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 id="2147483661" r:id="rId6"/>
    <p:sldMasterId id="214748367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Lst>
  <p:sldSz cy="6858000" cx="12192000"/>
  <p:notesSz cx="6858000" cy="9144000"/>
  <p:embeddedFontLst>
    <p:embeddedFont>
      <p:font typeface="Carlito"/>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86" roundtripDataSignature="AMtx7miCphm8e+lMo0PFYebzZEUbF38d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8C312EF-25D4-43DD-A1C5-61F52EADE3C9}">
  <a:tblStyle styleId="{88C312EF-25D4-43DD-A1C5-61F52EADE3C9}"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00EE862-10B3-4D1E-A9C0-2C9E9D64604C}"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A932499-8A4A-4202-B798-6A9FB0577437}"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Carlito-italic.fntdata"/><Relationship Id="rId83" Type="http://schemas.openxmlformats.org/officeDocument/2006/relationships/font" Target="fonts/Carlito-bold.fntdata"/><Relationship Id="rId42" Type="http://schemas.openxmlformats.org/officeDocument/2006/relationships/slide" Target="slides/slide34.xml"/><Relationship Id="rId86" Type="http://customschemas.google.com/relationships/presentationmetadata" Target="metadata"/><Relationship Id="rId41" Type="http://schemas.openxmlformats.org/officeDocument/2006/relationships/slide" Target="slides/slide33.xml"/><Relationship Id="rId85" Type="http://schemas.openxmlformats.org/officeDocument/2006/relationships/font" Target="fonts/Carlito-boldItalic.fntdata"/><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slide" Target="slides/slide72.xml"/><Relationship Id="rId82" Type="http://schemas.openxmlformats.org/officeDocument/2006/relationships/font" Target="fonts/Carlito-regular.fntdata"/><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slide" Target="slides/slide67.xml"/><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77" Type="http://schemas.openxmlformats.org/officeDocument/2006/relationships/slide" Target="slides/slide69.xml"/><Relationship Id="rId32" Type="http://schemas.openxmlformats.org/officeDocument/2006/relationships/slide" Target="slides/slide24.xml"/><Relationship Id="rId76" Type="http://schemas.openxmlformats.org/officeDocument/2006/relationships/slide" Target="slides/slide68.xml"/><Relationship Id="rId35" Type="http://schemas.openxmlformats.org/officeDocument/2006/relationships/slide" Target="slides/slide27.xml"/><Relationship Id="rId79" Type="http://schemas.openxmlformats.org/officeDocument/2006/relationships/slide" Target="slides/slide71.xml"/><Relationship Id="rId34" Type="http://schemas.openxmlformats.org/officeDocument/2006/relationships/slide" Target="slides/slide26.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D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4" name="Google Shape;30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a3e06661ff_5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g2a3e06661ff_5_1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9" name="Google Shape;509;g2a3e06661ff_5_1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a3e06661ff_5_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g2a3e06661ff_5_3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9" name="Google Shape;529;g2a3e06661ff_5_3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a3e06661ff_9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 name="Google Shape;547;g2a3e06661ff_9_1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8" name="Google Shape;548;g2a3e06661ff_9_1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D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a3e06661ff_9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2" name="Google Shape;572;g2a3e06661ff_9_2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3" name="Google Shape;573;g2a3e06661ff_9_2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D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a3e06661ff_12_2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g2a3e06661ff_12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a3e06661ff_1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6" name="Google Shape;596;g2a3e06661ff_1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7" name="Google Shape;597;g2a3e06661ff_1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a39bf2cd47_1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a39bf2cd47_1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g2a39bf2cd47_1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a3e06661ff_12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 name="Google Shape;614;g2a3e06661ff_12_1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5" name="Google Shape;615;g2a3e06661ff_12_1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a3e06661ff_9_3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 name="Google Shape;634;g2a3e06661ff_9_3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5" name="Google Shape;635;g2a3e06661ff_9_3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a3e06661ff_9_4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a3e06661ff_9_4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1" name="Google Shape;651;g2a3e06661ff_9_4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a3e06661ff_5_308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10" name="Google Shape;310;g2a3e06661ff_5_30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a3e06661ff_9_6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2a3e06661ff_9_6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9" name="Google Shape;659;g2a3e06661ff_9_6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a3e06661ff_9_7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4" name="Google Shape;674;g2a3e06661ff_9_7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a20e0912f5_4_5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8" name="Google Shape;688;g2a20e0912f5_4_5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9" name="Google Shape;689;g2a20e0912f5_4_5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a39bf2cd47_0_6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6" name="Google Shape;706;g2a39bf2cd47_0_6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7" name="Google Shape;707;g2a39bf2cd47_0_6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a39bf2cd47_0_7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2" name="Google Shape;722;g2a39bf2cd47_0_7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3" name="Google Shape;723;g2a39bf2cd47_0_7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a3140a6bf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 name="Google Shape;738;g2a3140a6bf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a3e06661ff_5_6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1" name="Google Shape;761;g2a3e06661ff_5_6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a3140a6bfc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7" name="Google Shape;767;g2a3140a6bfc_0_1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8" name="Google Shape;768;g2a3140a6bfc_0_1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a39bf2cd47_0_8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9" name="Google Shape;779;g2a39bf2cd47_0_8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0" name="Google Shape;780;g2a39bf2cd47_0_8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a39bf2cd47_0_9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8" name="Google Shape;788;g2a39bf2cd47_0_9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a3e06661ff_5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g2a3e06661ff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a3e06661ff_5_7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6" name="Google Shape;796;g2a3e06661ff_5_7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a3e06661ff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2" name="Google Shape;802;g2a3e06661ff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3" name="Google Shape;803;g2a3e06661ff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a3e06661ff_2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0" name="Google Shape;820;g2a3e06661ff_2_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1" name="Google Shape;821;g2a3e06661ff_2_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a3e06661ff_2_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9" name="Google Shape;829;g2a3e06661ff_2_2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0" name="Google Shape;830;g2a3e06661ff_2_2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D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a3e06661ff_2_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0" name="Google Shape;840;g2a3e06661ff_2_3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1" name="Google Shape;841;g2a3e06661ff_2_3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a3e06661ff_2_4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6" name="Google Shape;856;g2a3e06661ff_2_4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7" name="Google Shape;857;g2a3e06661ff_2_4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a3e06661ff_2_8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6" name="Google Shape;866;g2a3e06661ff_2_8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7" name="Google Shape;867;g2a3e06661ff_2_8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a3e06661ff_2_9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2" name="Google Shape;882;g2a3e06661ff_2_9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3" name="Google Shape;883;g2a3e06661ff_2_9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a3e06661ff_5_9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2" name="Google Shape;892;g2a3e06661ff_5_9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3" name="Google Shape;893;g2a3e06661ff_5_9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2a3e06661ff_3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6" name="Google Shape;906;g2a3e06661ff_3_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7" name="Google Shape;907;g2a3e06661ff_3_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3" name="Google Shape;32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a3e06661ff_7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5" name="Google Shape;915;g2a3e06661ff_7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6" name="Google Shape;916;g2a3e06661ff_7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a3e06661ff_7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4" name="Google Shape;924;g2a3e06661ff_7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5" name="Google Shape;925;g2a3e06661ff_7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2a3e06661ff_7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3" name="Google Shape;933;g2a3e06661ff_7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4" name="Google Shape;934;g2a3e06661ff_7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a3e06661ff_7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2" name="Google Shape;942;g2a3e06661ff_7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3" name="Google Shape;943;g2a3e06661ff_7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a3e06661ff_7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1" name="Google Shape;951;g2a3e06661ff_7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2" name="Google Shape;952;g2a3e06661ff_7_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2a3e06661ff_7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0" name="Google Shape;960;g2a3e06661ff_7_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1" name="Google Shape;961;g2a3e06661ff_7_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2a3e06661ff_7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9" name="Google Shape;969;g2a3e06661ff_7_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0" name="Google Shape;970;g2a3e06661ff_7_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a3e06661ff_5_10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8" name="Google Shape;978;g2a3e06661ff_5_10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2a3e06661ff_2_10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4" name="Google Shape;984;g2a3e06661ff_2_10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5" name="Google Shape;985;g2a3e06661ff_2_10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D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a3e06661ff_5_1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3" name="Google Shape;993;g2a3e06661ff_5_11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4" name="Google Shape;994;g2a3e06661ff_5_11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a1912badb5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g2a1912badb5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6" name="Google Shape;376;g2a1912badb5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2a3e06661ff_2_1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2" name="Google Shape;1002;g2a3e06661ff_2_11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3" name="Google Shape;1003;g2a3e06661ff_2_11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2a3e06661ff_2_12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3" name="Google Shape;1013;g2a3e06661ff_2_12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4" name="Google Shape;1014;g2a3e06661ff_2_12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2a3e06661ff_2_14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5" name="Google Shape;1025;g2a3e06661ff_2_14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6" name="Google Shape;1026;g2a3e06661ff_2_14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D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2a3e06661ff_2_15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6" name="Google Shape;1036;g2a3e06661ff_2_15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7" name="Google Shape;1037;g2a3e06661ff_2_15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D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2a3e06661ff_2_16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7" name="Google Shape;1047;g2a3e06661ff_2_16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8" name="Google Shape;1048;g2a3e06661ff_2_16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D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a3e06661ff_2_17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8" name="Google Shape;1058;g2a3e06661ff_2_17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9" name="Google Shape;1059;g2a3e06661ff_2_17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2a3e06661ff_5_1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6" name="Google Shape;1066;g2a3e06661ff_5_12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7" name="Google Shape;1067;g2a3e06661ff_5_12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a3e06661ff_5_13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1" name="Google Shape;1081;g2a3e06661ff_5_13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2" name="Google Shape;1082;g2a3e06661ff_5_13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D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2a3e06661ff_5_14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0" name="Google Shape;1090;g2a3e06661ff_5_14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2a3e06661ff_5_15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9" name="Google Shape;1099;g2a3e06661ff_5_15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0" name="Google Shape;1100;g2a3e06661ff_5_15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a3e06661ff_5_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1" name="Google Shape;401;g2a3e06661ff_5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2a3e06661ff_5_17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7" name="Google Shape;1107;g2a3e06661ff_5_17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8" name="Google Shape;1108;g2a3e06661ff_5_17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2a3e06661ff_5_18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6" name="Google Shape;1116;g2a3e06661ff_5_18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7" name="Google Shape;1117;g2a3e06661ff_5_18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DE"/>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2a3e06661ff_5_19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5" name="Google Shape;1125;g2a3e06661ff_5_19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6" name="Google Shape;1126;g2a3e06661ff_5_19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DE"/>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2a3e06661ff_5_20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4" name="Google Shape;1134;g2a3e06661ff_5_20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5" name="Google Shape;1135;g2a3e06661ff_5_20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DE"/>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2a3e06661ff_5_2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3" name="Google Shape;1143;g2a3e06661ff_5_21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4" name="Google Shape;1144;g2a3e06661ff_5_21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a3e06661ff_5_2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0" name="Google Shape;1160;g2a3e06661ff_5_22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1" name="Google Shape;1161;g2a3e06661ff_5_22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2a3e06661ff_5_24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9" name="Google Shape;1169;g2a3e06661ff_5_24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0" name="Google Shape;1170;g2a3e06661ff_5_24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2a3e06661ff_5_25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8" name="Google Shape;1178;g2a3e06661ff_5_25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9" name="Google Shape;1179;g2a3e06661ff_5_25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2a3e06661ff_5_26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8" name="Google Shape;1188;g2a3e06661ff_5_26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9" name="Google Shape;1189;g2a3e06661ff_5_26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2a3e06661ff_5_27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0" name="Google Shape;1200;g2a3e06661ff_5_27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a39bf2cd4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g2a39bf2cd4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8" name="Google Shape;408;g2a39bf2cd47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2a3e06661ff_9_10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6" name="Google Shape;1206;g2a3e06661ff_9_10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7" name="Google Shape;1207;g2a3e06661ff_9_10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2a3700fd81a_0_3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2a3700fd81a_0_3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8" name="Google Shape;1228;g2a3700fd81a_0_3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2a3e06661ff_12_3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5" name="Google Shape;1235;g2a3e06661ff_12_3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2a3700fd81a_0_5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2a3700fd81a_0_5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2" name="Google Shape;1242;g2a3700fd81a_0_5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a3e06661ff_5_31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6" name="Google Shape;426;g2a3e06661ff_5_3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a3e06661ff_9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g2a3e06661ff_9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2" name="Google Shape;492;g2a3e06661ff_9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type="title">
  <p:cSld name="TITLE">
    <p:spTree>
      <p:nvGrpSpPr>
        <p:cNvPr id="15" name="Shape 15"/>
        <p:cNvGrpSpPr/>
        <p:nvPr/>
      </p:nvGrpSpPr>
      <p:grpSpPr>
        <a:xfrm>
          <a:off x="0" y="0"/>
          <a:ext cx="0" cy="0"/>
          <a:chOff x="0" y="0"/>
          <a:chExt cx="0" cy="0"/>
        </a:xfrm>
      </p:grpSpPr>
      <p:sp>
        <p:nvSpPr>
          <p:cNvPr id="16" name="Google Shape;16;p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vertikaler Text" type="vertTx">
  <p:cSld name="VERTICAL_TEXT">
    <p:spTree>
      <p:nvGrpSpPr>
        <p:cNvPr id="72" name="Shape 72"/>
        <p:cNvGrpSpPr/>
        <p:nvPr/>
      </p:nvGrpSpPr>
      <p:grpSpPr>
        <a:xfrm>
          <a:off x="0" y="0"/>
          <a:ext cx="0" cy="0"/>
          <a:chOff x="0" y="0"/>
          <a:chExt cx="0" cy="0"/>
        </a:xfrm>
      </p:grpSpPr>
      <p:sp>
        <p:nvSpPr>
          <p:cNvPr id="73" name="Google Shape;73;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kaler Titel und Text" type="vertTitleAndTx">
  <p:cSld name="VERTICAL_TITLE_AND_VERTICAL_TEXT">
    <p:spTree>
      <p:nvGrpSpPr>
        <p:cNvPr id="78" name="Shape 78"/>
        <p:cNvGrpSpPr/>
        <p:nvPr/>
      </p:nvGrpSpPr>
      <p:grpSpPr>
        <a:xfrm>
          <a:off x="0" y="0"/>
          <a:ext cx="0" cy="0"/>
          <a:chOff x="0" y="0"/>
          <a:chExt cx="0" cy="0"/>
        </a:xfrm>
      </p:grpSpPr>
      <p:sp>
        <p:nvSpPr>
          <p:cNvPr id="79" name="Google Shape;79;p2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OBJECT_1">
    <p:bg>
      <p:bgPr>
        <a:solidFill>
          <a:schemeClr val="lt1"/>
        </a:solidFill>
      </p:bgPr>
    </p:bg>
    <p:spTree>
      <p:nvGrpSpPr>
        <p:cNvPr id="84" name="Shape 84"/>
        <p:cNvGrpSpPr/>
        <p:nvPr/>
      </p:nvGrpSpPr>
      <p:grpSpPr>
        <a:xfrm>
          <a:off x="0" y="0"/>
          <a:ext cx="0" cy="0"/>
          <a:chOff x="0" y="0"/>
          <a:chExt cx="0" cy="0"/>
        </a:xfrm>
      </p:grpSpPr>
      <p:sp>
        <p:nvSpPr>
          <p:cNvPr id="85" name="Google Shape;85;g2a20e0912f5_4_74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6" name="Google Shape;86;g2a20e0912f5_4_742"/>
          <p:cNvSpPr txBox="1"/>
          <p:nvPr>
            <p:ph type="title"/>
          </p:nvPr>
        </p:nvSpPr>
        <p:spPr>
          <a:xfrm>
            <a:off x="838200" y="365125"/>
            <a:ext cx="10515600" cy="13257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SzPts val="4400"/>
              <a:buNone/>
              <a:defRPr b="1" i="0" sz="4000">
                <a:solidFill>
                  <a:schemeClr val="lt1"/>
                </a:solidFill>
                <a:latin typeface="Carlito"/>
                <a:ea typeface="Carlito"/>
                <a:cs typeface="Carlito"/>
                <a:sym typeface="Carlito"/>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7" name="Google Shape;87;g2a20e0912f5_4_742"/>
          <p:cNvSpPr txBox="1"/>
          <p:nvPr>
            <p:ph idx="11" type="ftr"/>
          </p:nvPr>
        </p:nvSpPr>
        <p:spPr>
          <a:xfrm>
            <a:off x="4038600" y="6356350"/>
            <a:ext cx="4114800" cy="3651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8" name="Google Shape;88;g2a20e0912f5_4_742"/>
          <p:cNvSpPr txBox="1"/>
          <p:nvPr>
            <p:ph idx="10" type="dt"/>
          </p:nvPr>
        </p:nvSpPr>
        <p:spPr>
          <a:xfrm>
            <a:off x="838200" y="6356350"/>
            <a:ext cx="2743200" cy="365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9" name="Google Shape;89;g2a20e0912f5_4_742"/>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lvl1pPr indent="0" lvl="0"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1pPr>
            <a:lvl2pPr indent="0" lvl="1"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2pPr>
            <a:lvl3pPr indent="0" lvl="2"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3pPr>
            <a:lvl4pPr indent="0" lvl="3"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4pPr>
            <a:lvl5pPr indent="0" lvl="4"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5pPr>
            <a:lvl6pPr indent="0" lvl="5"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6pPr>
            <a:lvl7pPr indent="0" lvl="6"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7pPr>
            <a:lvl8pPr indent="0" lvl="7"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8pPr>
            <a:lvl9pPr indent="0" lvl="8"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9pPr>
          </a:lstStyle>
          <a:p>
            <a:pPr indent="0" lvl="0" marL="12700" rtl="0" algn="r">
              <a:spcBef>
                <a:spcPts val="50"/>
              </a:spcBef>
              <a:spcAft>
                <a:spcPts val="0"/>
              </a:spcAft>
              <a:buNone/>
            </a:pPr>
            <a:fld id="{00000000-1234-1234-1234-123412341234}" type="slidenum">
              <a:rPr lang="de-DE"/>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type="obj">
  <p:cSld name="OBJECT">
    <p:spTree>
      <p:nvGrpSpPr>
        <p:cNvPr id="97" name="Shape 97"/>
        <p:cNvGrpSpPr/>
        <p:nvPr/>
      </p:nvGrpSpPr>
      <p:grpSpPr>
        <a:xfrm>
          <a:off x="0" y="0"/>
          <a:ext cx="0" cy="0"/>
          <a:chOff x="0" y="0"/>
          <a:chExt cx="0" cy="0"/>
        </a:xfrm>
      </p:grpSpPr>
      <p:sp>
        <p:nvSpPr>
          <p:cNvPr id="98" name="Google Shape;98;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r Titel" type="titleOnly">
  <p:cSld name="TITLE_ONLY">
    <p:spTree>
      <p:nvGrpSpPr>
        <p:cNvPr id="103" name="Shape 103"/>
        <p:cNvGrpSpPr/>
        <p:nvPr/>
      </p:nvGrpSpPr>
      <p:grpSpPr>
        <a:xfrm>
          <a:off x="0" y="0"/>
          <a:ext cx="0" cy="0"/>
          <a:chOff x="0" y="0"/>
          <a:chExt cx="0" cy="0"/>
        </a:xfrm>
      </p:grpSpPr>
      <p:sp>
        <p:nvSpPr>
          <p:cNvPr id="104" name="Google Shape;104;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schnitts-&#10;überschrift" type="secHead">
  <p:cSld name="SECTION_HEADER">
    <p:spTree>
      <p:nvGrpSpPr>
        <p:cNvPr id="108" name="Shape 108"/>
        <p:cNvGrpSpPr/>
        <p:nvPr/>
      </p:nvGrpSpPr>
      <p:grpSpPr>
        <a:xfrm>
          <a:off x="0" y="0"/>
          <a:ext cx="0" cy="0"/>
          <a:chOff x="0" y="0"/>
          <a:chExt cx="0" cy="0"/>
        </a:xfrm>
      </p:grpSpPr>
      <p:sp>
        <p:nvSpPr>
          <p:cNvPr id="109" name="Google Shape;109;p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11" name="Google Shape;111;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type="title">
  <p:cSld name="TITLE">
    <p:spTree>
      <p:nvGrpSpPr>
        <p:cNvPr id="114" name="Shape 114"/>
        <p:cNvGrpSpPr/>
        <p:nvPr/>
      </p:nvGrpSpPr>
      <p:grpSpPr>
        <a:xfrm>
          <a:off x="0" y="0"/>
          <a:ext cx="0" cy="0"/>
          <a:chOff x="0" y="0"/>
          <a:chExt cx="0" cy="0"/>
        </a:xfrm>
      </p:grpSpPr>
      <p:sp>
        <p:nvSpPr>
          <p:cNvPr id="115" name="Google Shape;115;p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7" name="Google Shape;117;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Inhalte" type="twoObj">
  <p:cSld name="TWO_OBJECTS">
    <p:spTree>
      <p:nvGrpSpPr>
        <p:cNvPr id="120" name="Shape 120"/>
        <p:cNvGrpSpPr/>
        <p:nvPr/>
      </p:nvGrpSpPr>
      <p:grpSpPr>
        <a:xfrm>
          <a:off x="0" y="0"/>
          <a:ext cx="0" cy="0"/>
          <a:chOff x="0" y="0"/>
          <a:chExt cx="0" cy="0"/>
        </a:xfrm>
      </p:grpSpPr>
      <p:sp>
        <p:nvSpPr>
          <p:cNvPr id="121" name="Google Shape;121;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1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1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gleich" type="twoTxTwoObj">
  <p:cSld name="TWO_OBJECTS_WITH_TEXT">
    <p:spTree>
      <p:nvGrpSpPr>
        <p:cNvPr id="127" name="Shape 127"/>
        <p:cNvGrpSpPr/>
        <p:nvPr/>
      </p:nvGrpSpPr>
      <p:grpSpPr>
        <a:xfrm>
          <a:off x="0" y="0"/>
          <a:ext cx="0" cy="0"/>
          <a:chOff x="0" y="0"/>
          <a:chExt cx="0" cy="0"/>
        </a:xfrm>
      </p:grpSpPr>
      <p:sp>
        <p:nvSpPr>
          <p:cNvPr id="128" name="Google Shape;128;p1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1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0" name="Google Shape;130;p1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1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2" name="Google Shape;132;p1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r" type="blank">
  <p:cSld name="BLANK">
    <p:spTree>
      <p:nvGrpSpPr>
        <p:cNvPr id="136" name="Shape 136"/>
        <p:cNvGrpSpPr/>
        <p:nvPr/>
      </p:nvGrpSpPr>
      <p:grpSpPr>
        <a:xfrm>
          <a:off x="0" y="0"/>
          <a:ext cx="0" cy="0"/>
          <a:chOff x="0" y="0"/>
          <a:chExt cx="0" cy="0"/>
        </a:xfrm>
      </p:grpSpPr>
      <p:sp>
        <p:nvSpPr>
          <p:cNvPr id="137" name="Google Shape;137;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type="obj">
  <p:cSld name="OBJECT">
    <p:spTree>
      <p:nvGrpSpPr>
        <p:cNvPr id="21" name="Shape 21"/>
        <p:cNvGrpSpPr/>
        <p:nvPr/>
      </p:nvGrpSpPr>
      <p:grpSpPr>
        <a:xfrm>
          <a:off x="0" y="0"/>
          <a:ext cx="0" cy="0"/>
          <a:chOff x="0" y="0"/>
          <a:chExt cx="0" cy="0"/>
        </a:xfrm>
      </p:grpSpPr>
      <p:sp>
        <p:nvSpPr>
          <p:cNvPr id="22" name="Google Shape;22;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mit Überschrift" type="objTx">
  <p:cSld name="OBJECT_WITH_CAPTION_TEXT">
    <p:spTree>
      <p:nvGrpSpPr>
        <p:cNvPr id="140" name="Shape 140"/>
        <p:cNvGrpSpPr/>
        <p:nvPr/>
      </p:nvGrpSpPr>
      <p:grpSpPr>
        <a:xfrm>
          <a:off x="0" y="0"/>
          <a:ext cx="0" cy="0"/>
          <a:chOff x="0" y="0"/>
          <a:chExt cx="0" cy="0"/>
        </a:xfrm>
      </p:grpSpPr>
      <p:sp>
        <p:nvSpPr>
          <p:cNvPr id="141" name="Google Shape;141;p1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1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43" name="Google Shape;143;p1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4" name="Google Shape;144;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ld mit Überschrift" type="picTx">
  <p:cSld name="PICTURE_WITH_CAPTION_TEXT">
    <p:spTree>
      <p:nvGrpSpPr>
        <p:cNvPr id="147" name="Shape 147"/>
        <p:cNvGrpSpPr/>
        <p:nvPr/>
      </p:nvGrpSpPr>
      <p:grpSpPr>
        <a:xfrm>
          <a:off x="0" y="0"/>
          <a:ext cx="0" cy="0"/>
          <a:chOff x="0" y="0"/>
          <a:chExt cx="0" cy="0"/>
        </a:xfrm>
      </p:grpSpPr>
      <p:sp>
        <p:nvSpPr>
          <p:cNvPr id="148" name="Google Shape;148;p1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15"/>
          <p:cNvSpPr/>
          <p:nvPr>
            <p:ph idx="2" type="pic"/>
          </p:nvPr>
        </p:nvSpPr>
        <p:spPr>
          <a:xfrm>
            <a:off x="5183188" y="987425"/>
            <a:ext cx="6172200" cy="4873625"/>
          </a:xfrm>
          <a:prstGeom prst="rect">
            <a:avLst/>
          </a:prstGeom>
          <a:noFill/>
          <a:ln>
            <a:noFill/>
          </a:ln>
        </p:spPr>
      </p:sp>
      <p:sp>
        <p:nvSpPr>
          <p:cNvPr id="150" name="Google Shape;150;p1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1" name="Google Shape;151;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vertikaler Text" type="vertTx">
  <p:cSld name="VERTICAL_TEXT">
    <p:spTree>
      <p:nvGrpSpPr>
        <p:cNvPr id="154" name="Shape 154"/>
        <p:cNvGrpSpPr/>
        <p:nvPr/>
      </p:nvGrpSpPr>
      <p:grpSpPr>
        <a:xfrm>
          <a:off x="0" y="0"/>
          <a:ext cx="0" cy="0"/>
          <a:chOff x="0" y="0"/>
          <a:chExt cx="0" cy="0"/>
        </a:xfrm>
      </p:grpSpPr>
      <p:sp>
        <p:nvSpPr>
          <p:cNvPr id="155" name="Google Shape;155;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1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kaler Titel und Text" type="vertTitleAndTx">
  <p:cSld name="VERTICAL_TITLE_AND_VERTICAL_TEXT">
    <p:spTree>
      <p:nvGrpSpPr>
        <p:cNvPr id="160" name="Shape 160"/>
        <p:cNvGrpSpPr/>
        <p:nvPr/>
      </p:nvGrpSpPr>
      <p:grpSpPr>
        <a:xfrm>
          <a:off x="0" y="0"/>
          <a:ext cx="0" cy="0"/>
          <a:chOff x="0" y="0"/>
          <a:chExt cx="0" cy="0"/>
        </a:xfrm>
      </p:grpSpPr>
      <p:sp>
        <p:nvSpPr>
          <p:cNvPr id="161" name="Google Shape;161;p1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1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 name="Google Shape;163;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OBJECT_1">
    <p:bg>
      <p:bgPr>
        <a:solidFill>
          <a:schemeClr val="lt1"/>
        </a:solidFill>
      </p:bgPr>
    </p:bg>
    <p:spTree>
      <p:nvGrpSpPr>
        <p:cNvPr id="166" name="Shape 166"/>
        <p:cNvGrpSpPr/>
        <p:nvPr/>
      </p:nvGrpSpPr>
      <p:grpSpPr>
        <a:xfrm>
          <a:off x="0" y="0"/>
          <a:ext cx="0" cy="0"/>
          <a:chOff x="0" y="0"/>
          <a:chExt cx="0" cy="0"/>
        </a:xfrm>
      </p:grpSpPr>
      <p:sp>
        <p:nvSpPr>
          <p:cNvPr id="167" name="Google Shape;167;g2a20e0912f5_4_83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8" name="Google Shape;168;g2a20e0912f5_4_834"/>
          <p:cNvSpPr txBox="1"/>
          <p:nvPr>
            <p:ph type="title"/>
          </p:nvPr>
        </p:nvSpPr>
        <p:spPr>
          <a:xfrm>
            <a:off x="838200" y="365125"/>
            <a:ext cx="10515600" cy="13257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SzPts val="4400"/>
              <a:buNone/>
              <a:defRPr b="1" i="0" sz="4000">
                <a:solidFill>
                  <a:schemeClr val="lt1"/>
                </a:solidFill>
                <a:latin typeface="Carlito"/>
                <a:ea typeface="Carlito"/>
                <a:cs typeface="Carlito"/>
                <a:sym typeface="Carlito"/>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9" name="Google Shape;169;g2a20e0912f5_4_834"/>
          <p:cNvSpPr txBox="1"/>
          <p:nvPr>
            <p:ph idx="11" type="ftr"/>
          </p:nvPr>
        </p:nvSpPr>
        <p:spPr>
          <a:xfrm>
            <a:off x="4038600" y="6356350"/>
            <a:ext cx="4114800" cy="3651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0" name="Google Shape;170;g2a20e0912f5_4_834"/>
          <p:cNvSpPr txBox="1"/>
          <p:nvPr>
            <p:ph idx="10" type="dt"/>
          </p:nvPr>
        </p:nvSpPr>
        <p:spPr>
          <a:xfrm>
            <a:off x="838200" y="6356350"/>
            <a:ext cx="2743200" cy="365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1" name="Google Shape;171;g2a20e0912f5_4_834"/>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lvl1pPr indent="0" lvl="0"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1pPr>
            <a:lvl2pPr indent="0" lvl="1"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2pPr>
            <a:lvl3pPr indent="0" lvl="2"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3pPr>
            <a:lvl4pPr indent="0" lvl="3"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4pPr>
            <a:lvl5pPr indent="0" lvl="4"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5pPr>
            <a:lvl6pPr indent="0" lvl="5"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6pPr>
            <a:lvl7pPr indent="0" lvl="6"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7pPr>
            <a:lvl8pPr indent="0" lvl="7"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8pPr>
            <a:lvl9pPr indent="0" lvl="8"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9pPr>
          </a:lstStyle>
          <a:p>
            <a:pPr indent="0" lvl="0" marL="12700" rtl="0" algn="r">
              <a:spcBef>
                <a:spcPts val="50"/>
              </a:spcBef>
              <a:spcAft>
                <a:spcPts val="0"/>
              </a:spcAft>
              <a:buNone/>
            </a:pPr>
            <a:fld id="{00000000-1234-1234-1234-123412341234}" type="slidenum">
              <a:rPr lang="de-DE"/>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showMasterSp="0">
  <p:cSld name="OBJECT_2">
    <p:bg>
      <p:bgPr>
        <a:solidFill>
          <a:schemeClr val="lt1"/>
        </a:solidFill>
      </p:bgPr>
    </p:bg>
    <p:spTree>
      <p:nvGrpSpPr>
        <p:cNvPr id="172" name="Shape 172"/>
        <p:cNvGrpSpPr/>
        <p:nvPr/>
      </p:nvGrpSpPr>
      <p:grpSpPr>
        <a:xfrm>
          <a:off x="0" y="0"/>
          <a:ext cx="0" cy="0"/>
          <a:chOff x="0" y="0"/>
          <a:chExt cx="0" cy="0"/>
        </a:xfrm>
      </p:grpSpPr>
      <p:sp>
        <p:nvSpPr>
          <p:cNvPr id="173" name="Google Shape;173;g2a20e0912f5_4_92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4" name="Google Shape;174;g2a20e0912f5_4_926"/>
          <p:cNvSpPr txBox="1"/>
          <p:nvPr>
            <p:ph type="title"/>
          </p:nvPr>
        </p:nvSpPr>
        <p:spPr>
          <a:xfrm>
            <a:off x="838200" y="365125"/>
            <a:ext cx="10515600" cy="13257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SzPts val="4400"/>
              <a:buNone/>
              <a:defRPr b="1" i="0" sz="4000">
                <a:solidFill>
                  <a:schemeClr val="lt1"/>
                </a:solidFill>
                <a:latin typeface="Carlito"/>
                <a:ea typeface="Carlito"/>
                <a:cs typeface="Carlito"/>
                <a:sym typeface="Carlito"/>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5" name="Google Shape;175;g2a20e0912f5_4_926"/>
          <p:cNvSpPr txBox="1"/>
          <p:nvPr>
            <p:ph idx="11" type="ftr"/>
          </p:nvPr>
        </p:nvSpPr>
        <p:spPr>
          <a:xfrm>
            <a:off x="4038600" y="6356350"/>
            <a:ext cx="4114800" cy="3651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6" name="Google Shape;176;g2a20e0912f5_4_926"/>
          <p:cNvSpPr txBox="1"/>
          <p:nvPr>
            <p:ph idx="10" type="dt"/>
          </p:nvPr>
        </p:nvSpPr>
        <p:spPr>
          <a:xfrm>
            <a:off x="838200" y="6356350"/>
            <a:ext cx="2743200" cy="365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7" name="Google Shape;177;g2a20e0912f5_4_926"/>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lvl1pPr indent="0" lvl="0"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1pPr>
            <a:lvl2pPr indent="0" lvl="1"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2pPr>
            <a:lvl3pPr indent="0" lvl="2"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3pPr>
            <a:lvl4pPr indent="0" lvl="3"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4pPr>
            <a:lvl5pPr indent="0" lvl="4"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5pPr>
            <a:lvl6pPr indent="0" lvl="5"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6pPr>
            <a:lvl7pPr indent="0" lvl="6"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7pPr>
            <a:lvl8pPr indent="0" lvl="7"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8pPr>
            <a:lvl9pPr indent="0" lvl="8"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9pPr>
          </a:lstStyle>
          <a:p>
            <a:pPr indent="0" lvl="0" marL="12700" rtl="0" algn="r">
              <a:spcBef>
                <a:spcPts val="50"/>
              </a:spcBef>
              <a:spcAft>
                <a:spcPts val="0"/>
              </a:spcAft>
              <a:buNone/>
            </a:pPr>
            <a:fld id="{00000000-1234-1234-1234-123412341234}" type="slidenum">
              <a:rPr lang="de-D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showMasterSp="0">
  <p:cSld name="OBJECT_3">
    <p:bg>
      <p:bgPr>
        <a:solidFill>
          <a:schemeClr val="lt1"/>
        </a:solidFill>
      </p:bgPr>
    </p:bg>
    <p:spTree>
      <p:nvGrpSpPr>
        <p:cNvPr id="178" name="Shape 178"/>
        <p:cNvGrpSpPr/>
        <p:nvPr/>
      </p:nvGrpSpPr>
      <p:grpSpPr>
        <a:xfrm>
          <a:off x="0" y="0"/>
          <a:ext cx="0" cy="0"/>
          <a:chOff x="0" y="0"/>
          <a:chExt cx="0" cy="0"/>
        </a:xfrm>
      </p:grpSpPr>
      <p:sp>
        <p:nvSpPr>
          <p:cNvPr id="179" name="Google Shape;179;g2a20e0912f5_4_101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0" name="Google Shape;180;g2a20e0912f5_4_1018"/>
          <p:cNvSpPr txBox="1"/>
          <p:nvPr>
            <p:ph type="title"/>
          </p:nvPr>
        </p:nvSpPr>
        <p:spPr>
          <a:xfrm>
            <a:off x="838200" y="365125"/>
            <a:ext cx="10515600" cy="13257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SzPts val="4400"/>
              <a:buNone/>
              <a:defRPr b="1" i="0" sz="4000">
                <a:solidFill>
                  <a:schemeClr val="lt1"/>
                </a:solidFill>
                <a:latin typeface="Carlito"/>
                <a:ea typeface="Carlito"/>
                <a:cs typeface="Carlito"/>
                <a:sym typeface="Carlito"/>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1" name="Google Shape;181;g2a20e0912f5_4_1018"/>
          <p:cNvSpPr txBox="1"/>
          <p:nvPr>
            <p:ph idx="11" type="ftr"/>
          </p:nvPr>
        </p:nvSpPr>
        <p:spPr>
          <a:xfrm>
            <a:off x="4038600" y="6356350"/>
            <a:ext cx="4114800" cy="3651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2" name="Google Shape;182;g2a20e0912f5_4_1018"/>
          <p:cNvSpPr txBox="1"/>
          <p:nvPr>
            <p:ph idx="10" type="dt"/>
          </p:nvPr>
        </p:nvSpPr>
        <p:spPr>
          <a:xfrm>
            <a:off x="838200" y="6356350"/>
            <a:ext cx="2743200" cy="365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3" name="Google Shape;183;g2a20e0912f5_4_1018"/>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lvl1pPr indent="0" lvl="0"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1pPr>
            <a:lvl2pPr indent="0" lvl="1"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2pPr>
            <a:lvl3pPr indent="0" lvl="2"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3pPr>
            <a:lvl4pPr indent="0" lvl="3"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4pPr>
            <a:lvl5pPr indent="0" lvl="4"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5pPr>
            <a:lvl6pPr indent="0" lvl="5"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6pPr>
            <a:lvl7pPr indent="0" lvl="6"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7pPr>
            <a:lvl8pPr indent="0" lvl="7"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8pPr>
            <a:lvl9pPr indent="0" lvl="8"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9pPr>
          </a:lstStyle>
          <a:p>
            <a:pPr indent="0" lvl="0" marL="12700" rtl="0" algn="r">
              <a:spcBef>
                <a:spcPts val="50"/>
              </a:spcBef>
              <a:spcAft>
                <a:spcPts val="0"/>
              </a:spcAft>
              <a:buNone/>
            </a:pPr>
            <a:fld id="{00000000-1234-1234-1234-123412341234}" type="slidenum">
              <a:rPr lang="de-DE"/>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showMasterSp="0">
  <p:cSld name="OBJECT_4">
    <p:bg>
      <p:bgPr>
        <a:solidFill>
          <a:schemeClr val="lt1"/>
        </a:solidFill>
      </p:bgPr>
    </p:bg>
    <p:spTree>
      <p:nvGrpSpPr>
        <p:cNvPr id="184" name="Shape 184"/>
        <p:cNvGrpSpPr/>
        <p:nvPr/>
      </p:nvGrpSpPr>
      <p:grpSpPr>
        <a:xfrm>
          <a:off x="0" y="0"/>
          <a:ext cx="0" cy="0"/>
          <a:chOff x="0" y="0"/>
          <a:chExt cx="0" cy="0"/>
        </a:xfrm>
      </p:grpSpPr>
      <p:sp>
        <p:nvSpPr>
          <p:cNvPr id="185" name="Google Shape;185;g2a20e0912f5_4_111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6" name="Google Shape;186;g2a20e0912f5_4_1110"/>
          <p:cNvSpPr txBox="1"/>
          <p:nvPr>
            <p:ph type="title"/>
          </p:nvPr>
        </p:nvSpPr>
        <p:spPr>
          <a:xfrm>
            <a:off x="838200" y="365125"/>
            <a:ext cx="10515600" cy="13257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SzPts val="4400"/>
              <a:buNone/>
              <a:defRPr b="1" i="0" sz="4000">
                <a:solidFill>
                  <a:schemeClr val="lt1"/>
                </a:solidFill>
                <a:latin typeface="Carlito"/>
                <a:ea typeface="Carlito"/>
                <a:cs typeface="Carlito"/>
                <a:sym typeface="Carlito"/>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7" name="Google Shape;187;g2a20e0912f5_4_1110"/>
          <p:cNvSpPr txBox="1"/>
          <p:nvPr>
            <p:ph idx="11" type="ftr"/>
          </p:nvPr>
        </p:nvSpPr>
        <p:spPr>
          <a:xfrm>
            <a:off x="4038600" y="6356350"/>
            <a:ext cx="4114800" cy="3651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8" name="Google Shape;188;g2a20e0912f5_4_1110"/>
          <p:cNvSpPr txBox="1"/>
          <p:nvPr>
            <p:ph idx="10" type="dt"/>
          </p:nvPr>
        </p:nvSpPr>
        <p:spPr>
          <a:xfrm>
            <a:off x="838200" y="6356350"/>
            <a:ext cx="2743200" cy="365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9" name="Google Shape;189;g2a20e0912f5_4_1110"/>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lvl1pPr indent="0" lvl="0"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1pPr>
            <a:lvl2pPr indent="0" lvl="1"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2pPr>
            <a:lvl3pPr indent="0" lvl="2"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3pPr>
            <a:lvl4pPr indent="0" lvl="3"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4pPr>
            <a:lvl5pPr indent="0" lvl="4"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5pPr>
            <a:lvl6pPr indent="0" lvl="5"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6pPr>
            <a:lvl7pPr indent="0" lvl="6"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7pPr>
            <a:lvl8pPr indent="0" lvl="7"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8pPr>
            <a:lvl9pPr indent="0" lvl="8"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9pPr>
          </a:lstStyle>
          <a:p>
            <a:pPr indent="0" lvl="0" marL="12700" rtl="0" algn="r">
              <a:spcBef>
                <a:spcPts val="50"/>
              </a:spcBef>
              <a:spcAft>
                <a:spcPts val="0"/>
              </a:spcAft>
              <a:buNone/>
            </a:pPr>
            <a:fld id="{00000000-1234-1234-1234-123412341234}" type="slidenum">
              <a:rPr lang="de-DE"/>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showMasterSp="0">
  <p:cSld name="OBJECT_5">
    <p:bg>
      <p:bgPr>
        <a:solidFill>
          <a:schemeClr val="lt1"/>
        </a:solidFill>
      </p:bgPr>
    </p:bg>
    <p:spTree>
      <p:nvGrpSpPr>
        <p:cNvPr id="190" name="Shape 190"/>
        <p:cNvGrpSpPr/>
        <p:nvPr/>
      </p:nvGrpSpPr>
      <p:grpSpPr>
        <a:xfrm>
          <a:off x="0" y="0"/>
          <a:ext cx="0" cy="0"/>
          <a:chOff x="0" y="0"/>
          <a:chExt cx="0" cy="0"/>
        </a:xfrm>
      </p:grpSpPr>
      <p:sp>
        <p:nvSpPr>
          <p:cNvPr id="191" name="Google Shape;191;g2a20e0912f5_4_120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2" name="Google Shape;192;g2a20e0912f5_4_1202"/>
          <p:cNvSpPr txBox="1"/>
          <p:nvPr>
            <p:ph type="title"/>
          </p:nvPr>
        </p:nvSpPr>
        <p:spPr>
          <a:xfrm>
            <a:off x="838200" y="365125"/>
            <a:ext cx="10515600" cy="13257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SzPts val="4400"/>
              <a:buNone/>
              <a:defRPr b="1" i="0" sz="4000">
                <a:solidFill>
                  <a:schemeClr val="lt1"/>
                </a:solidFill>
                <a:latin typeface="Carlito"/>
                <a:ea typeface="Carlito"/>
                <a:cs typeface="Carlito"/>
                <a:sym typeface="Carlito"/>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3" name="Google Shape;193;g2a20e0912f5_4_1202"/>
          <p:cNvSpPr txBox="1"/>
          <p:nvPr>
            <p:ph idx="11" type="ftr"/>
          </p:nvPr>
        </p:nvSpPr>
        <p:spPr>
          <a:xfrm>
            <a:off x="4038600" y="6356350"/>
            <a:ext cx="4114800" cy="3651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4" name="Google Shape;194;g2a20e0912f5_4_1202"/>
          <p:cNvSpPr txBox="1"/>
          <p:nvPr>
            <p:ph idx="10" type="dt"/>
          </p:nvPr>
        </p:nvSpPr>
        <p:spPr>
          <a:xfrm>
            <a:off x="838200" y="6356350"/>
            <a:ext cx="2743200" cy="365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5" name="Google Shape;195;g2a20e0912f5_4_1202"/>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lvl1pPr indent="0" lvl="0"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1pPr>
            <a:lvl2pPr indent="0" lvl="1"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2pPr>
            <a:lvl3pPr indent="0" lvl="2"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3pPr>
            <a:lvl4pPr indent="0" lvl="3"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4pPr>
            <a:lvl5pPr indent="0" lvl="4"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5pPr>
            <a:lvl6pPr indent="0" lvl="5"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6pPr>
            <a:lvl7pPr indent="0" lvl="6"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7pPr>
            <a:lvl8pPr indent="0" lvl="7"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8pPr>
            <a:lvl9pPr indent="0" lvl="8"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9pPr>
          </a:lstStyle>
          <a:p>
            <a:pPr indent="0" lvl="0" marL="12700" rtl="0" algn="r">
              <a:spcBef>
                <a:spcPts val="50"/>
              </a:spcBef>
              <a:spcAft>
                <a:spcPts val="0"/>
              </a:spcAft>
              <a:buNone/>
            </a:pPr>
            <a:fld id="{00000000-1234-1234-1234-123412341234}" type="slidenum">
              <a:rPr lang="de-DE"/>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type="obj">
  <p:cSld name="OBJECT">
    <p:spTree>
      <p:nvGrpSpPr>
        <p:cNvPr id="203" name="Shape 203"/>
        <p:cNvGrpSpPr/>
        <p:nvPr/>
      </p:nvGrpSpPr>
      <p:grpSpPr>
        <a:xfrm>
          <a:off x="0" y="0"/>
          <a:ext cx="0" cy="0"/>
          <a:chOff x="0" y="0"/>
          <a:chExt cx="0" cy="0"/>
        </a:xfrm>
      </p:grpSpPr>
      <p:sp>
        <p:nvSpPr>
          <p:cNvPr id="204" name="Google Shape;204;g2a3e06661ff_5_309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5" name="Google Shape;205;g2a3e06661ff_5_309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06" name="Google Shape;206;g2a3e06661ff_5_309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7" name="Google Shape;207;g2a3e06661ff_5_309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8" name="Google Shape;208;g2a3e06661ff_5_309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schnitts-&#10;überschrift" type="secHead">
  <p:cSld name="SECTION_HEADER">
    <p:spTree>
      <p:nvGrpSpPr>
        <p:cNvPr id="27" name="Shape 27"/>
        <p:cNvGrpSpPr/>
        <p:nvPr/>
      </p:nvGrpSpPr>
      <p:grpSpPr>
        <a:xfrm>
          <a:off x="0" y="0"/>
          <a:ext cx="0" cy="0"/>
          <a:chOff x="0" y="0"/>
          <a:chExt cx="0" cy="0"/>
        </a:xfrm>
      </p:grpSpPr>
      <p:sp>
        <p:nvSpPr>
          <p:cNvPr id="28" name="Google Shape;28;p1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r Titel" type="titleOnly">
  <p:cSld name="TITLE_ONLY">
    <p:spTree>
      <p:nvGrpSpPr>
        <p:cNvPr id="209" name="Shape 209"/>
        <p:cNvGrpSpPr/>
        <p:nvPr/>
      </p:nvGrpSpPr>
      <p:grpSpPr>
        <a:xfrm>
          <a:off x="0" y="0"/>
          <a:ext cx="0" cy="0"/>
          <a:chOff x="0" y="0"/>
          <a:chExt cx="0" cy="0"/>
        </a:xfrm>
      </p:grpSpPr>
      <p:sp>
        <p:nvSpPr>
          <p:cNvPr id="210" name="Google Shape;210;g2a3e06661ff_5_310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1" name="Google Shape;211;g2a3e06661ff_5_310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2" name="Google Shape;212;g2a3e06661ff_5_310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3" name="Google Shape;213;g2a3e06661ff_5_310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OBJECT_1">
    <p:bg>
      <p:bgPr>
        <a:solidFill>
          <a:schemeClr val="lt1"/>
        </a:solidFill>
      </p:bgPr>
    </p:bg>
    <p:spTree>
      <p:nvGrpSpPr>
        <p:cNvPr id="214" name="Shape 214"/>
        <p:cNvGrpSpPr/>
        <p:nvPr/>
      </p:nvGrpSpPr>
      <p:grpSpPr>
        <a:xfrm>
          <a:off x="0" y="0"/>
          <a:ext cx="0" cy="0"/>
          <a:chOff x="0" y="0"/>
          <a:chExt cx="0" cy="0"/>
        </a:xfrm>
      </p:grpSpPr>
      <p:sp>
        <p:nvSpPr>
          <p:cNvPr id="215" name="Google Shape;215;g2a3e06661ff_5_310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g2a3e06661ff_5_3108"/>
          <p:cNvSpPr txBox="1"/>
          <p:nvPr>
            <p:ph type="title"/>
          </p:nvPr>
        </p:nvSpPr>
        <p:spPr>
          <a:xfrm>
            <a:off x="838200" y="365125"/>
            <a:ext cx="10515600" cy="13257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SzPts val="4400"/>
              <a:buNone/>
              <a:defRPr b="1" i="0" sz="4000">
                <a:solidFill>
                  <a:schemeClr val="lt1"/>
                </a:solidFill>
                <a:latin typeface="Carlito"/>
                <a:ea typeface="Carlito"/>
                <a:cs typeface="Carlito"/>
                <a:sym typeface="Carlito"/>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7" name="Google Shape;217;g2a3e06661ff_5_3108"/>
          <p:cNvSpPr txBox="1"/>
          <p:nvPr>
            <p:ph idx="11" type="ftr"/>
          </p:nvPr>
        </p:nvSpPr>
        <p:spPr>
          <a:xfrm>
            <a:off x="4038600" y="6356350"/>
            <a:ext cx="4114800" cy="3651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8" name="Google Shape;218;g2a3e06661ff_5_3108"/>
          <p:cNvSpPr txBox="1"/>
          <p:nvPr>
            <p:ph idx="10" type="dt"/>
          </p:nvPr>
        </p:nvSpPr>
        <p:spPr>
          <a:xfrm>
            <a:off x="838200" y="6356350"/>
            <a:ext cx="2743200" cy="365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9" name="Google Shape;219;g2a3e06661ff_5_3108"/>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lvl1pPr indent="0" lvl="0"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1pPr>
            <a:lvl2pPr indent="0" lvl="1"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2pPr>
            <a:lvl3pPr indent="0" lvl="2"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3pPr>
            <a:lvl4pPr indent="0" lvl="3"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4pPr>
            <a:lvl5pPr indent="0" lvl="4"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5pPr>
            <a:lvl6pPr indent="0" lvl="5"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6pPr>
            <a:lvl7pPr indent="0" lvl="6"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7pPr>
            <a:lvl8pPr indent="0" lvl="7"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8pPr>
            <a:lvl9pPr indent="0" lvl="8"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9pPr>
          </a:lstStyle>
          <a:p>
            <a:pPr indent="0" lvl="0" marL="12700" rtl="0" algn="r">
              <a:spcBef>
                <a:spcPts val="50"/>
              </a:spcBef>
              <a:spcAft>
                <a:spcPts val="0"/>
              </a:spcAft>
              <a:buNone/>
            </a:pPr>
            <a:fld id="{00000000-1234-1234-1234-123412341234}" type="slidenum">
              <a:rPr lang="de-D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gleich" type="twoTxTwoObj">
  <p:cSld name="TWO_OBJECTS_WITH_TEXT">
    <p:spTree>
      <p:nvGrpSpPr>
        <p:cNvPr id="220" name="Shape 220"/>
        <p:cNvGrpSpPr/>
        <p:nvPr/>
      </p:nvGrpSpPr>
      <p:grpSpPr>
        <a:xfrm>
          <a:off x="0" y="0"/>
          <a:ext cx="0" cy="0"/>
          <a:chOff x="0" y="0"/>
          <a:chExt cx="0" cy="0"/>
        </a:xfrm>
      </p:grpSpPr>
      <p:sp>
        <p:nvSpPr>
          <p:cNvPr id="221" name="Google Shape;221;g2a3e06661ff_5_3114"/>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2" name="Google Shape;222;g2a3e06661ff_5_3114"/>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223" name="Google Shape;223;g2a3e06661ff_5_3114"/>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24" name="Google Shape;224;g2a3e06661ff_5_3114"/>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225" name="Google Shape;225;g2a3e06661ff_5_3114"/>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26" name="Google Shape;226;g2a3e06661ff_5_31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7" name="Google Shape;227;g2a3e06661ff_5_31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8" name="Google Shape;228;g2a3e06661ff_5_31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Inhalte" type="twoObj">
  <p:cSld name="TWO_OBJECTS">
    <p:spTree>
      <p:nvGrpSpPr>
        <p:cNvPr id="229" name="Shape 229"/>
        <p:cNvGrpSpPr/>
        <p:nvPr/>
      </p:nvGrpSpPr>
      <p:grpSpPr>
        <a:xfrm>
          <a:off x="0" y="0"/>
          <a:ext cx="0" cy="0"/>
          <a:chOff x="0" y="0"/>
          <a:chExt cx="0" cy="0"/>
        </a:xfrm>
      </p:grpSpPr>
      <p:sp>
        <p:nvSpPr>
          <p:cNvPr id="230" name="Google Shape;230;g2a3e06661ff_5_312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1" name="Google Shape;231;g2a3e06661ff_5_3123"/>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32" name="Google Shape;232;g2a3e06661ff_5_3123"/>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33" name="Google Shape;233;g2a3e06661ff_5_312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4" name="Google Shape;234;g2a3e06661ff_5_312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5" name="Google Shape;235;g2a3e06661ff_5_31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showMasterSp="0">
  <p:cSld name="OBJECT_2">
    <p:bg>
      <p:bgPr>
        <a:solidFill>
          <a:schemeClr val="lt1"/>
        </a:solidFill>
      </p:bgPr>
    </p:bg>
    <p:spTree>
      <p:nvGrpSpPr>
        <p:cNvPr id="236" name="Shape 236"/>
        <p:cNvGrpSpPr/>
        <p:nvPr/>
      </p:nvGrpSpPr>
      <p:grpSpPr>
        <a:xfrm>
          <a:off x="0" y="0"/>
          <a:ext cx="0" cy="0"/>
          <a:chOff x="0" y="0"/>
          <a:chExt cx="0" cy="0"/>
        </a:xfrm>
      </p:grpSpPr>
      <p:sp>
        <p:nvSpPr>
          <p:cNvPr id="237" name="Google Shape;237;g2a3e06661ff_5_313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g2a3e06661ff_5_3130"/>
          <p:cNvSpPr txBox="1"/>
          <p:nvPr>
            <p:ph type="title"/>
          </p:nvPr>
        </p:nvSpPr>
        <p:spPr>
          <a:xfrm>
            <a:off x="838200" y="365125"/>
            <a:ext cx="10515600" cy="13257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SzPts val="4400"/>
              <a:buNone/>
              <a:defRPr b="1" i="0" sz="4000">
                <a:solidFill>
                  <a:schemeClr val="lt1"/>
                </a:solidFill>
                <a:latin typeface="Carlito"/>
                <a:ea typeface="Carlito"/>
                <a:cs typeface="Carlito"/>
                <a:sym typeface="Carlito"/>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9" name="Google Shape;239;g2a3e06661ff_5_3130"/>
          <p:cNvSpPr txBox="1"/>
          <p:nvPr>
            <p:ph idx="11" type="ftr"/>
          </p:nvPr>
        </p:nvSpPr>
        <p:spPr>
          <a:xfrm>
            <a:off x="4038600" y="6356350"/>
            <a:ext cx="4114800" cy="3651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0" name="Google Shape;240;g2a3e06661ff_5_3130"/>
          <p:cNvSpPr txBox="1"/>
          <p:nvPr>
            <p:ph idx="10" type="dt"/>
          </p:nvPr>
        </p:nvSpPr>
        <p:spPr>
          <a:xfrm>
            <a:off x="838200" y="6356350"/>
            <a:ext cx="2743200" cy="365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1" name="Google Shape;241;g2a3e06661ff_5_3130"/>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lvl1pPr indent="0" lvl="0"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1pPr>
            <a:lvl2pPr indent="0" lvl="1"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2pPr>
            <a:lvl3pPr indent="0" lvl="2"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3pPr>
            <a:lvl4pPr indent="0" lvl="3"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4pPr>
            <a:lvl5pPr indent="0" lvl="4"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5pPr>
            <a:lvl6pPr indent="0" lvl="5"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6pPr>
            <a:lvl7pPr indent="0" lvl="6"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7pPr>
            <a:lvl8pPr indent="0" lvl="7"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8pPr>
            <a:lvl9pPr indent="0" lvl="8"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9pPr>
          </a:lstStyle>
          <a:p>
            <a:pPr indent="0" lvl="0" marL="12700" rtl="0" algn="r">
              <a:spcBef>
                <a:spcPts val="50"/>
              </a:spcBef>
              <a:spcAft>
                <a:spcPts val="0"/>
              </a:spcAft>
              <a:buNone/>
            </a:pPr>
            <a:fld id="{00000000-1234-1234-1234-123412341234}" type="slidenum">
              <a:rPr lang="de-DE"/>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ld mit Überschrift" type="picTx">
  <p:cSld name="PICTURE_WITH_CAPTION_TEXT">
    <p:spTree>
      <p:nvGrpSpPr>
        <p:cNvPr id="242" name="Shape 242"/>
        <p:cNvGrpSpPr/>
        <p:nvPr/>
      </p:nvGrpSpPr>
      <p:grpSpPr>
        <a:xfrm>
          <a:off x="0" y="0"/>
          <a:ext cx="0" cy="0"/>
          <a:chOff x="0" y="0"/>
          <a:chExt cx="0" cy="0"/>
        </a:xfrm>
      </p:grpSpPr>
      <p:sp>
        <p:nvSpPr>
          <p:cNvPr id="243" name="Google Shape;243;g2a3e06661ff_5_3136"/>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4" name="Google Shape;244;g2a3e06661ff_5_3136"/>
          <p:cNvSpPr/>
          <p:nvPr>
            <p:ph idx="2" type="pic"/>
          </p:nvPr>
        </p:nvSpPr>
        <p:spPr>
          <a:xfrm>
            <a:off x="5183188" y="987425"/>
            <a:ext cx="6172200" cy="4873500"/>
          </a:xfrm>
          <a:prstGeom prst="rect">
            <a:avLst/>
          </a:prstGeom>
          <a:noFill/>
          <a:ln>
            <a:noFill/>
          </a:ln>
        </p:spPr>
      </p:sp>
      <p:sp>
        <p:nvSpPr>
          <p:cNvPr id="245" name="Google Shape;245;g2a3e06661ff_5_3136"/>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246" name="Google Shape;246;g2a3e06661ff_5_313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7" name="Google Shape;247;g2a3e06661ff_5_313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8" name="Google Shape;248;g2a3e06661ff_5_313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showMasterSp="0">
  <p:cSld name="OBJECT_3">
    <p:bg>
      <p:bgPr>
        <a:solidFill>
          <a:schemeClr val="lt1"/>
        </a:solidFill>
      </p:bgPr>
    </p:bg>
    <p:spTree>
      <p:nvGrpSpPr>
        <p:cNvPr id="249" name="Shape 249"/>
        <p:cNvGrpSpPr/>
        <p:nvPr/>
      </p:nvGrpSpPr>
      <p:grpSpPr>
        <a:xfrm>
          <a:off x="0" y="0"/>
          <a:ext cx="0" cy="0"/>
          <a:chOff x="0" y="0"/>
          <a:chExt cx="0" cy="0"/>
        </a:xfrm>
      </p:grpSpPr>
      <p:sp>
        <p:nvSpPr>
          <p:cNvPr id="250" name="Google Shape;250;g2a3e06661ff_5_314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g2a3e06661ff_5_3143"/>
          <p:cNvSpPr txBox="1"/>
          <p:nvPr>
            <p:ph type="title"/>
          </p:nvPr>
        </p:nvSpPr>
        <p:spPr>
          <a:xfrm>
            <a:off x="838200" y="365125"/>
            <a:ext cx="10515600" cy="13257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SzPts val="4400"/>
              <a:buNone/>
              <a:defRPr b="1" i="0" sz="4000">
                <a:solidFill>
                  <a:schemeClr val="lt1"/>
                </a:solidFill>
                <a:latin typeface="Carlito"/>
                <a:ea typeface="Carlito"/>
                <a:cs typeface="Carlito"/>
                <a:sym typeface="Carlito"/>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2" name="Google Shape;252;g2a3e06661ff_5_3143"/>
          <p:cNvSpPr txBox="1"/>
          <p:nvPr>
            <p:ph idx="11" type="ftr"/>
          </p:nvPr>
        </p:nvSpPr>
        <p:spPr>
          <a:xfrm>
            <a:off x="4038600" y="6356350"/>
            <a:ext cx="4114800" cy="3651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3" name="Google Shape;253;g2a3e06661ff_5_3143"/>
          <p:cNvSpPr txBox="1"/>
          <p:nvPr>
            <p:ph idx="10" type="dt"/>
          </p:nvPr>
        </p:nvSpPr>
        <p:spPr>
          <a:xfrm>
            <a:off x="838200" y="6356350"/>
            <a:ext cx="2743200" cy="365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4" name="Google Shape;254;g2a3e06661ff_5_3143"/>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lvl1pPr indent="0" lvl="0"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1pPr>
            <a:lvl2pPr indent="0" lvl="1"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2pPr>
            <a:lvl3pPr indent="0" lvl="2"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3pPr>
            <a:lvl4pPr indent="0" lvl="3"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4pPr>
            <a:lvl5pPr indent="0" lvl="4"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5pPr>
            <a:lvl6pPr indent="0" lvl="5"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6pPr>
            <a:lvl7pPr indent="0" lvl="6"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7pPr>
            <a:lvl8pPr indent="0" lvl="7"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8pPr>
            <a:lvl9pPr indent="0" lvl="8"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9pPr>
          </a:lstStyle>
          <a:p>
            <a:pPr indent="0" lvl="0" marL="12700" rtl="0" algn="r">
              <a:spcBef>
                <a:spcPts val="50"/>
              </a:spcBef>
              <a:spcAft>
                <a:spcPts val="0"/>
              </a:spcAft>
              <a:buNone/>
            </a:pPr>
            <a:fld id="{00000000-1234-1234-1234-123412341234}" type="slidenum">
              <a:rPr lang="de-DE"/>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schnitts-&#10;überschrift" type="secHead">
  <p:cSld name="SECTION_HEADER">
    <p:spTree>
      <p:nvGrpSpPr>
        <p:cNvPr id="255" name="Shape 255"/>
        <p:cNvGrpSpPr/>
        <p:nvPr/>
      </p:nvGrpSpPr>
      <p:grpSpPr>
        <a:xfrm>
          <a:off x="0" y="0"/>
          <a:ext cx="0" cy="0"/>
          <a:chOff x="0" y="0"/>
          <a:chExt cx="0" cy="0"/>
        </a:xfrm>
      </p:grpSpPr>
      <p:sp>
        <p:nvSpPr>
          <p:cNvPr id="256" name="Google Shape;256;g2a3e06661ff_5_3149"/>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Calibri"/>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7" name="Google Shape;257;g2a3e06661ff_5_3149"/>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258" name="Google Shape;258;g2a3e06661ff_5_314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9" name="Google Shape;259;g2a3e06661ff_5_314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0" name="Google Shape;260;g2a3e06661ff_5_314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mit Überschrift" type="objTx">
  <p:cSld name="OBJECT_WITH_CAPTION_TEXT">
    <p:spTree>
      <p:nvGrpSpPr>
        <p:cNvPr id="261" name="Shape 261"/>
        <p:cNvGrpSpPr/>
        <p:nvPr/>
      </p:nvGrpSpPr>
      <p:grpSpPr>
        <a:xfrm>
          <a:off x="0" y="0"/>
          <a:ext cx="0" cy="0"/>
          <a:chOff x="0" y="0"/>
          <a:chExt cx="0" cy="0"/>
        </a:xfrm>
      </p:grpSpPr>
      <p:sp>
        <p:nvSpPr>
          <p:cNvPr id="262" name="Google Shape;262;g2a3e06661ff_5_3155"/>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3" name="Google Shape;263;g2a3e06661ff_5_3155"/>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264" name="Google Shape;264;g2a3e06661ff_5_3155"/>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265" name="Google Shape;265;g2a3e06661ff_5_315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6" name="Google Shape;266;g2a3e06661ff_5_315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7" name="Google Shape;267;g2a3e06661ff_5_315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showMasterSp="0">
  <p:cSld name="OBJECT_4">
    <p:bg>
      <p:bgPr>
        <a:solidFill>
          <a:schemeClr val="lt1"/>
        </a:solidFill>
      </p:bgPr>
    </p:bg>
    <p:spTree>
      <p:nvGrpSpPr>
        <p:cNvPr id="268" name="Shape 268"/>
        <p:cNvGrpSpPr/>
        <p:nvPr/>
      </p:nvGrpSpPr>
      <p:grpSpPr>
        <a:xfrm>
          <a:off x="0" y="0"/>
          <a:ext cx="0" cy="0"/>
          <a:chOff x="0" y="0"/>
          <a:chExt cx="0" cy="0"/>
        </a:xfrm>
      </p:grpSpPr>
      <p:sp>
        <p:nvSpPr>
          <p:cNvPr id="269" name="Google Shape;269;g2a3e06661ff_5_316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g2a3e06661ff_5_3162"/>
          <p:cNvSpPr txBox="1"/>
          <p:nvPr>
            <p:ph type="title"/>
          </p:nvPr>
        </p:nvSpPr>
        <p:spPr>
          <a:xfrm>
            <a:off x="838200" y="365125"/>
            <a:ext cx="10515600" cy="13257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SzPts val="4400"/>
              <a:buNone/>
              <a:defRPr b="1" i="0" sz="4000">
                <a:solidFill>
                  <a:schemeClr val="lt1"/>
                </a:solidFill>
                <a:latin typeface="Carlito"/>
                <a:ea typeface="Carlito"/>
                <a:cs typeface="Carlito"/>
                <a:sym typeface="Carlito"/>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1" name="Google Shape;271;g2a3e06661ff_5_3162"/>
          <p:cNvSpPr txBox="1"/>
          <p:nvPr>
            <p:ph idx="11" type="ftr"/>
          </p:nvPr>
        </p:nvSpPr>
        <p:spPr>
          <a:xfrm>
            <a:off x="4038600" y="6356350"/>
            <a:ext cx="4114800" cy="3651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2" name="Google Shape;272;g2a3e06661ff_5_3162"/>
          <p:cNvSpPr txBox="1"/>
          <p:nvPr>
            <p:ph idx="10" type="dt"/>
          </p:nvPr>
        </p:nvSpPr>
        <p:spPr>
          <a:xfrm>
            <a:off x="838200" y="6356350"/>
            <a:ext cx="2743200" cy="365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3" name="Google Shape;273;g2a3e06661ff_5_3162"/>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lvl1pPr indent="0" lvl="0"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1pPr>
            <a:lvl2pPr indent="0" lvl="1"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2pPr>
            <a:lvl3pPr indent="0" lvl="2"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3pPr>
            <a:lvl4pPr indent="0" lvl="3"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4pPr>
            <a:lvl5pPr indent="0" lvl="4"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5pPr>
            <a:lvl6pPr indent="0" lvl="5"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6pPr>
            <a:lvl7pPr indent="0" lvl="6"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7pPr>
            <a:lvl8pPr indent="0" lvl="7"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8pPr>
            <a:lvl9pPr indent="0" lvl="8"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9pPr>
          </a:lstStyle>
          <a:p>
            <a:pPr indent="0" lvl="0" marL="12700" rtl="0" algn="r">
              <a:spcBef>
                <a:spcPts val="50"/>
              </a:spcBef>
              <a:spcAft>
                <a:spcPts val="0"/>
              </a:spcAft>
              <a:buNone/>
            </a:pPr>
            <a:fld id="{00000000-1234-1234-1234-123412341234}" type="slidenum">
              <a:rPr lang="de-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Inhalte" type="twoObj">
  <p:cSld name="TWO_OBJECTS">
    <p:spTree>
      <p:nvGrpSpPr>
        <p:cNvPr id="33" name="Shape 33"/>
        <p:cNvGrpSpPr/>
        <p:nvPr/>
      </p:nvGrpSpPr>
      <p:grpSpPr>
        <a:xfrm>
          <a:off x="0" y="0"/>
          <a:ext cx="0" cy="0"/>
          <a:chOff x="0" y="0"/>
          <a:chExt cx="0" cy="0"/>
        </a:xfrm>
      </p:grpSpPr>
      <p:sp>
        <p:nvSpPr>
          <p:cNvPr id="34" name="Google Shape;34;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showMasterSp="0">
  <p:cSld name="OBJECT_5">
    <p:bg>
      <p:bgPr>
        <a:solidFill>
          <a:schemeClr val="lt1"/>
        </a:solidFill>
      </p:bgPr>
    </p:bg>
    <p:spTree>
      <p:nvGrpSpPr>
        <p:cNvPr id="274" name="Shape 274"/>
        <p:cNvGrpSpPr/>
        <p:nvPr/>
      </p:nvGrpSpPr>
      <p:grpSpPr>
        <a:xfrm>
          <a:off x="0" y="0"/>
          <a:ext cx="0" cy="0"/>
          <a:chOff x="0" y="0"/>
          <a:chExt cx="0" cy="0"/>
        </a:xfrm>
      </p:grpSpPr>
      <p:sp>
        <p:nvSpPr>
          <p:cNvPr id="275" name="Google Shape;275;g2a3e06661ff_5_316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g2a3e06661ff_5_3168"/>
          <p:cNvSpPr txBox="1"/>
          <p:nvPr>
            <p:ph type="title"/>
          </p:nvPr>
        </p:nvSpPr>
        <p:spPr>
          <a:xfrm>
            <a:off x="838200" y="365125"/>
            <a:ext cx="10515600" cy="13257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SzPts val="4400"/>
              <a:buNone/>
              <a:defRPr b="1" i="0" sz="4000">
                <a:solidFill>
                  <a:schemeClr val="lt1"/>
                </a:solidFill>
                <a:latin typeface="Carlito"/>
                <a:ea typeface="Carlito"/>
                <a:cs typeface="Carlito"/>
                <a:sym typeface="Carlito"/>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7" name="Google Shape;277;g2a3e06661ff_5_3168"/>
          <p:cNvSpPr txBox="1"/>
          <p:nvPr>
            <p:ph idx="11" type="ftr"/>
          </p:nvPr>
        </p:nvSpPr>
        <p:spPr>
          <a:xfrm>
            <a:off x="4038600" y="6356350"/>
            <a:ext cx="4114800" cy="3651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8" name="Google Shape;278;g2a3e06661ff_5_3168"/>
          <p:cNvSpPr txBox="1"/>
          <p:nvPr>
            <p:ph idx="10" type="dt"/>
          </p:nvPr>
        </p:nvSpPr>
        <p:spPr>
          <a:xfrm>
            <a:off x="838200" y="6356350"/>
            <a:ext cx="2743200" cy="365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9" name="Google Shape;279;g2a3e06661ff_5_3168"/>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lvl1pPr indent="0" lvl="0"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1pPr>
            <a:lvl2pPr indent="0" lvl="1"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2pPr>
            <a:lvl3pPr indent="0" lvl="2"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3pPr>
            <a:lvl4pPr indent="0" lvl="3"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4pPr>
            <a:lvl5pPr indent="0" lvl="4"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5pPr>
            <a:lvl6pPr indent="0" lvl="5"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6pPr>
            <a:lvl7pPr indent="0" lvl="6"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7pPr>
            <a:lvl8pPr indent="0" lvl="7"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8pPr>
            <a:lvl9pPr indent="0" lvl="8" marL="12700" marR="0" rtl="0" algn="r">
              <a:lnSpc>
                <a:spcPct val="100000"/>
              </a:lnSpc>
              <a:spcBef>
                <a:spcPts val="50"/>
              </a:spcBef>
              <a:spcAft>
                <a:spcPts val="0"/>
              </a:spcAft>
              <a:buClr>
                <a:srgbClr val="000000"/>
              </a:buClr>
              <a:buSzPts val="1200"/>
              <a:buFont typeface="Arial"/>
              <a:buNone/>
              <a:defRPr b="0" i="0" sz="1000" u="none" cap="none" strike="noStrike">
                <a:solidFill>
                  <a:srgbClr val="000E62"/>
                </a:solidFill>
                <a:latin typeface="Arial"/>
                <a:ea typeface="Arial"/>
                <a:cs typeface="Arial"/>
                <a:sym typeface="Arial"/>
              </a:defRPr>
            </a:lvl9pPr>
          </a:lstStyle>
          <a:p>
            <a:pPr indent="0" lvl="0" marL="12700" rtl="0" algn="r">
              <a:spcBef>
                <a:spcPts val="50"/>
              </a:spcBef>
              <a:spcAft>
                <a:spcPts val="0"/>
              </a:spcAft>
              <a:buNone/>
            </a:pPr>
            <a:fld id="{00000000-1234-1234-1234-123412341234}" type="slidenum">
              <a:rPr lang="de-DE"/>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type="title">
  <p:cSld name="TITLE">
    <p:spTree>
      <p:nvGrpSpPr>
        <p:cNvPr id="280" name="Shape 280"/>
        <p:cNvGrpSpPr/>
        <p:nvPr/>
      </p:nvGrpSpPr>
      <p:grpSpPr>
        <a:xfrm>
          <a:off x="0" y="0"/>
          <a:ext cx="0" cy="0"/>
          <a:chOff x="0" y="0"/>
          <a:chExt cx="0" cy="0"/>
        </a:xfrm>
      </p:grpSpPr>
      <p:sp>
        <p:nvSpPr>
          <p:cNvPr id="281" name="Google Shape;281;g2a3e06661ff_5_3174"/>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Calibri"/>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2" name="Google Shape;282;g2a3e06661ff_5_3174"/>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83" name="Google Shape;283;g2a3e06661ff_5_317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4" name="Google Shape;284;g2a3e06661ff_5_317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5" name="Google Shape;285;g2a3e06661ff_5_317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r" type="blank">
  <p:cSld name="BLANK">
    <p:spTree>
      <p:nvGrpSpPr>
        <p:cNvPr id="286" name="Shape 286"/>
        <p:cNvGrpSpPr/>
        <p:nvPr/>
      </p:nvGrpSpPr>
      <p:grpSpPr>
        <a:xfrm>
          <a:off x="0" y="0"/>
          <a:ext cx="0" cy="0"/>
          <a:chOff x="0" y="0"/>
          <a:chExt cx="0" cy="0"/>
        </a:xfrm>
      </p:grpSpPr>
      <p:sp>
        <p:nvSpPr>
          <p:cNvPr id="287" name="Google Shape;287;g2a3e06661ff_5_318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8" name="Google Shape;288;g2a3e06661ff_5_318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9" name="Google Shape;289;g2a3e06661ff_5_318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vertikaler Text" type="vertTx">
  <p:cSld name="VERTICAL_TEXT">
    <p:spTree>
      <p:nvGrpSpPr>
        <p:cNvPr id="290" name="Shape 290"/>
        <p:cNvGrpSpPr/>
        <p:nvPr/>
      </p:nvGrpSpPr>
      <p:grpSpPr>
        <a:xfrm>
          <a:off x="0" y="0"/>
          <a:ext cx="0" cy="0"/>
          <a:chOff x="0" y="0"/>
          <a:chExt cx="0" cy="0"/>
        </a:xfrm>
      </p:grpSpPr>
      <p:sp>
        <p:nvSpPr>
          <p:cNvPr id="291" name="Google Shape;291;g2a3e06661ff_5_318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2" name="Google Shape;292;g2a3e06661ff_5_3184"/>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93" name="Google Shape;293;g2a3e06661ff_5_318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4" name="Google Shape;294;g2a3e06661ff_5_318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5" name="Google Shape;295;g2a3e06661ff_5_318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kaler Titel und Text" type="vertTitleAndTx">
  <p:cSld name="VERTICAL_TITLE_AND_VERTICAL_TEXT">
    <p:spTree>
      <p:nvGrpSpPr>
        <p:cNvPr id="296" name="Shape 296"/>
        <p:cNvGrpSpPr/>
        <p:nvPr/>
      </p:nvGrpSpPr>
      <p:grpSpPr>
        <a:xfrm>
          <a:off x="0" y="0"/>
          <a:ext cx="0" cy="0"/>
          <a:chOff x="0" y="0"/>
          <a:chExt cx="0" cy="0"/>
        </a:xfrm>
      </p:grpSpPr>
      <p:sp>
        <p:nvSpPr>
          <p:cNvPr id="297" name="Google Shape;297;g2a3e06661ff_5_3190"/>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8" name="Google Shape;298;g2a3e06661ff_5_3190"/>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99" name="Google Shape;299;g2a3e06661ff_5_319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0" name="Google Shape;300;g2a3e06661ff_5_319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1" name="Google Shape;301;g2a3e06661ff_5_319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gleich" type="twoTxTwoObj">
  <p:cSld name="TWO_OBJECTS_WITH_TEXT">
    <p:spTree>
      <p:nvGrpSpPr>
        <p:cNvPr id="40" name="Shape 40"/>
        <p:cNvGrpSpPr/>
        <p:nvPr/>
      </p:nvGrpSpPr>
      <p:grpSpPr>
        <a:xfrm>
          <a:off x="0" y="0"/>
          <a:ext cx="0" cy="0"/>
          <a:chOff x="0" y="0"/>
          <a:chExt cx="0" cy="0"/>
        </a:xfrm>
      </p:grpSpPr>
      <p:sp>
        <p:nvSpPr>
          <p:cNvPr id="41" name="Google Shape;41;p2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r Titel" type="titleOnly">
  <p:cSld name="TITLE_ONLY">
    <p:spTree>
      <p:nvGrpSpPr>
        <p:cNvPr id="49" name="Shape 49"/>
        <p:cNvGrpSpPr/>
        <p:nvPr/>
      </p:nvGrpSpPr>
      <p:grpSpPr>
        <a:xfrm>
          <a:off x="0" y="0"/>
          <a:ext cx="0" cy="0"/>
          <a:chOff x="0" y="0"/>
          <a:chExt cx="0" cy="0"/>
        </a:xfrm>
      </p:grpSpPr>
      <p:sp>
        <p:nvSpPr>
          <p:cNvPr id="50" name="Google Shape;50;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r" type="blank">
  <p:cSld name="BLANK">
    <p:spTree>
      <p:nvGrpSpPr>
        <p:cNvPr id="54" name="Shape 54"/>
        <p:cNvGrpSpPr/>
        <p:nvPr/>
      </p:nvGrpSpPr>
      <p:grpSpPr>
        <a:xfrm>
          <a:off x="0" y="0"/>
          <a:ext cx="0" cy="0"/>
          <a:chOff x="0" y="0"/>
          <a:chExt cx="0" cy="0"/>
        </a:xfrm>
      </p:grpSpPr>
      <p:sp>
        <p:nvSpPr>
          <p:cNvPr id="55" name="Google Shape;55;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mit Überschrift" type="objTx">
  <p:cSld name="OBJECT_WITH_CAPTION_TEXT">
    <p:spTree>
      <p:nvGrpSpPr>
        <p:cNvPr id="58" name="Shape 58"/>
        <p:cNvGrpSpPr/>
        <p:nvPr/>
      </p:nvGrpSpPr>
      <p:grpSpPr>
        <a:xfrm>
          <a:off x="0" y="0"/>
          <a:ext cx="0" cy="0"/>
          <a:chOff x="0" y="0"/>
          <a:chExt cx="0" cy="0"/>
        </a:xfrm>
      </p:grpSpPr>
      <p:sp>
        <p:nvSpPr>
          <p:cNvPr id="59" name="Google Shape;59;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ld mit Überschrift" type="picTx">
  <p:cSld name="PICTURE_WITH_CAPTION_TEXT">
    <p:spTree>
      <p:nvGrpSpPr>
        <p:cNvPr id="65" name="Shape 65"/>
        <p:cNvGrpSpPr/>
        <p:nvPr/>
      </p:nvGrpSpPr>
      <p:grpSpPr>
        <a:xfrm>
          <a:off x="0" y="0"/>
          <a:ext cx="0" cy="0"/>
          <a:chOff x="0" y="0"/>
          <a:chExt cx="0" cy="0"/>
        </a:xfrm>
      </p:grpSpPr>
      <p:sp>
        <p:nvSpPr>
          <p:cNvPr id="66" name="Google Shape;66;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5"/>
          <p:cNvSpPr/>
          <p:nvPr>
            <p:ph idx="2" type="pic"/>
          </p:nvPr>
        </p:nvSpPr>
        <p:spPr>
          <a:xfrm>
            <a:off x="5183188" y="987425"/>
            <a:ext cx="6172200" cy="4873625"/>
          </a:xfrm>
          <a:prstGeom prst="rect">
            <a:avLst/>
          </a:prstGeom>
          <a:noFill/>
          <a:ln>
            <a:noFill/>
          </a:ln>
        </p:spPr>
      </p:sp>
      <p:sp>
        <p:nvSpPr>
          <p:cNvPr id="68" name="Google Shape;68;p2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2.jp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18" Type="http://schemas.openxmlformats.org/officeDocument/2006/relationships/theme" Target="../theme/theme3.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 Type="http://schemas.openxmlformats.org/officeDocument/2006/relationships/image" Target="../media/image2.jpg"/><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5" Type="http://schemas.openxmlformats.org/officeDocument/2006/relationships/slideLayout" Target="../slideLayouts/slideLayout32.xml"/><Relationship Id="rId6" Type="http://schemas.openxmlformats.org/officeDocument/2006/relationships/slideLayout" Target="../slideLayouts/slideLayout33.xml"/><Relationship Id="rId18" Type="http://schemas.openxmlformats.org/officeDocument/2006/relationships/theme" Target="../theme/theme4.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sp>
        <p:nvSpPr>
          <p:cNvPr id="91" name="Google Shape;91;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2" name="Google Shape;92;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 name="Google Shape;93;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4" name="Google Shape;94;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5" name="Google Shape;95;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
        <p:nvSpPr>
          <p:cNvPr id="96" name="Google Shape;96;p6"/>
          <p:cNvSpPr/>
          <p:nvPr/>
        </p:nvSpPr>
        <p:spPr>
          <a:xfrm>
            <a:off x="10313043" y="351309"/>
            <a:ext cx="1423686" cy="676597"/>
          </a:xfrm>
          <a:prstGeom prst="rect">
            <a:avLst/>
          </a:prstGeom>
          <a:blipFill rotWithShape="1">
            <a:blip r:embed="rId1">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6" name="Shape 196"/>
        <p:cNvGrpSpPr/>
        <p:nvPr/>
      </p:nvGrpSpPr>
      <p:grpSpPr>
        <a:xfrm>
          <a:off x="0" y="0"/>
          <a:ext cx="0" cy="0"/>
          <a:chOff x="0" y="0"/>
          <a:chExt cx="0" cy="0"/>
        </a:xfrm>
      </p:grpSpPr>
      <p:sp>
        <p:nvSpPr>
          <p:cNvPr id="197" name="Google Shape;197;g2a3e06661ff_5_309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8" name="Google Shape;198;g2a3e06661ff_5_309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9" name="Google Shape;199;g2a3e06661ff_5_309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00" name="Google Shape;200;g2a3e06661ff_5_309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01" name="Google Shape;201;g2a3e06661ff_5_309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
        <p:nvSpPr>
          <p:cNvPr id="202" name="Google Shape;202;g2a3e06661ff_5_3090"/>
          <p:cNvSpPr/>
          <p:nvPr/>
        </p:nvSpPr>
        <p:spPr>
          <a:xfrm>
            <a:off x="10313043" y="351309"/>
            <a:ext cx="1423800" cy="676500"/>
          </a:xfrm>
          <a:prstGeom prst="rect">
            <a:avLst/>
          </a:prstGeom>
          <a:blipFill rotWithShape="1">
            <a:blip r:embed="rId1">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9.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0.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5.png"/><Relationship Id="rId4" Type="http://schemas.openxmlformats.org/officeDocument/2006/relationships/image" Target="../media/image40.png"/><Relationship Id="rId5"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49.png"/><Relationship Id="rId4" Type="http://schemas.openxmlformats.org/officeDocument/2006/relationships/image" Target="../media/image21.png"/><Relationship Id="rId5" Type="http://schemas.openxmlformats.org/officeDocument/2006/relationships/image" Target="../media/image50.png"/><Relationship Id="rId6" Type="http://schemas.openxmlformats.org/officeDocument/2006/relationships/image" Target="../media/image52.png"/><Relationship Id="rId7" Type="http://schemas.openxmlformats.org/officeDocument/2006/relationships/image" Target="../media/image5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4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62.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63.png"/><Relationship Id="rId4" Type="http://schemas.openxmlformats.org/officeDocument/2006/relationships/image" Target="../media/image66.png"/><Relationship Id="rId5" Type="http://schemas.openxmlformats.org/officeDocument/2006/relationships/image" Target="../media/image61.png"/><Relationship Id="rId6" Type="http://schemas.openxmlformats.org/officeDocument/2006/relationships/image" Target="../media/image68.png"/><Relationship Id="rId7"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63.png"/><Relationship Id="rId4" Type="http://schemas.openxmlformats.org/officeDocument/2006/relationships/image" Target="../media/image67.png"/><Relationship Id="rId5" Type="http://schemas.openxmlformats.org/officeDocument/2006/relationships/image" Target="../media/image6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80.png"/><Relationship Id="rId4" Type="http://schemas.openxmlformats.org/officeDocument/2006/relationships/image" Target="../media/image67.png"/><Relationship Id="rId5" Type="http://schemas.openxmlformats.org/officeDocument/2006/relationships/image" Target="../media/image7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73.png"/><Relationship Id="rId4" Type="http://schemas.openxmlformats.org/officeDocument/2006/relationships/image" Target="../media/image25.png"/><Relationship Id="rId5" Type="http://schemas.openxmlformats.org/officeDocument/2006/relationships/image" Target="../media/image7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7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7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77.png"/><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84.png"/><Relationship Id="rId4" Type="http://schemas.openxmlformats.org/officeDocument/2006/relationships/image" Target="../media/image67.png"/><Relationship Id="rId5" Type="http://schemas.openxmlformats.org/officeDocument/2006/relationships/image" Target="../media/image8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8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84.png"/><Relationship Id="rId4" Type="http://schemas.openxmlformats.org/officeDocument/2006/relationships/image" Target="../media/image67.png"/><Relationship Id="rId5" Type="http://schemas.openxmlformats.org/officeDocument/2006/relationships/image" Target="../media/image8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image" Target="../media/image8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image" Target="../media/image89.png"/></Relationships>
</file>

<file path=ppt/slides/_rels/slide4.xml.rels><?xml version="1.0" encoding="UTF-8" standalone="yes"?><Relationships xmlns="http://schemas.openxmlformats.org/package/2006/relationships"><Relationship Id="rId11" Type="http://schemas.openxmlformats.org/officeDocument/2006/relationships/image" Target="../media/image19.jpg"/><Relationship Id="rId10" Type="http://schemas.openxmlformats.org/officeDocument/2006/relationships/image" Target="../media/image23.png"/><Relationship Id="rId13" Type="http://schemas.openxmlformats.org/officeDocument/2006/relationships/image" Target="../media/image17.png"/><Relationship Id="rId12" Type="http://schemas.openxmlformats.org/officeDocument/2006/relationships/image" Target="../media/image20.png"/><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jpg"/><Relationship Id="rId15" Type="http://schemas.openxmlformats.org/officeDocument/2006/relationships/image" Target="../media/image24.jpg"/><Relationship Id="rId14" Type="http://schemas.openxmlformats.org/officeDocument/2006/relationships/image" Target="../media/image15.jpg"/><Relationship Id="rId17" Type="http://schemas.openxmlformats.org/officeDocument/2006/relationships/image" Target="../media/image16.jpg"/><Relationship Id="rId16" Type="http://schemas.openxmlformats.org/officeDocument/2006/relationships/image" Target="../media/image11.jpg"/><Relationship Id="rId5" Type="http://schemas.openxmlformats.org/officeDocument/2006/relationships/image" Target="../media/image6.png"/><Relationship Id="rId6" Type="http://schemas.openxmlformats.org/officeDocument/2006/relationships/image" Target="../media/image8.png"/><Relationship Id="rId18" Type="http://schemas.openxmlformats.org/officeDocument/2006/relationships/image" Target="../media/image10.png"/><Relationship Id="rId7" Type="http://schemas.openxmlformats.org/officeDocument/2006/relationships/image" Target="../media/image14.jpg"/><Relationship Id="rId8" Type="http://schemas.openxmlformats.org/officeDocument/2006/relationships/image" Target="../media/image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image" Target="../media/image9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 Id="rId3" Type="http://schemas.openxmlformats.org/officeDocument/2006/relationships/image" Target="../media/image9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 Id="rId3" Type="http://schemas.openxmlformats.org/officeDocument/2006/relationships/image" Target="../media/image9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 Id="rId3" Type="http://schemas.openxmlformats.org/officeDocument/2006/relationships/image" Target="../media/image9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 Id="rId3" Type="http://schemas.openxmlformats.org/officeDocument/2006/relationships/image" Target="../media/image9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5.xml"/><Relationship Id="rId3" Type="http://schemas.openxmlformats.org/officeDocument/2006/relationships/image" Target="../media/image9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 Id="rId3" Type="http://schemas.openxmlformats.org/officeDocument/2006/relationships/image" Target="../media/image9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97.png"/><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79.png"/><Relationship Id="rId7" Type="http://schemas.openxmlformats.org/officeDocument/2006/relationships/image" Target="../media/image27.png"/><Relationship Id="rId8" Type="http://schemas.openxmlformats.org/officeDocument/2006/relationships/image" Target="../media/image2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10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7.xml"/><Relationship Id="rId3" Type="http://schemas.openxmlformats.org/officeDocument/2006/relationships/image" Target="../media/image10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10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10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10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10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107.png"/><Relationship Id="rId4" Type="http://schemas.openxmlformats.org/officeDocument/2006/relationships/image" Target="../media/image56.png"/><Relationship Id="rId5" Type="http://schemas.openxmlformats.org/officeDocument/2006/relationships/image" Target="../media/image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110.png"/><Relationship Id="rId4" Type="http://schemas.openxmlformats.org/officeDocument/2006/relationships/image" Target="../media/image11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109.png"/><Relationship Id="rId4" Type="http://schemas.openxmlformats.org/officeDocument/2006/relationships/image" Target="../media/image11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113.png"/><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67.png"/><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21.png"/><Relationship Id="rId6"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37.png"/><Relationship Id="rId5" Type="http://schemas.openxmlformats.org/officeDocument/2006/relationships/image" Target="../media/image35.png"/><Relationship Id="rId6"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
          <p:cNvSpPr txBox="1"/>
          <p:nvPr>
            <p:ph type="ctrTitle"/>
          </p:nvPr>
        </p:nvSpPr>
        <p:spPr>
          <a:xfrm>
            <a:off x="428263" y="1230985"/>
            <a:ext cx="7187879" cy="2387600"/>
          </a:xfrm>
          <a:prstGeom prst="rect">
            <a:avLst/>
          </a:prstGeom>
          <a:noFill/>
          <a:ln>
            <a:noFill/>
          </a:ln>
        </p:spPr>
        <p:txBody>
          <a:bodyPr anchorCtr="0" anchor="ctr" bIns="45700" lIns="91425" spcFirstLastPara="1" rIns="91425" wrap="square" tIns="45700">
            <a:normAutofit/>
          </a:bodyPr>
          <a:lstStyle/>
          <a:p>
            <a:pPr indent="0" lvl="0" marL="12700" marR="0" rtl="0" algn="l">
              <a:lnSpc>
                <a:spcPct val="100000"/>
              </a:lnSpc>
              <a:spcBef>
                <a:spcPts val="0"/>
              </a:spcBef>
              <a:spcAft>
                <a:spcPts val="0"/>
              </a:spcAft>
              <a:buClr>
                <a:schemeClr val="dk1"/>
              </a:buClr>
              <a:buSzPts val="3600"/>
              <a:buFont typeface="Calibri"/>
              <a:buNone/>
            </a:pPr>
            <a:r>
              <a:rPr b="1" i="0" lang="de-DE" sz="3600" u="none" cap="none" strike="noStrike">
                <a:latin typeface="Calibri"/>
                <a:ea typeface="Calibri"/>
                <a:cs typeface="Calibri"/>
                <a:sym typeface="Calibri"/>
              </a:rPr>
              <a:t>Distribution network Optimization</a:t>
            </a:r>
            <a:br>
              <a:rPr b="1" i="0" lang="de-DE" sz="3200" u="none" cap="none" strike="noStrike"/>
            </a:br>
            <a:br>
              <a:rPr b="1" i="0" lang="de-DE" sz="3200" u="none" cap="none" strike="noStrike"/>
            </a:br>
            <a:r>
              <a:rPr b="0" i="0" lang="de-DE" sz="2400" u="none" cap="none" strike="noStrike">
                <a:latin typeface="Calibri"/>
                <a:ea typeface="Calibri"/>
                <a:cs typeface="Calibri"/>
                <a:sym typeface="Calibri"/>
              </a:rPr>
              <a:t>Definition of strategies to minimize total costs in a retail warehouse and maximize efficiency.</a:t>
            </a:r>
            <a:endParaRPr sz="2400">
              <a:latin typeface="Calibri"/>
              <a:ea typeface="Calibri"/>
              <a:cs typeface="Calibri"/>
              <a:sym typeface="Calibri"/>
            </a:endParaRPr>
          </a:p>
        </p:txBody>
      </p:sp>
      <p:sp>
        <p:nvSpPr>
          <p:cNvPr id="307" name="Google Shape;307;p1"/>
          <p:cNvSpPr txBox="1"/>
          <p:nvPr>
            <p:ph idx="1" type="subTitle"/>
          </p:nvPr>
        </p:nvSpPr>
        <p:spPr>
          <a:xfrm>
            <a:off x="428263" y="3834063"/>
            <a:ext cx="7187879" cy="1085178"/>
          </a:xfrm>
          <a:prstGeom prst="rect">
            <a:avLst/>
          </a:prstGeom>
          <a:noFill/>
          <a:ln>
            <a:noFill/>
          </a:ln>
        </p:spPr>
        <p:txBody>
          <a:bodyPr anchorCtr="0" anchor="t" bIns="45700" lIns="91425" spcFirstLastPara="1" rIns="91425" wrap="square" tIns="45700">
            <a:normAutofit/>
          </a:bodyPr>
          <a:lstStyle/>
          <a:p>
            <a:pPr indent="0" lvl="0" marL="12700" rtl="0" algn="l">
              <a:lnSpc>
                <a:spcPct val="100000"/>
              </a:lnSpc>
              <a:spcBef>
                <a:spcPts val="0"/>
              </a:spcBef>
              <a:spcAft>
                <a:spcPts val="0"/>
              </a:spcAft>
              <a:buClr>
                <a:schemeClr val="dk1"/>
              </a:buClr>
              <a:buSzPts val="1400"/>
              <a:buNone/>
            </a:pPr>
            <a:r>
              <a:rPr b="1" lang="de-DE" sz="1400"/>
              <a:t>Professors: </a:t>
            </a:r>
            <a:r>
              <a:rPr lang="de-DE" sz="1400"/>
              <a:t>Pedro Amorim, Sérgio Castr</a:t>
            </a:r>
            <a:r>
              <a:rPr lang="de-DE" sz="1400"/>
              <a:t>o, Daniela Fernandes</a:t>
            </a:r>
            <a:endParaRPr sz="1400"/>
          </a:p>
          <a:p>
            <a:pPr indent="0" lvl="0" marL="12700" rtl="0" algn="l">
              <a:lnSpc>
                <a:spcPct val="100000"/>
              </a:lnSpc>
              <a:spcBef>
                <a:spcPts val="1000"/>
              </a:spcBef>
              <a:spcAft>
                <a:spcPts val="0"/>
              </a:spcAft>
              <a:buClr>
                <a:srgbClr val="201F1E"/>
              </a:buClr>
              <a:buSzPts val="1400"/>
              <a:buNone/>
            </a:pPr>
            <a:r>
              <a:rPr lang="de-DE" sz="1400">
                <a:solidFill>
                  <a:srgbClr val="201F1E"/>
                </a:solidFill>
              </a:rPr>
              <a:t>George Gittins | Judith Geissler | Konsta Saranpää | Pim Gäfvert</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2a3e06661ff_5_19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de-DE" sz="2600"/>
              <a:t>Group Clustering Analysis: Directional Insights</a:t>
            </a:r>
            <a:endParaRPr b="1" sz="2600"/>
          </a:p>
        </p:txBody>
      </p:sp>
      <p:sp>
        <p:nvSpPr>
          <p:cNvPr id="512" name="Google Shape;512;g2a3e06661ff_5_19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513" name="Google Shape;513;g2a3e06661ff_5_197"/>
          <p:cNvSpPr txBox="1"/>
          <p:nvPr/>
        </p:nvSpPr>
        <p:spPr>
          <a:xfrm>
            <a:off x="1426625" y="1599179"/>
            <a:ext cx="2175600" cy="81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de-DE" sz="2000" u="none" cap="none" strike="noStrike">
                <a:solidFill>
                  <a:schemeClr val="dk1"/>
                </a:solidFill>
                <a:latin typeface="Calibri"/>
                <a:ea typeface="Calibri"/>
                <a:cs typeface="Calibri"/>
                <a:sym typeface="Calibri"/>
              </a:rPr>
              <a:t>North</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de-DE" sz="2000" u="none" cap="none" strike="noStrike">
                <a:solidFill>
                  <a:schemeClr val="dk1"/>
                </a:solidFill>
                <a:latin typeface="Calibri"/>
                <a:ea typeface="Calibri"/>
                <a:cs typeface="Calibri"/>
                <a:sym typeface="Calibri"/>
              </a:rPr>
              <a:t>Groups - 1, 2, 3, 4</a:t>
            </a:r>
            <a:endParaRPr b="0" i="0" sz="2000" u="none" cap="none" strike="noStrike">
              <a:solidFill>
                <a:schemeClr val="dk1"/>
              </a:solidFill>
              <a:latin typeface="Calibri"/>
              <a:ea typeface="Calibri"/>
              <a:cs typeface="Calibri"/>
              <a:sym typeface="Calibri"/>
            </a:endParaRPr>
          </a:p>
        </p:txBody>
      </p:sp>
      <p:sp>
        <p:nvSpPr>
          <p:cNvPr id="514" name="Google Shape;514;g2a3e06661ff_5_197"/>
          <p:cNvSpPr txBox="1"/>
          <p:nvPr/>
        </p:nvSpPr>
        <p:spPr>
          <a:xfrm>
            <a:off x="8587375" y="1599175"/>
            <a:ext cx="2178000" cy="81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de-DE" sz="2000" u="none" cap="none" strike="noStrike">
                <a:solidFill>
                  <a:schemeClr val="dk1"/>
                </a:solidFill>
                <a:latin typeface="Calibri"/>
                <a:ea typeface="Calibri"/>
                <a:cs typeface="Calibri"/>
                <a:sym typeface="Calibri"/>
              </a:rPr>
              <a:t>South</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de-DE" sz="2000" u="none" cap="none" strike="noStrike">
                <a:solidFill>
                  <a:schemeClr val="dk1"/>
                </a:solidFill>
                <a:latin typeface="Calibri"/>
                <a:ea typeface="Calibri"/>
                <a:cs typeface="Calibri"/>
                <a:sym typeface="Calibri"/>
              </a:rPr>
              <a:t>Groups - 5, 9, 10</a:t>
            </a:r>
            <a:endParaRPr b="0" i="0" sz="2000" u="none" cap="none" strike="noStrike">
              <a:solidFill>
                <a:schemeClr val="dk1"/>
              </a:solidFill>
              <a:latin typeface="Calibri"/>
              <a:ea typeface="Calibri"/>
              <a:cs typeface="Calibri"/>
              <a:sym typeface="Calibri"/>
            </a:endParaRPr>
          </a:p>
        </p:txBody>
      </p:sp>
      <p:sp>
        <p:nvSpPr>
          <p:cNvPr id="515" name="Google Shape;515;g2a3e06661ff_5_197"/>
          <p:cNvSpPr txBox="1"/>
          <p:nvPr/>
        </p:nvSpPr>
        <p:spPr>
          <a:xfrm>
            <a:off x="5330842" y="1618499"/>
            <a:ext cx="2178000" cy="81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de-DE" sz="2000" u="none" cap="none" strike="noStrike">
                <a:solidFill>
                  <a:schemeClr val="dk1"/>
                </a:solidFill>
                <a:latin typeface="Calibri"/>
                <a:ea typeface="Calibri"/>
                <a:cs typeface="Calibri"/>
                <a:sym typeface="Calibri"/>
              </a:rPr>
              <a:t>West</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de-DE" sz="2000" u="none" cap="none" strike="noStrike">
                <a:solidFill>
                  <a:schemeClr val="dk1"/>
                </a:solidFill>
                <a:latin typeface="Calibri"/>
                <a:ea typeface="Calibri"/>
                <a:cs typeface="Calibri"/>
                <a:sym typeface="Calibri"/>
              </a:rPr>
              <a:t>Groups - 6, 7, 8</a:t>
            </a:r>
            <a:endParaRPr b="0" i="0" sz="2000" u="none" cap="none" strike="noStrike">
              <a:solidFill>
                <a:schemeClr val="dk1"/>
              </a:solidFill>
              <a:latin typeface="Calibri"/>
              <a:ea typeface="Calibri"/>
              <a:cs typeface="Calibri"/>
              <a:sym typeface="Calibri"/>
            </a:endParaRPr>
          </a:p>
        </p:txBody>
      </p:sp>
      <p:sp>
        <p:nvSpPr>
          <p:cNvPr id="516" name="Google Shape;516;g2a3e06661ff_5_197"/>
          <p:cNvSpPr txBox="1"/>
          <p:nvPr/>
        </p:nvSpPr>
        <p:spPr>
          <a:xfrm>
            <a:off x="928200" y="4692398"/>
            <a:ext cx="9927300" cy="7080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000000"/>
              </a:buClr>
              <a:buSzPts val="2000"/>
              <a:buFont typeface="Arial"/>
              <a:buChar char="•"/>
            </a:pPr>
            <a:r>
              <a:rPr b="0" i="0" lang="de-DE" sz="2000" u="none" cap="none" strike="noStrike">
                <a:solidFill>
                  <a:schemeClr val="dk1"/>
                </a:solidFill>
                <a:latin typeface="Calibri"/>
                <a:ea typeface="Calibri"/>
                <a:cs typeface="Calibri"/>
                <a:sym typeface="Calibri"/>
              </a:rPr>
              <a:t>This is also only beneficial if one or more of the groups in that direction have significant variation of store vehicle size restrictions.</a:t>
            </a:r>
            <a:endParaRPr b="0" i="0" sz="2000" u="none" cap="none" strike="noStrike">
              <a:solidFill>
                <a:schemeClr val="dk1"/>
              </a:solidFill>
              <a:latin typeface="Calibri"/>
              <a:ea typeface="Calibri"/>
              <a:cs typeface="Calibri"/>
              <a:sym typeface="Calibri"/>
            </a:endParaRPr>
          </a:p>
        </p:txBody>
      </p:sp>
      <p:pic>
        <p:nvPicPr>
          <p:cNvPr descr="Kartenkompass Silhouette" id="517" name="Google Shape;517;g2a3e06661ff_5_197"/>
          <p:cNvPicPr preferRelativeResize="0"/>
          <p:nvPr/>
        </p:nvPicPr>
        <p:blipFill rotWithShape="1">
          <a:blip r:embed="rId3">
            <a:alphaModFix/>
          </a:blip>
          <a:srcRect b="0" l="0" r="0" t="0"/>
          <a:stretch/>
        </p:blipFill>
        <p:spPr>
          <a:xfrm>
            <a:off x="838200" y="1715883"/>
            <a:ext cx="612000" cy="612000"/>
          </a:xfrm>
          <a:prstGeom prst="rect">
            <a:avLst/>
          </a:prstGeom>
          <a:noFill/>
          <a:ln>
            <a:noFill/>
          </a:ln>
        </p:spPr>
      </p:pic>
      <p:sp>
        <p:nvSpPr>
          <p:cNvPr id="518" name="Google Shape;518;g2a3e06661ff_5_197"/>
          <p:cNvSpPr txBox="1"/>
          <p:nvPr/>
        </p:nvSpPr>
        <p:spPr>
          <a:xfrm>
            <a:off x="1012951" y="1599175"/>
            <a:ext cx="262500" cy="2538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1" i="0" lang="de-DE" sz="1050" u="none" cap="none" strike="noStrike">
                <a:solidFill>
                  <a:srgbClr val="C00000"/>
                </a:solidFill>
                <a:latin typeface="Times"/>
                <a:ea typeface="Times"/>
                <a:cs typeface="Times"/>
                <a:sym typeface="Times"/>
              </a:rPr>
              <a:t>N</a:t>
            </a:r>
            <a:endParaRPr/>
          </a:p>
        </p:txBody>
      </p:sp>
      <p:pic>
        <p:nvPicPr>
          <p:cNvPr descr="Kartenkompass Silhouette" id="519" name="Google Shape;519;g2a3e06661ff_5_197"/>
          <p:cNvPicPr preferRelativeResize="0"/>
          <p:nvPr/>
        </p:nvPicPr>
        <p:blipFill rotWithShape="1">
          <a:blip r:embed="rId3">
            <a:alphaModFix/>
          </a:blip>
          <a:srcRect b="0" l="0" r="0" t="0"/>
          <a:stretch/>
        </p:blipFill>
        <p:spPr>
          <a:xfrm>
            <a:off x="4718842" y="1713035"/>
            <a:ext cx="612000" cy="612000"/>
          </a:xfrm>
          <a:prstGeom prst="rect">
            <a:avLst/>
          </a:prstGeom>
          <a:noFill/>
          <a:ln>
            <a:noFill/>
          </a:ln>
        </p:spPr>
      </p:pic>
      <p:sp>
        <p:nvSpPr>
          <p:cNvPr id="520" name="Google Shape;520;g2a3e06661ff_5_197"/>
          <p:cNvSpPr txBox="1"/>
          <p:nvPr/>
        </p:nvSpPr>
        <p:spPr>
          <a:xfrm>
            <a:off x="4509149" y="1879075"/>
            <a:ext cx="209700" cy="2538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1" i="0" lang="de-DE" sz="1050" u="none" cap="none" strike="noStrike">
                <a:solidFill>
                  <a:srgbClr val="C00000"/>
                </a:solidFill>
                <a:latin typeface="Times"/>
                <a:ea typeface="Times"/>
                <a:cs typeface="Times"/>
                <a:sym typeface="Times"/>
              </a:rPr>
              <a:t>W</a:t>
            </a:r>
            <a:endParaRPr/>
          </a:p>
        </p:txBody>
      </p:sp>
      <p:pic>
        <p:nvPicPr>
          <p:cNvPr descr="Kartenkompass Silhouette" id="521" name="Google Shape;521;g2a3e06661ff_5_197"/>
          <p:cNvPicPr preferRelativeResize="0"/>
          <p:nvPr/>
        </p:nvPicPr>
        <p:blipFill rotWithShape="1">
          <a:blip r:embed="rId3">
            <a:alphaModFix/>
          </a:blip>
          <a:srcRect b="0" l="0" r="0" t="0"/>
          <a:stretch/>
        </p:blipFill>
        <p:spPr>
          <a:xfrm>
            <a:off x="8043657" y="1715883"/>
            <a:ext cx="612000" cy="612000"/>
          </a:xfrm>
          <a:prstGeom prst="rect">
            <a:avLst/>
          </a:prstGeom>
          <a:noFill/>
          <a:ln>
            <a:noFill/>
          </a:ln>
        </p:spPr>
      </p:pic>
      <p:sp>
        <p:nvSpPr>
          <p:cNvPr id="522" name="Google Shape;522;g2a3e06661ff_5_197"/>
          <p:cNvSpPr txBox="1"/>
          <p:nvPr/>
        </p:nvSpPr>
        <p:spPr>
          <a:xfrm>
            <a:off x="8244799" y="2221513"/>
            <a:ext cx="209700" cy="2538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1" i="0" lang="de-DE" sz="1050" u="none" cap="none" strike="noStrike">
                <a:solidFill>
                  <a:srgbClr val="C00000"/>
                </a:solidFill>
                <a:latin typeface="Times"/>
                <a:ea typeface="Times"/>
                <a:cs typeface="Times"/>
                <a:sym typeface="Times"/>
              </a:rPr>
              <a:t>S</a:t>
            </a:r>
            <a:endParaRPr/>
          </a:p>
        </p:txBody>
      </p:sp>
      <p:pic>
        <p:nvPicPr>
          <p:cNvPr descr="Warnung mit einfarbiger Füllung" id="523" name="Google Shape;523;g2a3e06661ff_5_197"/>
          <p:cNvPicPr preferRelativeResize="0"/>
          <p:nvPr/>
        </p:nvPicPr>
        <p:blipFill rotWithShape="1">
          <a:blip r:embed="rId4">
            <a:alphaModFix/>
          </a:blip>
          <a:srcRect b="0" l="0" r="0" t="0"/>
          <a:stretch/>
        </p:blipFill>
        <p:spPr>
          <a:xfrm>
            <a:off x="1328497" y="3965782"/>
            <a:ext cx="396000" cy="396000"/>
          </a:xfrm>
          <a:prstGeom prst="rect">
            <a:avLst/>
          </a:prstGeom>
          <a:noFill/>
          <a:ln>
            <a:noFill/>
          </a:ln>
        </p:spPr>
      </p:pic>
      <p:sp>
        <p:nvSpPr>
          <p:cNvPr id="524" name="Google Shape;524;g2a3e06661ff_5_197"/>
          <p:cNvSpPr txBox="1"/>
          <p:nvPr/>
        </p:nvSpPr>
        <p:spPr>
          <a:xfrm>
            <a:off x="928200" y="3006012"/>
            <a:ext cx="9837300" cy="7080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de-DE" sz="2000" u="none" cap="none" strike="noStrike">
                <a:solidFill>
                  <a:schemeClr val="dk1"/>
                </a:solidFill>
                <a:latin typeface="Calibri"/>
                <a:ea typeface="Calibri"/>
                <a:cs typeface="Calibri"/>
                <a:sym typeface="Calibri"/>
              </a:rPr>
              <a:t>Deliveries to each direction could be delivered together and sorted at a central cross-docking warehouse. </a:t>
            </a:r>
            <a:endParaRPr/>
          </a:p>
        </p:txBody>
      </p:sp>
      <p:sp>
        <p:nvSpPr>
          <p:cNvPr id="525" name="Google Shape;525;g2a3e06661ff_5_197"/>
          <p:cNvSpPr txBox="1"/>
          <p:nvPr/>
        </p:nvSpPr>
        <p:spPr>
          <a:xfrm>
            <a:off x="1875664" y="3994505"/>
            <a:ext cx="9837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de-DE" sz="2000" u="none" cap="none" strike="noStrike">
                <a:solidFill>
                  <a:schemeClr val="dk1"/>
                </a:solidFill>
                <a:latin typeface="Calibri"/>
                <a:ea typeface="Calibri"/>
                <a:cs typeface="Calibri"/>
                <a:sym typeface="Calibri"/>
              </a:rPr>
              <a:t>However, </a:t>
            </a:r>
            <a:r>
              <a:rPr b="1" i="0" lang="de-DE" sz="2000" u="none" cap="none" strike="noStrike">
                <a:solidFill>
                  <a:schemeClr val="dk1"/>
                </a:solidFill>
                <a:latin typeface="Calibri"/>
                <a:ea typeface="Calibri"/>
                <a:cs typeface="Calibri"/>
                <a:sym typeface="Calibri"/>
              </a:rPr>
              <a:t>stores</a:t>
            </a:r>
            <a:r>
              <a:rPr b="0" i="0" lang="de-DE" sz="2000" u="none" cap="none" strike="noStrike">
                <a:solidFill>
                  <a:schemeClr val="dk1"/>
                </a:solidFill>
                <a:latin typeface="Calibri"/>
                <a:ea typeface="Calibri"/>
                <a:cs typeface="Calibri"/>
                <a:sym typeface="Calibri"/>
              </a:rPr>
              <a:t> of </a:t>
            </a:r>
            <a:r>
              <a:rPr b="1" i="0" lang="de-DE" sz="2000" u="none" cap="none" strike="noStrike">
                <a:solidFill>
                  <a:schemeClr val="dk1"/>
                </a:solidFill>
                <a:latin typeface="Calibri"/>
                <a:ea typeface="Calibri"/>
                <a:cs typeface="Calibri"/>
                <a:sym typeface="Calibri"/>
              </a:rPr>
              <a:t>different groups can’t be grouped </a:t>
            </a:r>
            <a:r>
              <a:rPr b="0" i="0" lang="de-DE" sz="2000" u="none" cap="none" strike="noStrike">
                <a:solidFill>
                  <a:schemeClr val="dk1"/>
                </a:solidFill>
                <a:latin typeface="Calibri"/>
                <a:ea typeface="Calibri"/>
                <a:cs typeface="Calibri"/>
                <a:sym typeface="Calibri"/>
              </a:rPr>
              <a:t>in the </a:t>
            </a:r>
            <a:r>
              <a:rPr b="1" i="0" lang="de-DE" sz="2000" u="none" cap="none" strike="noStrike">
                <a:solidFill>
                  <a:schemeClr val="dk1"/>
                </a:solidFill>
                <a:latin typeface="Calibri"/>
                <a:ea typeface="Calibri"/>
                <a:cs typeface="Calibri"/>
                <a:sym typeface="Calibri"/>
              </a:rPr>
              <a:t>same truck.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g2a3e06661ff_5_3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532" name="Google Shape;532;g2a3e06661ff_5_323"/>
          <p:cNvSpPr txBox="1"/>
          <p:nvPr/>
        </p:nvSpPr>
        <p:spPr>
          <a:xfrm>
            <a:off x="1347575" y="3881300"/>
            <a:ext cx="3886500" cy="2568000"/>
          </a:xfrm>
          <a:prstGeom prst="rect">
            <a:avLst/>
          </a:prstGeom>
          <a:noFill/>
          <a:ln>
            <a:noFill/>
          </a:ln>
        </p:spPr>
        <p:txBody>
          <a:bodyPr anchorCtr="0" anchor="t" bIns="91425" lIns="91425" spcFirstLastPara="1" rIns="91425" wrap="square" tIns="91425">
            <a:noAutofit/>
          </a:bodyPr>
          <a:lstStyle/>
          <a:p>
            <a:pPr indent="-317500" lvl="0" marL="342900" marR="0" rtl="0" algn="l">
              <a:lnSpc>
                <a:spcPct val="115000"/>
              </a:lnSpc>
              <a:spcBef>
                <a:spcPts val="0"/>
              </a:spcBef>
              <a:spcAft>
                <a:spcPts val="0"/>
              </a:spcAft>
              <a:buClr>
                <a:srgbClr val="000000"/>
              </a:buClr>
              <a:buSzPts val="1600"/>
              <a:buFont typeface="Arial"/>
              <a:buChar char="•"/>
            </a:pPr>
            <a:r>
              <a:rPr b="0" i="0" lang="de-DE" sz="1600" u="none" cap="none" strike="noStrike">
                <a:solidFill>
                  <a:schemeClr val="dk1"/>
                </a:solidFill>
                <a:latin typeface="Calibri"/>
                <a:ea typeface="Calibri"/>
                <a:cs typeface="Calibri"/>
                <a:sym typeface="Calibri"/>
              </a:rPr>
              <a:t>For </a:t>
            </a:r>
            <a:r>
              <a:rPr b="1" i="0" lang="de-DE" sz="1600" u="none" cap="none" strike="noStrike">
                <a:solidFill>
                  <a:schemeClr val="dk1"/>
                </a:solidFill>
                <a:latin typeface="Calibri"/>
                <a:ea typeface="Calibri"/>
                <a:cs typeface="Calibri"/>
                <a:sym typeface="Calibri"/>
              </a:rPr>
              <a:t>nearby locations</a:t>
            </a:r>
            <a:r>
              <a:rPr b="0" i="0" lang="de-DE" sz="1600" u="none" cap="none" strike="noStrike">
                <a:solidFill>
                  <a:schemeClr val="dk1"/>
                </a:solidFill>
                <a:latin typeface="Calibri"/>
                <a:ea typeface="Calibri"/>
                <a:cs typeface="Calibri"/>
                <a:sym typeface="Calibri"/>
              </a:rPr>
              <a:t>, </a:t>
            </a:r>
            <a:r>
              <a:rPr b="1" i="0" lang="de-DE" sz="1600" u="none" cap="none" strike="noStrike">
                <a:solidFill>
                  <a:schemeClr val="dk1"/>
                </a:solidFill>
                <a:latin typeface="Calibri"/>
                <a:ea typeface="Calibri"/>
                <a:cs typeface="Calibri"/>
                <a:sym typeface="Calibri"/>
              </a:rPr>
              <a:t>fuel</a:t>
            </a:r>
            <a:r>
              <a:rPr b="0" i="0" lang="de-DE" sz="1600" u="none" cap="none" strike="noStrike">
                <a:solidFill>
                  <a:schemeClr val="dk1"/>
                </a:solidFill>
                <a:latin typeface="Calibri"/>
                <a:ea typeface="Calibri"/>
                <a:cs typeface="Calibri"/>
                <a:sym typeface="Calibri"/>
              </a:rPr>
              <a:t> and </a:t>
            </a:r>
            <a:r>
              <a:rPr b="1" i="0" lang="de-DE" sz="1600" u="none" cap="none" strike="noStrike">
                <a:solidFill>
                  <a:schemeClr val="dk1"/>
                </a:solidFill>
                <a:latin typeface="Calibri"/>
                <a:ea typeface="Calibri"/>
                <a:cs typeface="Calibri"/>
                <a:sym typeface="Calibri"/>
              </a:rPr>
              <a:t>driver costs </a:t>
            </a:r>
            <a:r>
              <a:rPr b="0" i="0" lang="de-DE" sz="1600" u="none" cap="none" strike="noStrike">
                <a:solidFill>
                  <a:schemeClr val="dk1"/>
                </a:solidFill>
                <a:latin typeface="Calibri"/>
                <a:ea typeface="Calibri"/>
                <a:cs typeface="Calibri"/>
                <a:sym typeface="Calibri"/>
              </a:rPr>
              <a:t>will usually be </a:t>
            </a:r>
            <a:r>
              <a:rPr b="1" i="0" lang="de-DE" sz="1600" u="none" cap="none" strike="noStrike">
                <a:solidFill>
                  <a:schemeClr val="dk1"/>
                </a:solidFill>
                <a:latin typeface="Calibri"/>
                <a:ea typeface="Calibri"/>
                <a:cs typeface="Calibri"/>
                <a:sym typeface="Calibri"/>
              </a:rPr>
              <a:t>lower</a:t>
            </a:r>
            <a:r>
              <a:rPr b="0" i="0" lang="de-DE" sz="1600" u="none" cap="none" strike="noStrike">
                <a:solidFill>
                  <a:schemeClr val="dk1"/>
                </a:solidFill>
                <a:latin typeface="Calibri"/>
                <a:ea typeface="Calibri"/>
                <a:cs typeface="Calibri"/>
                <a:sym typeface="Calibri"/>
              </a:rPr>
              <a:t> due to shorter trips. </a:t>
            </a:r>
            <a:endParaRPr sz="1600">
              <a:solidFill>
                <a:schemeClr val="dk1"/>
              </a:solidFill>
              <a:latin typeface="Calibri"/>
              <a:ea typeface="Calibri"/>
              <a:cs typeface="Calibri"/>
              <a:sym typeface="Calibri"/>
            </a:endParaRPr>
          </a:p>
          <a:p>
            <a:pPr indent="-317500" lvl="0" marL="342900" marR="0" rtl="0" algn="l">
              <a:lnSpc>
                <a:spcPct val="115000"/>
              </a:lnSpc>
              <a:spcBef>
                <a:spcPts val="0"/>
              </a:spcBef>
              <a:spcAft>
                <a:spcPts val="0"/>
              </a:spcAft>
              <a:buClr>
                <a:srgbClr val="000000"/>
              </a:buClr>
              <a:buSzPts val="1600"/>
              <a:buFont typeface="Arial"/>
              <a:buChar char="•"/>
            </a:pPr>
            <a:r>
              <a:rPr b="1" lang="de-DE" sz="1600">
                <a:solidFill>
                  <a:schemeClr val="dk1"/>
                </a:solidFill>
                <a:latin typeface="Calibri"/>
                <a:ea typeface="Calibri"/>
                <a:cs typeface="Calibri"/>
                <a:sym typeface="Calibri"/>
              </a:rPr>
              <a:t>Trips</a:t>
            </a:r>
            <a:r>
              <a:rPr lang="de-DE" sz="1600">
                <a:solidFill>
                  <a:schemeClr val="dk1"/>
                </a:solidFill>
                <a:latin typeface="Calibri"/>
                <a:ea typeface="Calibri"/>
                <a:cs typeface="Calibri"/>
                <a:sym typeface="Calibri"/>
              </a:rPr>
              <a:t> to these locations will be </a:t>
            </a:r>
            <a:r>
              <a:rPr b="1" lang="de-DE" sz="1600">
                <a:solidFill>
                  <a:schemeClr val="dk1"/>
                </a:solidFill>
                <a:latin typeface="Calibri"/>
                <a:ea typeface="Calibri"/>
                <a:cs typeface="Calibri"/>
                <a:sym typeface="Calibri"/>
              </a:rPr>
              <a:t>easier</a:t>
            </a:r>
            <a:r>
              <a:rPr lang="de-DE" sz="1600">
                <a:solidFill>
                  <a:schemeClr val="dk1"/>
                </a:solidFill>
                <a:latin typeface="Calibri"/>
                <a:ea typeface="Calibri"/>
                <a:cs typeface="Calibri"/>
                <a:sym typeface="Calibri"/>
              </a:rPr>
              <a:t> to </a:t>
            </a:r>
            <a:r>
              <a:rPr b="1" lang="de-DE" sz="1600">
                <a:solidFill>
                  <a:schemeClr val="dk1"/>
                </a:solidFill>
                <a:latin typeface="Calibri"/>
                <a:ea typeface="Calibri"/>
                <a:cs typeface="Calibri"/>
                <a:sym typeface="Calibri"/>
              </a:rPr>
              <a:t>plan</a:t>
            </a:r>
            <a:r>
              <a:rPr lang="de-DE" sz="1600">
                <a:solidFill>
                  <a:schemeClr val="dk1"/>
                </a:solidFill>
                <a:latin typeface="Calibri"/>
                <a:ea typeface="Calibri"/>
                <a:cs typeface="Calibri"/>
                <a:sym typeface="Calibri"/>
              </a:rPr>
              <a:t> and </a:t>
            </a:r>
            <a:r>
              <a:rPr b="1" lang="de-DE" sz="1600">
                <a:solidFill>
                  <a:schemeClr val="dk1"/>
                </a:solidFill>
                <a:latin typeface="Calibri"/>
                <a:ea typeface="Calibri"/>
                <a:cs typeface="Calibri"/>
                <a:sym typeface="Calibri"/>
              </a:rPr>
              <a:t>may not require cross docking</a:t>
            </a:r>
            <a:r>
              <a:rPr lang="de-DE" sz="1600">
                <a:solidFill>
                  <a:schemeClr val="dk1"/>
                </a:solidFill>
                <a:latin typeface="Calibri"/>
                <a:ea typeface="Calibri"/>
                <a:cs typeface="Calibri"/>
                <a:sym typeface="Calibri"/>
              </a:rPr>
              <a:t> because cross docking should help save on the costs of travelling to the group.</a:t>
            </a:r>
            <a:endParaRPr sz="1600">
              <a:solidFill>
                <a:schemeClr val="dk1"/>
              </a:solidFill>
              <a:latin typeface="Calibri"/>
              <a:ea typeface="Calibri"/>
              <a:cs typeface="Calibri"/>
              <a:sym typeface="Calibri"/>
            </a:endParaRPr>
          </a:p>
        </p:txBody>
      </p:sp>
      <p:sp>
        <p:nvSpPr>
          <p:cNvPr id="533" name="Google Shape;533;g2a3e06661ff_5_323"/>
          <p:cNvSpPr txBox="1"/>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Calibri"/>
              <a:buNone/>
            </a:pPr>
            <a:r>
              <a:rPr b="1" i="0" lang="de-DE" sz="2600" u="none" cap="none" strike="noStrike">
                <a:solidFill>
                  <a:schemeClr val="dk1"/>
                </a:solidFill>
                <a:latin typeface="Calibri"/>
                <a:ea typeface="Calibri"/>
                <a:cs typeface="Calibri"/>
                <a:sym typeface="Calibri"/>
              </a:rPr>
              <a:t>Group Clustering Analysis: Distance from DC</a:t>
            </a:r>
            <a:endParaRPr/>
          </a:p>
        </p:txBody>
      </p:sp>
      <p:sp>
        <p:nvSpPr>
          <p:cNvPr id="534" name="Google Shape;534;g2a3e06661ff_5_323"/>
          <p:cNvSpPr/>
          <p:nvPr/>
        </p:nvSpPr>
        <p:spPr>
          <a:xfrm>
            <a:off x="1610552" y="2039244"/>
            <a:ext cx="3360600" cy="13899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35" name="Google Shape;535;g2a3e06661ff_5_323"/>
          <p:cNvSpPr txBox="1"/>
          <p:nvPr/>
        </p:nvSpPr>
        <p:spPr>
          <a:xfrm>
            <a:off x="2741398" y="1843532"/>
            <a:ext cx="1845900" cy="40020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de-DE" sz="2000" u="none" cap="none" strike="noStrike">
                <a:solidFill>
                  <a:srgbClr val="000000"/>
                </a:solidFill>
                <a:latin typeface="Calibri"/>
                <a:ea typeface="Calibri"/>
                <a:cs typeface="Calibri"/>
                <a:sym typeface="Calibri"/>
              </a:rPr>
              <a:t>Close &lt; 100km</a:t>
            </a:r>
            <a:endParaRPr b="0" i="0" sz="2000" u="none" cap="none" strike="noStrike">
              <a:solidFill>
                <a:srgbClr val="000000"/>
              </a:solidFill>
              <a:latin typeface="Arial"/>
              <a:ea typeface="Arial"/>
              <a:cs typeface="Arial"/>
              <a:sym typeface="Arial"/>
            </a:endParaRPr>
          </a:p>
        </p:txBody>
      </p:sp>
      <p:sp>
        <p:nvSpPr>
          <p:cNvPr id="536" name="Google Shape;536;g2a3e06661ff_5_323"/>
          <p:cNvSpPr/>
          <p:nvPr/>
        </p:nvSpPr>
        <p:spPr>
          <a:xfrm>
            <a:off x="2014683" y="1626889"/>
            <a:ext cx="648000" cy="648000"/>
          </a:xfrm>
          <a:prstGeom prst="ellipse">
            <a:avLst/>
          </a:prstGeom>
          <a:solidFill>
            <a:schemeClr val="lt1"/>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Karte mit Ortsmarkierung Silhouette" id="537" name="Google Shape;537;g2a3e06661ff_5_323"/>
          <p:cNvPicPr preferRelativeResize="0"/>
          <p:nvPr/>
        </p:nvPicPr>
        <p:blipFill rotWithShape="1">
          <a:blip r:embed="rId3">
            <a:alphaModFix/>
          </a:blip>
          <a:srcRect b="0" l="0" r="0" t="0"/>
          <a:stretch/>
        </p:blipFill>
        <p:spPr>
          <a:xfrm>
            <a:off x="2086462" y="1698889"/>
            <a:ext cx="504000" cy="504000"/>
          </a:xfrm>
          <a:prstGeom prst="rect">
            <a:avLst/>
          </a:prstGeom>
          <a:noFill/>
          <a:ln>
            <a:noFill/>
          </a:ln>
        </p:spPr>
      </p:pic>
      <p:sp>
        <p:nvSpPr>
          <p:cNvPr id="538" name="Google Shape;538;g2a3e06661ff_5_323"/>
          <p:cNvSpPr txBox="1"/>
          <p:nvPr/>
        </p:nvSpPr>
        <p:spPr>
          <a:xfrm>
            <a:off x="2007274" y="2534100"/>
            <a:ext cx="2567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de-DE" sz="2000" u="none" cap="none" strike="noStrike">
                <a:solidFill>
                  <a:srgbClr val="000000"/>
                </a:solidFill>
                <a:latin typeface="Calibri"/>
                <a:ea typeface="Calibri"/>
                <a:cs typeface="Calibri"/>
                <a:sym typeface="Calibri"/>
              </a:rPr>
              <a:t>Groups: 1, 3, 4, 6, 7, 8</a:t>
            </a:r>
            <a:endParaRPr sz="2000"/>
          </a:p>
        </p:txBody>
      </p:sp>
      <p:sp>
        <p:nvSpPr>
          <p:cNvPr id="539" name="Google Shape;539;g2a3e06661ff_5_323"/>
          <p:cNvSpPr/>
          <p:nvPr/>
        </p:nvSpPr>
        <p:spPr>
          <a:xfrm>
            <a:off x="6814917" y="2057779"/>
            <a:ext cx="3362400" cy="13899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40" name="Google Shape;540;g2a3e06661ff_5_323"/>
          <p:cNvSpPr txBox="1"/>
          <p:nvPr/>
        </p:nvSpPr>
        <p:spPr>
          <a:xfrm>
            <a:off x="7817171" y="1708179"/>
            <a:ext cx="2088000" cy="70800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de-DE" sz="2000" u="none" cap="none" strike="noStrike">
                <a:solidFill>
                  <a:srgbClr val="000000"/>
                </a:solidFill>
                <a:latin typeface="Calibri"/>
                <a:ea typeface="Calibri"/>
                <a:cs typeface="Calibri"/>
                <a:sym typeface="Calibri"/>
              </a:rPr>
              <a:t>Far &gt; 100km away</a:t>
            </a:r>
            <a:endParaRPr b="0" i="0" sz="2000" u="none" cap="none" strike="noStrike">
              <a:solidFill>
                <a:srgbClr val="000000"/>
              </a:solidFill>
              <a:latin typeface="Arial"/>
              <a:ea typeface="Arial"/>
              <a:cs typeface="Arial"/>
              <a:sym typeface="Arial"/>
            </a:endParaRPr>
          </a:p>
        </p:txBody>
      </p:sp>
      <p:sp>
        <p:nvSpPr>
          <p:cNvPr id="541" name="Google Shape;541;g2a3e06661ff_5_323"/>
          <p:cNvSpPr/>
          <p:nvPr/>
        </p:nvSpPr>
        <p:spPr>
          <a:xfrm>
            <a:off x="7090456" y="1645424"/>
            <a:ext cx="648000" cy="648000"/>
          </a:xfrm>
          <a:prstGeom prst="ellipse">
            <a:avLst/>
          </a:prstGeom>
          <a:solidFill>
            <a:schemeClr val="lt1"/>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Route zwei Stecknadeln mit Weg Silhouette" id="542" name="Google Shape;542;g2a3e06661ff_5_323"/>
          <p:cNvPicPr preferRelativeResize="0"/>
          <p:nvPr/>
        </p:nvPicPr>
        <p:blipFill rotWithShape="1">
          <a:blip r:embed="rId4">
            <a:alphaModFix/>
          </a:blip>
          <a:srcRect b="0" l="0" r="0" t="0"/>
          <a:stretch/>
        </p:blipFill>
        <p:spPr>
          <a:xfrm>
            <a:off x="7172379" y="1731731"/>
            <a:ext cx="504000" cy="504000"/>
          </a:xfrm>
          <a:prstGeom prst="rect">
            <a:avLst/>
          </a:prstGeom>
          <a:noFill/>
          <a:ln>
            <a:noFill/>
          </a:ln>
        </p:spPr>
      </p:pic>
      <p:sp>
        <p:nvSpPr>
          <p:cNvPr id="543" name="Google Shape;543;g2a3e06661ff_5_323"/>
          <p:cNvSpPr txBox="1"/>
          <p:nvPr/>
        </p:nvSpPr>
        <p:spPr>
          <a:xfrm>
            <a:off x="7452126" y="2552625"/>
            <a:ext cx="2088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de-DE" sz="2000" u="none" cap="none" strike="noStrike">
                <a:solidFill>
                  <a:srgbClr val="000000"/>
                </a:solidFill>
                <a:latin typeface="Calibri"/>
                <a:ea typeface="Calibri"/>
                <a:cs typeface="Calibri"/>
                <a:sym typeface="Calibri"/>
              </a:rPr>
              <a:t>Groups: 2, 5, 9, 10</a:t>
            </a:r>
            <a:endParaRPr sz="2000"/>
          </a:p>
        </p:txBody>
      </p:sp>
      <p:sp>
        <p:nvSpPr>
          <p:cNvPr id="544" name="Google Shape;544;g2a3e06661ff_5_323"/>
          <p:cNvSpPr txBox="1"/>
          <p:nvPr/>
        </p:nvSpPr>
        <p:spPr>
          <a:xfrm>
            <a:off x="6563600" y="3814625"/>
            <a:ext cx="3886500" cy="2568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de-DE" sz="1600">
                <a:solidFill>
                  <a:schemeClr val="dk1"/>
                </a:solidFill>
                <a:latin typeface="Calibri"/>
                <a:ea typeface="Calibri"/>
                <a:cs typeface="Calibri"/>
                <a:sym typeface="Calibri"/>
              </a:rPr>
              <a:t>For </a:t>
            </a:r>
            <a:r>
              <a:rPr b="1" lang="de-DE" sz="1600">
                <a:solidFill>
                  <a:schemeClr val="dk1"/>
                </a:solidFill>
                <a:latin typeface="Calibri"/>
                <a:ea typeface="Calibri"/>
                <a:cs typeface="Calibri"/>
                <a:sym typeface="Calibri"/>
              </a:rPr>
              <a:t>far away locations </a:t>
            </a:r>
            <a:r>
              <a:rPr lang="de-DE" sz="1600">
                <a:solidFill>
                  <a:schemeClr val="dk1"/>
                </a:solidFill>
                <a:latin typeface="Calibri"/>
                <a:ea typeface="Calibri"/>
                <a:cs typeface="Calibri"/>
                <a:sym typeface="Calibri"/>
              </a:rPr>
              <a:t>it might be good to consider </a:t>
            </a:r>
            <a:r>
              <a:rPr b="1" lang="de-DE" sz="1600">
                <a:solidFill>
                  <a:schemeClr val="dk1"/>
                </a:solidFill>
                <a:latin typeface="Calibri"/>
                <a:ea typeface="Calibri"/>
                <a:cs typeface="Calibri"/>
                <a:sym typeface="Calibri"/>
              </a:rPr>
              <a:t>2 drivers </a:t>
            </a:r>
            <a:r>
              <a:rPr lang="de-DE" sz="1600">
                <a:solidFill>
                  <a:schemeClr val="dk1"/>
                </a:solidFill>
                <a:latin typeface="Calibri"/>
                <a:ea typeface="Calibri"/>
                <a:cs typeface="Calibri"/>
                <a:sym typeface="Calibri"/>
              </a:rPr>
              <a:t>to allow for 20h journeys and </a:t>
            </a:r>
            <a:r>
              <a:rPr b="1" lang="de-DE" sz="1600">
                <a:solidFill>
                  <a:schemeClr val="dk1"/>
                </a:solidFill>
                <a:latin typeface="Calibri"/>
                <a:ea typeface="Calibri"/>
                <a:cs typeface="Calibri"/>
                <a:sym typeface="Calibri"/>
              </a:rPr>
              <a:t>save</a:t>
            </a:r>
            <a:r>
              <a:rPr lang="de-DE" sz="1600">
                <a:solidFill>
                  <a:schemeClr val="dk1"/>
                </a:solidFill>
                <a:latin typeface="Calibri"/>
                <a:ea typeface="Calibri"/>
                <a:cs typeface="Calibri"/>
                <a:sym typeface="Calibri"/>
              </a:rPr>
              <a:t> on </a:t>
            </a:r>
            <a:r>
              <a:rPr b="1" lang="de-DE" sz="1600">
                <a:solidFill>
                  <a:schemeClr val="dk1"/>
                </a:solidFill>
                <a:latin typeface="Calibri"/>
                <a:ea typeface="Calibri"/>
                <a:cs typeface="Calibri"/>
                <a:sym typeface="Calibri"/>
              </a:rPr>
              <a:t>fleet size </a:t>
            </a:r>
            <a:r>
              <a:rPr lang="de-DE" sz="1600">
                <a:solidFill>
                  <a:schemeClr val="dk1"/>
                </a:solidFill>
                <a:latin typeface="Calibri"/>
                <a:ea typeface="Calibri"/>
                <a:cs typeface="Calibri"/>
                <a:sym typeface="Calibri"/>
              </a:rPr>
              <a:t>and </a:t>
            </a:r>
            <a:r>
              <a:rPr b="1" lang="de-DE" sz="1600">
                <a:solidFill>
                  <a:schemeClr val="dk1"/>
                </a:solidFill>
                <a:latin typeface="Calibri"/>
                <a:ea typeface="Calibri"/>
                <a:cs typeface="Calibri"/>
                <a:sym typeface="Calibri"/>
              </a:rPr>
              <a:t>fuel costs</a:t>
            </a:r>
            <a:r>
              <a:rPr lang="de-DE"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SzPts val="1600"/>
              <a:buChar char="•"/>
            </a:pPr>
            <a:r>
              <a:rPr lang="de-DE" sz="1600">
                <a:solidFill>
                  <a:schemeClr val="dk1"/>
                </a:solidFill>
                <a:latin typeface="Calibri"/>
                <a:ea typeface="Calibri"/>
                <a:cs typeface="Calibri"/>
                <a:sym typeface="Calibri"/>
              </a:rPr>
              <a:t>Also </a:t>
            </a:r>
            <a:r>
              <a:rPr b="1" lang="de-DE" sz="1600">
                <a:solidFill>
                  <a:schemeClr val="dk1"/>
                </a:solidFill>
                <a:latin typeface="Calibri"/>
                <a:ea typeface="Calibri"/>
                <a:cs typeface="Calibri"/>
                <a:sym typeface="Calibri"/>
              </a:rPr>
              <a:t>if</a:t>
            </a:r>
            <a:r>
              <a:rPr lang="de-DE" sz="1600">
                <a:solidFill>
                  <a:schemeClr val="dk1"/>
                </a:solidFill>
                <a:latin typeface="Calibri"/>
                <a:ea typeface="Calibri"/>
                <a:cs typeface="Calibri"/>
                <a:sym typeface="Calibri"/>
              </a:rPr>
              <a:t> a </a:t>
            </a:r>
            <a:r>
              <a:rPr b="1" lang="de-DE" sz="1600">
                <a:solidFill>
                  <a:schemeClr val="dk1"/>
                </a:solidFill>
                <a:latin typeface="Calibri"/>
                <a:ea typeface="Calibri"/>
                <a:cs typeface="Calibri"/>
                <a:sym typeface="Calibri"/>
              </a:rPr>
              <a:t>distant group</a:t>
            </a:r>
            <a:r>
              <a:rPr lang="de-DE" sz="1600">
                <a:solidFill>
                  <a:schemeClr val="dk1"/>
                </a:solidFill>
                <a:latin typeface="Calibri"/>
                <a:ea typeface="Calibri"/>
                <a:cs typeface="Calibri"/>
                <a:sym typeface="Calibri"/>
              </a:rPr>
              <a:t> has </a:t>
            </a:r>
            <a:r>
              <a:rPr b="1" lang="de-DE" sz="1600">
                <a:solidFill>
                  <a:schemeClr val="dk1"/>
                </a:solidFill>
                <a:latin typeface="Calibri"/>
                <a:ea typeface="Calibri"/>
                <a:cs typeface="Calibri"/>
                <a:sym typeface="Calibri"/>
              </a:rPr>
              <a:t>many vehicle size limits</a:t>
            </a:r>
            <a:r>
              <a:rPr lang="de-DE" sz="1600">
                <a:solidFill>
                  <a:schemeClr val="dk1"/>
                </a:solidFill>
                <a:latin typeface="Calibri"/>
                <a:ea typeface="Calibri"/>
                <a:cs typeface="Calibri"/>
                <a:sym typeface="Calibri"/>
              </a:rPr>
              <a:t> then c</a:t>
            </a:r>
            <a:r>
              <a:rPr b="1" lang="de-DE" sz="1600">
                <a:solidFill>
                  <a:schemeClr val="dk1"/>
                </a:solidFill>
                <a:latin typeface="Calibri"/>
                <a:ea typeface="Calibri"/>
                <a:cs typeface="Calibri"/>
                <a:sym typeface="Calibri"/>
              </a:rPr>
              <a:t>ross-docking might allow</a:t>
            </a:r>
            <a:r>
              <a:rPr lang="de-DE" sz="1600">
                <a:solidFill>
                  <a:schemeClr val="dk1"/>
                </a:solidFill>
                <a:latin typeface="Calibri"/>
                <a:ea typeface="Calibri"/>
                <a:cs typeface="Calibri"/>
                <a:sym typeface="Calibri"/>
              </a:rPr>
              <a:t> for </a:t>
            </a:r>
            <a:r>
              <a:rPr b="1" lang="de-DE" sz="1600">
                <a:solidFill>
                  <a:schemeClr val="dk1"/>
                </a:solidFill>
                <a:latin typeface="Calibri"/>
                <a:ea typeface="Calibri"/>
                <a:cs typeface="Calibri"/>
                <a:sym typeface="Calibri"/>
              </a:rPr>
              <a:t>completing</a:t>
            </a:r>
            <a:r>
              <a:rPr lang="de-DE" sz="1600">
                <a:solidFill>
                  <a:schemeClr val="dk1"/>
                </a:solidFill>
                <a:latin typeface="Calibri"/>
                <a:ea typeface="Calibri"/>
                <a:cs typeface="Calibri"/>
                <a:sym typeface="Calibri"/>
              </a:rPr>
              <a:t> the long distance </a:t>
            </a:r>
            <a:r>
              <a:rPr b="1" lang="de-DE" sz="1600">
                <a:solidFill>
                  <a:schemeClr val="dk1"/>
                </a:solidFill>
                <a:latin typeface="Calibri"/>
                <a:ea typeface="Calibri"/>
                <a:cs typeface="Calibri"/>
                <a:sym typeface="Calibri"/>
              </a:rPr>
              <a:t>trip</a:t>
            </a:r>
            <a:r>
              <a:rPr lang="de-DE" sz="1600">
                <a:solidFill>
                  <a:schemeClr val="dk1"/>
                </a:solidFill>
                <a:latin typeface="Calibri"/>
                <a:ea typeface="Calibri"/>
                <a:cs typeface="Calibri"/>
                <a:sym typeface="Calibri"/>
              </a:rPr>
              <a:t> with </a:t>
            </a:r>
            <a:r>
              <a:rPr b="1" lang="de-DE" sz="1600">
                <a:solidFill>
                  <a:schemeClr val="dk1"/>
                </a:solidFill>
                <a:latin typeface="Calibri"/>
                <a:ea typeface="Calibri"/>
                <a:cs typeface="Calibri"/>
                <a:sym typeface="Calibri"/>
              </a:rPr>
              <a:t>fewer vehicles</a:t>
            </a:r>
            <a:r>
              <a:rPr lang="de-DE" sz="1600">
                <a:solidFill>
                  <a:schemeClr val="dk1"/>
                </a:solidFill>
                <a:latin typeface="Calibri"/>
                <a:ea typeface="Calibri"/>
                <a:cs typeface="Calibri"/>
                <a:sym typeface="Calibri"/>
              </a:rPr>
              <a:t>.</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g2a3e06661ff_9_1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551" name="Google Shape;551;g2a3e06661ff_9_122"/>
          <p:cNvSpPr txBox="1"/>
          <p:nvPr/>
        </p:nvSpPr>
        <p:spPr>
          <a:xfrm>
            <a:off x="1192881" y="3048671"/>
            <a:ext cx="2743200" cy="261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de-DE" sz="1800" u="none" cap="none" strike="noStrike">
                <a:solidFill>
                  <a:schemeClr val="dk1"/>
                </a:solidFill>
                <a:latin typeface="Calibri"/>
                <a:ea typeface="Calibri"/>
                <a:cs typeface="Calibri"/>
                <a:sym typeface="Calibri"/>
              </a:rPr>
              <a:t>Deliveries</a:t>
            </a:r>
            <a:r>
              <a:rPr b="0" i="0" lang="de-DE" sz="1800" u="none" cap="none" strike="noStrike">
                <a:solidFill>
                  <a:schemeClr val="dk1"/>
                </a:solidFill>
                <a:latin typeface="Calibri"/>
                <a:ea typeface="Calibri"/>
                <a:cs typeface="Calibri"/>
                <a:sym typeface="Calibri"/>
              </a:rPr>
              <a:t> to these groups can likely </a:t>
            </a:r>
            <a:r>
              <a:rPr b="1" i="0" lang="de-DE" sz="1800" u="none" cap="none" strike="noStrike">
                <a:solidFill>
                  <a:schemeClr val="dk1"/>
                </a:solidFill>
                <a:latin typeface="Calibri"/>
                <a:ea typeface="Calibri"/>
                <a:cs typeface="Calibri"/>
                <a:sym typeface="Calibri"/>
              </a:rPr>
              <a:t>include</a:t>
            </a:r>
            <a:r>
              <a:rPr b="0" i="0" lang="de-DE" sz="1800" u="none" cap="none" strike="noStrike">
                <a:solidFill>
                  <a:schemeClr val="dk1"/>
                </a:solidFill>
                <a:latin typeface="Calibri"/>
                <a:ea typeface="Calibri"/>
                <a:cs typeface="Calibri"/>
                <a:sym typeface="Calibri"/>
              </a:rPr>
              <a:t> </a:t>
            </a:r>
            <a:r>
              <a:rPr b="1" i="0" lang="de-DE" sz="1800" u="none" cap="none" strike="noStrike">
                <a:solidFill>
                  <a:schemeClr val="dk1"/>
                </a:solidFill>
                <a:latin typeface="Calibri"/>
                <a:ea typeface="Calibri"/>
                <a:cs typeface="Calibri"/>
                <a:sym typeface="Calibri"/>
              </a:rPr>
              <a:t>many stores </a:t>
            </a:r>
            <a:r>
              <a:rPr b="0" i="0" lang="de-DE" sz="1800" u="none" cap="none" strike="noStrike">
                <a:solidFill>
                  <a:schemeClr val="dk1"/>
                </a:solidFill>
                <a:latin typeface="Calibri"/>
                <a:ea typeface="Calibri"/>
                <a:cs typeface="Calibri"/>
                <a:sym typeface="Calibri"/>
              </a:rPr>
              <a:t>as this would </a:t>
            </a:r>
            <a:r>
              <a:rPr b="1" i="0" lang="de-DE" sz="1800" u="none" cap="none" strike="noStrike">
                <a:solidFill>
                  <a:schemeClr val="dk1"/>
                </a:solidFill>
                <a:latin typeface="Calibri"/>
                <a:ea typeface="Calibri"/>
                <a:cs typeface="Calibri"/>
                <a:sym typeface="Calibri"/>
              </a:rPr>
              <a:t>not add much time</a:t>
            </a:r>
            <a:r>
              <a:rPr b="0" i="0" lang="de-DE" sz="1800" u="none" cap="none" strike="noStrike">
                <a:solidFill>
                  <a:schemeClr val="dk1"/>
                </a:solidFill>
                <a:latin typeface="Calibri"/>
                <a:ea typeface="Calibri"/>
                <a:cs typeface="Calibri"/>
                <a:sym typeface="Calibri"/>
              </a:rPr>
              <a:t> and </a:t>
            </a:r>
            <a:r>
              <a:rPr b="1" i="0" lang="de-DE" sz="1800" u="none" cap="none" strike="noStrike">
                <a:solidFill>
                  <a:schemeClr val="dk1"/>
                </a:solidFill>
                <a:latin typeface="Calibri"/>
                <a:ea typeface="Calibri"/>
                <a:cs typeface="Calibri"/>
                <a:sym typeface="Calibri"/>
              </a:rPr>
              <a:t>saves</a:t>
            </a:r>
            <a:r>
              <a:rPr b="0" i="0" lang="de-DE" sz="1800" u="none" cap="none" strike="noStrike">
                <a:solidFill>
                  <a:schemeClr val="dk1"/>
                </a:solidFill>
                <a:latin typeface="Calibri"/>
                <a:ea typeface="Calibri"/>
                <a:cs typeface="Calibri"/>
                <a:sym typeface="Calibri"/>
              </a:rPr>
              <a:t> on </a:t>
            </a:r>
            <a:r>
              <a:rPr b="1" i="0" lang="de-DE" sz="1800" u="none" cap="none" strike="noStrike">
                <a:solidFill>
                  <a:schemeClr val="dk1"/>
                </a:solidFill>
                <a:latin typeface="Calibri"/>
                <a:ea typeface="Calibri"/>
                <a:cs typeface="Calibri"/>
                <a:sym typeface="Calibri"/>
              </a:rPr>
              <a:t>vehicle costs </a:t>
            </a:r>
            <a:r>
              <a:rPr b="0" i="0" lang="de-DE" sz="1800" u="none" cap="none" strike="noStrike">
                <a:solidFill>
                  <a:schemeClr val="dk1"/>
                </a:solidFill>
                <a:latin typeface="Calibri"/>
                <a:ea typeface="Calibri"/>
                <a:cs typeface="Calibri"/>
                <a:sym typeface="Calibri"/>
              </a:rPr>
              <a:t>and </a:t>
            </a:r>
            <a:r>
              <a:rPr b="1" i="0" lang="de-DE" sz="1800" u="none" cap="none" strike="noStrike">
                <a:solidFill>
                  <a:schemeClr val="dk1"/>
                </a:solidFill>
                <a:latin typeface="Calibri"/>
                <a:ea typeface="Calibri"/>
                <a:cs typeface="Calibri"/>
                <a:sym typeface="Calibri"/>
              </a:rPr>
              <a:t>long distance journeys</a:t>
            </a:r>
            <a:r>
              <a:rPr b="0" i="0" lang="de-DE" sz="1800" u="none" cap="none" strike="noStrike">
                <a:solidFill>
                  <a:schemeClr val="dk1"/>
                </a:solidFill>
                <a:latin typeface="Calibri"/>
                <a:ea typeface="Calibri"/>
                <a:cs typeface="Calibri"/>
                <a:sym typeface="Calibri"/>
              </a:rPr>
              <a:t> to the group.</a:t>
            </a:r>
            <a:endParaRPr b="0" i="0" sz="1800" u="none" cap="none" strike="noStrike">
              <a:solidFill>
                <a:schemeClr val="dk1"/>
              </a:solidFill>
              <a:latin typeface="Calibri"/>
              <a:ea typeface="Calibri"/>
              <a:cs typeface="Calibri"/>
              <a:sym typeface="Calibri"/>
            </a:endParaRPr>
          </a:p>
        </p:txBody>
      </p:sp>
      <p:sp>
        <p:nvSpPr>
          <p:cNvPr id="552" name="Google Shape;552;g2a3e06661ff_9_122"/>
          <p:cNvSpPr txBox="1"/>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Calibri"/>
              <a:buNone/>
            </a:pPr>
            <a:r>
              <a:rPr b="1" i="0" lang="de-DE" sz="2600" u="none" cap="none" strike="noStrike">
                <a:solidFill>
                  <a:schemeClr val="dk1"/>
                </a:solidFill>
                <a:latin typeface="Calibri"/>
                <a:ea typeface="Calibri"/>
                <a:cs typeface="Calibri"/>
                <a:sym typeface="Calibri"/>
              </a:rPr>
              <a:t>Group Clustering Analysis: Average store distance</a:t>
            </a:r>
            <a:endParaRPr b="1" i="0" sz="2600" u="none" cap="none" strike="noStrike">
              <a:solidFill>
                <a:schemeClr val="dk1"/>
              </a:solidFill>
              <a:latin typeface="Calibri"/>
              <a:ea typeface="Calibri"/>
              <a:cs typeface="Calibri"/>
              <a:sym typeface="Calibri"/>
            </a:endParaRPr>
          </a:p>
        </p:txBody>
      </p:sp>
      <p:sp>
        <p:nvSpPr>
          <p:cNvPr id="553" name="Google Shape;553;g2a3e06661ff_9_122"/>
          <p:cNvSpPr/>
          <p:nvPr/>
        </p:nvSpPr>
        <p:spPr>
          <a:xfrm>
            <a:off x="1014081" y="2103180"/>
            <a:ext cx="3096000" cy="3859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54" name="Google Shape;554;g2a3e06661ff_9_122"/>
          <p:cNvSpPr txBox="1"/>
          <p:nvPr/>
        </p:nvSpPr>
        <p:spPr>
          <a:xfrm>
            <a:off x="1959183" y="1922923"/>
            <a:ext cx="1728000" cy="36930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de-DE" sz="1800" u="none" cap="none" strike="noStrike">
                <a:solidFill>
                  <a:srgbClr val="000000"/>
                </a:solidFill>
                <a:latin typeface="Calibri"/>
                <a:ea typeface="Calibri"/>
                <a:cs typeface="Calibri"/>
                <a:sym typeface="Calibri"/>
              </a:rPr>
              <a:t>Close &lt; 20km</a:t>
            </a:r>
            <a:endParaRPr b="0" i="0" sz="1800" u="none" cap="none" strike="noStrike">
              <a:solidFill>
                <a:srgbClr val="000000"/>
              </a:solidFill>
              <a:latin typeface="Arial"/>
              <a:ea typeface="Arial"/>
              <a:cs typeface="Arial"/>
              <a:sym typeface="Arial"/>
            </a:endParaRPr>
          </a:p>
        </p:txBody>
      </p:sp>
      <p:sp>
        <p:nvSpPr>
          <p:cNvPr id="555" name="Google Shape;555;g2a3e06661ff_9_122"/>
          <p:cNvSpPr/>
          <p:nvPr/>
        </p:nvSpPr>
        <p:spPr>
          <a:xfrm>
            <a:off x="1232468" y="1690826"/>
            <a:ext cx="648000" cy="648000"/>
          </a:xfrm>
          <a:prstGeom prst="ellipse">
            <a:avLst/>
          </a:prstGeom>
          <a:solidFill>
            <a:schemeClr val="lt1"/>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Markierung Silhouette" id="556" name="Google Shape;556;g2a3e06661ff_9_122"/>
          <p:cNvPicPr preferRelativeResize="0"/>
          <p:nvPr/>
        </p:nvPicPr>
        <p:blipFill rotWithShape="1">
          <a:blip r:embed="rId3">
            <a:alphaModFix/>
          </a:blip>
          <a:srcRect b="0" l="0" r="0" t="0"/>
          <a:stretch/>
        </p:blipFill>
        <p:spPr>
          <a:xfrm>
            <a:off x="1304247" y="1762826"/>
            <a:ext cx="504000" cy="504000"/>
          </a:xfrm>
          <a:prstGeom prst="rect">
            <a:avLst/>
          </a:prstGeom>
          <a:noFill/>
          <a:ln>
            <a:noFill/>
          </a:ln>
        </p:spPr>
      </p:pic>
      <p:sp>
        <p:nvSpPr>
          <p:cNvPr id="557" name="Google Shape;557;g2a3e06661ff_9_122"/>
          <p:cNvSpPr txBox="1"/>
          <p:nvPr/>
        </p:nvSpPr>
        <p:spPr>
          <a:xfrm>
            <a:off x="1606752" y="2506228"/>
            <a:ext cx="2175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de-DE" sz="1800" u="none" cap="none" strike="noStrike">
                <a:solidFill>
                  <a:srgbClr val="000000"/>
                </a:solidFill>
                <a:latin typeface="Calibri"/>
                <a:ea typeface="Calibri"/>
                <a:cs typeface="Calibri"/>
                <a:sym typeface="Calibri"/>
              </a:rPr>
              <a:t>Groups: 1, 7, 8</a:t>
            </a:r>
            <a:endParaRPr b="1" i="0" sz="1800" u="none" cap="none" strike="noStrike">
              <a:solidFill>
                <a:srgbClr val="000000"/>
              </a:solidFill>
              <a:latin typeface="Arial"/>
              <a:ea typeface="Arial"/>
              <a:cs typeface="Arial"/>
              <a:sym typeface="Arial"/>
            </a:endParaRPr>
          </a:p>
        </p:txBody>
      </p:sp>
      <p:sp>
        <p:nvSpPr>
          <p:cNvPr id="558" name="Google Shape;558;g2a3e06661ff_9_122"/>
          <p:cNvSpPr txBox="1"/>
          <p:nvPr/>
        </p:nvSpPr>
        <p:spPr>
          <a:xfrm>
            <a:off x="4826781" y="3048671"/>
            <a:ext cx="2743200" cy="261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de-DE" sz="1800" u="none" cap="none" strike="noStrike">
                <a:solidFill>
                  <a:schemeClr val="dk1"/>
                </a:solidFill>
                <a:latin typeface="Calibri"/>
                <a:ea typeface="Calibri"/>
                <a:cs typeface="Calibri"/>
                <a:sym typeface="Calibri"/>
              </a:rPr>
              <a:t>The </a:t>
            </a:r>
            <a:r>
              <a:rPr b="1" i="0" lang="de-DE" sz="1800" u="none" cap="none" strike="noStrike">
                <a:solidFill>
                  <a:schemeClr val="dk1"/>
                </a:solidFill>
                <a:latin typeface="Calibri"/>
                <a:ea typeface="Calibri"/>
                <a:cs typeface="Calibri"/>
                <a:sym typeface="Calibri"/>
              </a:rPr>
              <a:t>advice</a:t>
            </a:r>
            <a:r>
              <a:rPr b="0" i="0" lang="de-DE" sz="1800" u="none" cap="none" strike="noStrike">
                <a:solidFill>
                  <a:schemeClr val="dk1"/>
                </a:solidFill>
                <a:latin typeface="Calibri"/>
                <a:ea typeface="Calibri"/>
                <a:cs typeface="Calibri"/>
                <a:sym typeface="Calibri"/>
              </a:rPr>
              <a:t> for these groups will lie </a:t>
            </a:r>
            <a:r>
              <a:rPr b="1" i="0" lang="de-DE" sz="1800" u="none" cap="none" strike="noStrike">
                <a:solidFill>
                  <a:schemeClr val="dk1"/>
                </a:solidFill>
                <a:latin typeface="Calibri"/>
                <a:ea typeface="Calibri"/>
                <a:cs typeface="Calibri"/>
                <a:sym typeface="Calibri"/>
              </a:rPr>
              <a:t>somewhere between</a:t>
            </a:r>
            <a:r>
              <a:rPr b="0" i="0" lang="de-DE" sz="1800" u="none" cap="none" strike="noStrike">
                <a:solidFill>
                  <a:schemeClr val="dk1"/>
                </a:solidFill>
                <a:latin typeface="Calibri"/>
                <a:ea typeface="Calibri"/>
                <a:cs typeface="Calibri"/>
                <a:sym typeface="Calibri"/>
              </a:rPr>
              <a:t> the </a:t>
            </a:r>
            <a:r>
              <a:rPr b="1" i="0" lang="de-DE" sz="1800" u="none" cap="none" strike="noStrike">
                <a:solidFill>
                  <a:schemeClr val="dk1"/>
                </a:solidFill>
                <a:latin typeface="Calibri"/>
                <a:ea typeface="Calibri"/>
                <a:cs typeface="Calibri"/>
                <a:sym typeface="Calibri"/>
              </a:rPr>
              <a:t>close</a:t>
            </a:r>
            <a:r>
              <a:rPr b="0" i="0" lang="de-DE" sz="1800" u="none" cap="none" strike="noStrike">
                <a:solidFill>
                  <a:schemeClr val="dk1"/>
                </a:solidFill>
                <a:latin typeface="Calibri"/>
                <a:ea typeface="Calibri"/>
                <a:cs typeface="Calibri"/>
                <a:sym typeface="Calibri"/>
              </a:rPr>
              <a:t> and </a:t>
            </a:r>
            <a:r>
              <a:rPr b="1" i="0" lang="de-DE" sz="1800" u="none" cap="none" strike="noStrike">
                <a:solidFill>
                  <a:schemeClr val="dk1"/>
                </a:solidFill>
                <a:latin typeface="Calibri"/>
                <a:ea typeface="Calibri"/>
                <a:cs typeface="Calibri"/>
                <a:sym typeface="Calibri"/>
              </a:rPr>
              <a:t>far</a:t>
            </a:r>
            <a:r>
              <a:rPr b="0" i="0" lang="de-DE" sz="1800" u="none" cap="none" strike="noStrike">
                <a:solidFill>
                  <a:schemeClr val="dk1"/>
                </a:solidFill>
                <a:latin typeface="Calibri"/>
                <a:ea typeface="Calibri"/>
                <a:cs typeface="Calibri"/>
                <a:sym typeface="Calibri"/>
              </a:rPr>
              <a:t> store </a:t>
            </a:r>
            <a:r>
              <a:rPr b="1" i="0" lang="de-DE" sz="1800" u="none" cap="none" strike="noStrike">
                <a:solidFill>
                  <a:schemeClr val="dk1"/>
                </a:solidFill>
                <a:latin typeface="Calibri"/>
                <a:ea typeface="Calibri"/>
                <a:cs typeface="Calibri"/>
                <a:sym typeface="Calibri"/>
              </a:rPr>
              <a:t>distances</a:t>
            </a:r>
            <a:r>
              <a:rPr b="0" i="0" lang="de-DE" sz="1800" u="none" cap="none" strike="noStrike">
                <a:solidFill>
                  <a:schemeClr val="dk1"/>
                </a:solidFill>
                <a:latin typeface="Calibri"/>
                <a:ea typeface="Calibri"/>
                <a:cs typeface="Calibri"/>
                <a:sym typeface="Calibri"/>
              </a:rPr>
              <a:t> and is case dependent.</a:t>
            </a:r>
            <a:endParaRPr/>
          </a:p>
        </p:txBody>
      </p:sp>
      <p:sp>
        <p:nvSpPr>
          <p:cNvPr id="559" name="Google Shape;559;g2a3e06661ff_9_122"/>
          <p:cNvSpPr/>
          <p:nvPr/>
        </p:nvSpPr>
        <p:spPr>
          <a:xfrm>
            <a:off x="4548000" y="2103180"/>
            <a:ext cx="3096000" cy="3859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0" name="Google Shape;560;g2a3e06661ff_9_122"/>
          <p:cNvSpPr txBox="1"/>
          <p:nvPr/>
        </p:nvSpPr>
        <p:spPr>
          <a:xfrm>
            <a:off x="5493101" y="1922923"/>
            <a:ext cx="1822800" cy="36930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de-DE" sz="1800" u="none" cap="none" strike="noStrike">
                <a:solidFill>
                  <a:srgbClr val="000000"/>
                </a:solidFill>
                <a:latin typeface="Calibri"/>
                <a:ea typeface="Calibri"/>
                <a:cs typeface="Calibri"/>
                <a:sym typeface="Calibri"/>
              </a:rPr>
              <a:t>Medium &lt; 50km</a:t>
            </a:r>
            <a:endParaRPr b="0" i="0" sz="1800" u="none" cap="none" strike="noStrike">
              <a:solidFill>
                <a:srgbClr val="000000"/>
              </a:solidFill>
              <a:latin typeface="Arial"/>
              <a:ea typeface="Arial"/>
              <a:cs typeface="Arial"/>
              <a:sym typeface="Arial"/>
            </a:endParaRPr>
          </a:p>
        </p:txBody>
      </p:sp>
      <p:sp>
        <p:nvSpPr>
          <p:cNvPr id="561" name="Google Shape;561;g2a3e06661ff_9_122"/>
          <p:cNvSpPr/>
          <p:nvPr/>
        </p:nvSpPr>
        <p:spPr>
          <a:xfrm>
            <a:off x="4766387" y="1690826"/>
            <a:ext cx="648000" cy="648000"/>
          </a:xfrm>
          <a:prstGeom prst="ellipse">
            <a:avLst/>
          </a:prstGeom>
          <a:solidFill>
            <a:schemeClr val="lt1"/>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Karte mit Ortsmarkierung Silhouette" id="562" name="Google Shape;562;g2a3e06661ff_9_122"/>
          <p:cNvPicPr preferRelativeResize="0"/>
          <p:nvPr/>
        </p:nvPicPr>
        <p:blipFill rotWithShape="1">
          <a:blip r:embed="rId4">
            <a:alphaModFix/>
          </a:blip>
          <a:srcRect b="0" l="0" r="0" t="0"/>
          <a:stretch/>
        </p:blipFill>
        <p:spPr>
          <a:xfrm>
            <a:off x="4838166" y="1762826"/>
            <a:ext cx="504000" cy="504000"/>
          </a:xfrm>
          <a:prstGeom prst="rect">
            <a:avLst/>
          </a:prstGeom>
          <a:noFill/>
          <a:ln>
            <a:noFill/>
          </a:ln>
        </p:spPr>
      </p:pic>
      <p:sp>
        <p:nvSpPr>
          <p:cNvPr id="563" name="Google Shape;563;g2a3e06661ff_9_122"/>
          <p:cNvSpPr txBox="1"/>
          <p:nvPr/>
        </p:nvSpPr>
        <p:spPr>
          <a:xfrm>
            <a:off x="5140671" y="2506228"/>
            <a:ext cx="2175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de-DE" sz="1800" u="none" cap="none" strike="noStrike">
                <a:solidFill>
                  <a:srgbClr val="000000"/>
                </a:solidFill>
                <a:latin typeface="Calibri"/>
                <a:ea typeface="Calibri"/>
                <a:cs typeface="Calibri"/>
                <a:sym typeface="Calibri"/>
              </a:rPr>
              <a:t>Groups: 3, 6, 9</a:t>
            </a:r>
            <a:endParaRPr b="1" i="0" sz="1800" u="none" cap="none" strike="noStrike">
              <a:solidFill>
                <a:srgbClr val="000000"/>
              </a:solidFill>
              <a:latin typeface="Arial"/>
              <a:ea typeface="Arial"/>
              <a:cs typeface="Arial"/>
              <a:sym typeface="Arial"/>
            </a:endParaRPr>
          </a:p>
        </p:txBody>
      </p:sp>
      <p:sp>
        <p:nvSpPr>
          <p:cNvPr id="564" name="Google Shape;564;g2a3e06661ff_9_122"/>
          <p:cNvSpPr txBox="1"/>
          <p:nvPr/>
        </p:nvSpPr>
        <p:spPr>
          <a:xfrm>
            <a:off x="8205769" y="3048670"/>
            <a:ext cx="2743200" cy="261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de-DE" sz="1800" u="none" cap="none" strike="noStrike">
                <a:solidFill>
                  <a:schemeClr val="dk1"/>
                </a:solidFill>
                <a:latin typeface="Calibri"/>
                <a:ea typeface="Calibri"/>
                <a:cs typeface="Calibri"/>
                <a:sym typeface="Calibri"/>
              </a:rPr>
              <a:t>For these groups </a:t>
            </a:r>
            <a:r>
              <a:rPr b="1" i="0" lang="de-DE" sz="1800" u="none" cap="none" strike="noStrike">
                <a:solidFill>
                  <a:schemeClr val="dk1"/>
                </a:solidFill>
                <a:latin typeface="Calibri"/>
                <a:ea typeface="Calibri"/>
                <a:cs typeface="Calibri"/>
                <a:sym typeface="Calibri"/>
              </a:rPr>
              <a:t>adding more stores</a:t>
            </a:r>
            <a:r>
              <a:rPr b="0" i="0" lang="de-DE" sz="1800" u="none" cap="none" strike="noStrike">
                <a:solidFill>
                  <a:schemeClr val="dk1"/>
                </a:solidFill>
                <a:latin typeface="Calibri"/>
                <a:ea typeface="Calibri"/>
                <a:cs typeface="Calibri"/>
                <a:sym typeface="Calibri"/>
              </a:rPr>
              <a:t> will </a:t>
            </a:r>
            <a:r>
              <a:rPr b="1" i="0" lang="de-DE" sz="1800" u="none" cap="none" strike="noStrike">
                <a:solidFill>
                  <a:schemeClr val="dk1"/>
                </a:solidFill>
                <a:latin typeface="Calibri"/>
                <a:ea typeface="Calibri"/>
                <a:cs typeface="Calibri"/>
                <a:sym typeface="Calibri"/>
              </a:rPr>
              <a:t>result</a:t>
            </a:r>
            <a:r>
              <a:rPr b="0" i="0" lang="de-DE" sz="1800" u="none" cap="none" strike="noStrike">
                <a:solidFill>
                  <a:schemeClr val="dk1"/>
                </a:solidFill>
                <a:latin typeface="Calibri"/>
                <a:ea typeface="Calibri"/>
                <a:cs typeface="Calibri"/>
                <a:sym typeface="Calibri"/>
              </a:rPr>
              <a:t> in </a:t>
            </a:r>
            <a:r>
              <a:rPr b="1" i="0" lang="de-DE" sz="1800" u="none" cap="none" strike="noStrike">
                <a:solidFill>
                  <a:schemeClr val="dk1"/>
                </a:solidFill>
                <a:latin typeface="Calibri"/>
                <a:ea typeface="Calibri"/>
                <a:cs typeface="Calibri"/>
                <a:sym typeface="Calibri"/>
              </a:rPr>
              <a:t>longer trips </a:t>
            </a:r>
            <a:r>
              <a:rPr b="0" i="0" lang="de-DE" sz="1800" u="none" cap="none" strike="noStrike">
                <a:solidFill>
                  <a:schemeClr val="dk1"/>
                </a:solidFill>
                <a:latin typeface="Calibri"/>
                <a:ea typeface="Calibri"/>
                <a:cs typeface="Calibri"/>
                <a:sym typeface="Calibri"/>
              </a:rPr>
              <a:t>which could </a:t>
            </a:r>
            <a:r>
              <a:rPr b="1" i="0" lang="de-DE" sz="1800" u="none" cap="none" strike="noStrike">
                <a:solidFill>
                  <a:schemeClr val="dk1"/>
                </a:solidFill>
                <a:latin typeface="Calibri"/>
                <a:ea typeface="Calibri"/>
                <a:cs typeface="Calibri"/>
                <a:sym typeface="Calibri"/>
              </a:rPr>
              <a:t>benefit</a:t>
            </a:r>
            <a:r>
              <a:rPr b="0" i="0" lang="de-DE" sz="1800" u="none" cap="none" strike="noStrike">
                <a:solidFill>
                  <a:schemeClr val="dk1"/>
                </a:solidFill>
                <a:latin typeface="Calibri"/>
                <a:ea typeface="Calibri"/>
                <a:cs typeface="Calibri"/>
                <a:sym typeface="Calibri"/>
              </a:rPr>
              <a:t> from adding a </a:t>
            </a:r>
            <a:r>
              <a:rPr b="1" i="0" lang="de-DE" sz="1800" u="none" cap="none" strike="noStrike">
                <a:solidFill>
                  <a:schemeClr val="dk1"/>
                </a:solidFill>
                <a:latin typeface="Calibri"/>
                <a:ea typeface="Calibri"/>
                <a:cs typeface="Calibri"/>
                <a:sym typeface="Calibri"/>
              </a:rPr>
              <a:t>second driver </a:t>
            </a:r>
            <a:r>
              <a:rPr b="0" i="0" lang="de-DE" sz="1800" u="none" cap="none" strike="noStrike">
                <a:solidFill>
                  <a:schemeClr val="dk1"/>
                </a:solidFill>
                <a:latin typeface="Calibri"/>
                <a:ea typeface="Calibri"/>
                <a:cs typeface="Calibri"/>
                <a:sym typeface="Calibri"/>
              </a:rPr>
              <a:t>to allow for more time. </a:t>
            </a:r>
            <a:endParaRPr/>
          </a:p>
        </p:txBody>
      </p:sp>
      <p:sp>
        <p:nvSpPr>
          <p:cNvPr id="565" name="Google Shape;565;g2a3e06661ff_9_122"/>
          <p:cNvSpPr/>
          <p:nvPr/>
        </p:nvSpPr>
        <p:spPr>
          <a:xfrm>
            <a:off x="7926988" y="2103179"/>
            <a:ext cx="3096000" cy="3859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6" name="Google Shape;566;g2a3e06661ff_9_122"/>
          <p:cNvSpPr txBox="1"/>
          <p:nvPr/>
        </p:nvSpPr>
        <p:spPr>
          <a:xfrm>
            <a:off x="8872089" y="1922922"/>
            <a:ext cx="1822800" cy="36930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1" i="0" lang="de-DE" sz="1800" u="none" cap="none" strike="noStrike">
                <a:solidFill>
                  <a:srgbClr val="000000"/>
                </a:solidFill>
                <a:latin typeface="Calibri"/>
                <a:ea typeface="Calibri"/>
                <a:cs typeface="Calibri"/>
                <a:sym typeface="Calibri"/>
              </a:rPr>
              <a:t>Far  </a:t>
            </a:r>
            <a:r>
              <a:rPr b="1" lang="de-DE" sz="1800">
                <a:latin typeface="Calibri"/>
                <a:ea typeface="Calibri"/>
                <a:cs typeface="Calibri"/>
                <a:sym typeface="Calibri"/>
              </a:rPr>
              <a:t>≤</a:t>
            </a:r>
            <a:r>
              <a:rPr b="1" i="0" lang="de-DE" sz="1800" u="none" cap="none" strike="noStrike">
                <a:solidFill>
                  <a:srgbClr val="000000"/>
                </a:solidFill>
                <a:latin typeface="Calibri"/>
                <a:ea typeface="Calibri"/>
                <a:cs typeface="Calibri"/>
                <a:sym typeface="Calibri"/>
              </a:rPr>
              <a:t> 100km</a:t>
            </a:r>
            <a:endParaRPr b="0" i="0" sz="1800" u="none" cap="none" strike="noStrike">
              <a:solidFill>
                <a:srgbClr val="000000"/>
              </a:solidFill>
              <a:latin typeface="Arial"/>
              <a:ea typeface="Arial"/>
              <a:cs typeface="Arial"/>
              <a:sym typeface="Arial"/>
            </a:endParaRPr>
          </a:p>
        </p:txBody>
      </p:sp>
      <p:sp>
        <p:nvSpPr>
          <p:cNvPr id="567" name="Google Shape;567;g2a3e06661ff_9_122"/>
          <p:cNvSpPr/>
          <p:nvPr/>
        </p:nvSpPr>
        <p:spPr>
          <a:xfrm>
            <a:off x="8145375" y="1690825"/>
            <a:ext cx="648000" cy="648000"/>
          </a:xfrm>
          <a:prstGeom prst="ellipse">
            <a:avLst/>
          </a:prstGeom>
          <a:solidFill>
            <a:schemeClr val="lt1"/>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Route zwei Stecknadeln mit Weg Silhouette" id="568" name="Google Shape;568;g2a3e06661ff_9_122"/>
          <p:cNvPicPr preferRelativeResize="0"/>
          <p:nvPr/>
        </p:nvPicPr>
        <p:blipFill rotWithShape="1">
          <a:blip r:embed="rId5">
            <a:alphaModFix/>
          </a:blip>
          <a:srcRect b="0" l="0" r="0" t="0"/>
          <a:stretch/>
        </p:blipFill>
        <p:spPr>
          <a:xfrm>
            <a:off x="8217154" y="1762825"/>
            <a:ext cx="504000" cy="504000"/>
          </a:xfrm>
          <a:prstGeom prst="rect">
            <a:avLst/>
          </a:prstGeom>
          <a:noFill/>
          <a:ln>
            <a:noFill/>
          </a:ln>
        </p:spPr>
      </p:pic>
      <p:sp>
        <p:nvSpPr>
          <p:cNvPr id="569" name="Google Shape;569;g2a3e06661ff_9_122"/>
          <p:cNvSpPr txBox="1"/>
          <p:nvPr/>
        </p:nvSpPr>
        <p:spPr>
          <a:xfrm>
            <a:off x="8519659" y="2506227"/>
            <a:ext cx="2175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de-DE" sz="1800" u="none" cap="none" strike="noStrike">
                <a:solidFill>
                  <a:srgbClr val="000000"/>
                </a:solidFill>
                <a:latin typeface="Calibri"/>
                <a:ea typeface="Calibri"/>
                <a:cs typeface="Calibri"/>
                <a:sym typeface="Calibri"/>
              </a:rPr>
              <a:t>Groups: 2, 4, 5, 10</a:t>
            </a:r>
            <a:endParaRPr b="1" i="0" sz="18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2a3e06661ff_9_25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576" name="Google Shape;576;g2a3e06661ff_9_252"/>
          <p:cNvSpPr txBox="1"/>
          <p:nvPr/>
        </p:nvSpPr>
        <p:spPr>
          <a:xfrm>
            <a:off x="838200" y="2337480"/>
            <a:ext cx="2743200" cy="381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de-DE" sz="2000" u="none" cap="none" strike="noStrike">
                <a:solidFill>
                  <a:schemeClr val="dk1"/>
                </a:solidFill>
                <a:latin typeface="Calibri"/>
                <a:ea typeface="Calibri"/>
                <a:cs typeface="Calibri"/>
                <a:sym typeface="Calibri"/>
              </a:rPr>
              <a:t>All SR33</a:t>
            </a:r>
            <a:endParaRPr b="1" i="0" sz="20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de-DE" sz="1400" u="none" cap="none" strike="noStrike">
                <a:solidFill>
                  <a:schemeClr val="dk1"/>
                </a:solidFill>
                <a:latin typeface="Calibri"/>
                <a:ea typeface="Calibri"/>
                <a:cs typeface="Calibri"/>
                <a:sym typeface="Calibri"/>
              </a:rPr>
              <a:t>Groups - 1, 3, 4, 5, 9</a:t>
            </a:r>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de-DE" sz="1800" u="none" cap="none" strike="noStrike">
                <a:solidFill>
                  <a:schemeClr val="dk1"/>
                </a:solidFill>
                <a:latin typeface="Calibri"/>
                <a:ea typeface="Calibri"/>
                <a:cs typeface="Calibri"/>
                <a:sym typeface="Calibri"/>
              </a:rPr>
              <a:t>Since all truck requirements are SR33, the best approach is to perform all deliveries with SR33 trucks and distribute the pallets among them such that they have to visit as few stores as possible.</a:t>
            </a:r>
            <a:endParaRPr b="0" i="0" sz="1800" u="none" cap="none" strike="noStrike">
              <a:solidFill>
                <a:schemeClr val="dk1"/>
              </a:solidFill>
              <a:latin typeface="Calibri"/>
              <a:ea typeface="Calibri"/>
              <a:cs typeface="Calibri"/>
              <a:sym typeface="Calibri"/>
            </a:endParaRPr>
          </a:p>
        </p:txBody>
      </p:sp>
      <p:sp>
        <p:nvSpPr>
          <p:cNvPr id="577" name="Google Shape;577;g2a3e06661ff_9_252"/>
          <p:cNvSpPr txBox="1"/>
          <p:nvPr/>
        </p:nvSpPr>
        <p:spPr>
          <a:xfrm>
            <a:off x="7853676" y="2374857"/>
            <a:ext cx="2743200" cy="329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de-DE" sz="2000" u="none" cap="none" strike="noStrike">
                <a:solidFill>
                  <a:schemeClr val="dk1"/>
                </a:solidFill>
                <a:latin typeface="Calibri"/>
                <a:ea typeface="Calibri"/>
                <a:cs typeface="Calibri"/>
                <a:sym typeface="Calibri"/>
              </a:rPr>
              <a:t>Much Variation</a:t>
            </a:r>
            <a:endParaRPr b="1" i="0" sz="20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de-DE" sz="1400" u="none" cap="none" strike="noStrike">
                <a:solidFill>
                  <a:schemeClr val="dk1"/>
                </a:solidFill>
                <a:latin typeface="Calibri"/>
                <a:ea typeface="Calibri"/>
                <a:cs typeface="Calibri"/>
                <a:sym typeface="Calibri"/>
              </a:rPr>
              <a:t>Group - 7 </a:t>
            </a:r>
            <a:r>
              <a:rPr b="0" i="0" lang="de-DE" sz="900" u="none" cap="none" strike="noStrike">
                <a:solidFill>
                  <a:schemeClr val="dk1"/>
                </a:solidFill>
                <a:latin typeface="Calibri"/>
                <a:ea typeface="Calibri"/>
                <a:cs typeface="Calibri"/>
                <a:sym typeface="Calibri"/>
              </a:rPr>
              <a:t>(33:25,24:12,13:57)</a:t>
            </a:r>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de-DE" sz="1800" u="none" cap="none" strike="noStrike">
                <a:solidFill>
                  <a:schemeClr val="dk1"/>
                </a:solidFill>
                <a:latin typeface="Calibri"/>
                <a:ea typeface="Calibri"/>
                <a:cs typeface="Calibri"/>
                <a:sym typeface="Calibri"/>
              </a:rPr>
              <a:t>In group 7 there is a significant amount of vehicle limited stores and therefore many smaller vehicles will have to make the long journey to the location. </a:t>
            </a:r>
            <a:r>
              <a:rPr b="1" i="0" lang="de-DE" sz="1800" u="none" cap="none" strike="noStrike">
                <a:solidFill>
                  <a:schemeClr val="dk1"/>
                </a:solidFill>
                <a:latin typeface="Calibri"/>
                <a:ea typeface="Calibri"/>
                <a:cs typeface="Calibri"/>
                <a:sym typeface="Calibri"/>
              </a:rPr>
              <a:t>Cross-docking might help here…</a:t>
            </a:r>
            <a:endParaRPr b="1" i="0" sz="1800" u="none" cap="none" strike="noStrike">
              <a:solidFill>
                <a:schemeClr val="dk1"/>
              </a:solidFill>
              <a:latin typeface="Calibri"/>
              <a:ea typeface="Calibri"/>
              <a:cs typeface="Calibri"/>
              <a:sym typeface="Calibri"/>
            </a:endParaRPr>
          </a:p>
        </p:txBody>
      </p:sp>
      <p:sp>
        <p:nvSpPr>
          <p:cNvPr id="578" name="Google Shape;578;g2a3e06661ff_9_252"/>
          <p:cNvSpPr txBox="1"/>
          <p:nvPr/>
        </p:nvSpPr>
        <p:spPr>
          <a:xfrm>
            <a:off x="4349538" y="2374856"/>
            <a:ext cx="2736000" cy="351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de-DE" sz="2000" u="none" cap="none" strike="noStrike">
                <a:solidFill>
                  <a:schemeClr val="dk1"/>
                </a:solidFill>
                <a:latin typeface="Calibri"/>
                <a:ea typeface="Calibri"/>
                <a:cs typeface="Calibri"/>
                <a:sym typeface="Calibri"/>
              </a:rPr>
              <a:t>Mostly SR33</a:t>
            </a:r>
            <a:endParaRPr b="1" i="0" sz="20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de-DE" sz="1400" u="none" cap="none" strike="noStrike">
                <a:solidFill>
                  <a:schemeClr val="dk1"/>
                </a:solidFill>
                <a:latin typeface="Calibri"/>
                <a:ea typeface="Calibri"/>
                <a:cs typeface="Calibri"/>
                <a:sym typeface="Calibri"/>
              </a:rPr>
              <a:t>Groups – 2 </a:t>
            </a:r>
            <a:r>
              <a:rPr b="0" i="0" lang="de-DE" sz="900" u="none" cap="none" strike="noStrike">
                <a:solidFill>
                  <a:schemeClr val="dk1"/>
                </a:solidFill>
                <a:latin typeface="Calibri"/>
                <a:ea typeface="Calibri"/>
                <a:cs typeface="Calibri"/>
                <a:sym typeface="Calibri"/>
              </a:rPr>
              <a:t>(24:1</a:t>
            </a:r>
            <a:r>
              <a:rPr b="0" i="0" lang="de-DE" sz="1100" u="none" cap="none" strike="noStrike">
                <a:solidFill>
                  <a:schemeClr val="dk1"/>
                </a:solidFill>
                <a:latin typeface="Calibri"/>
                <a:ea typeface="Calibri"/>
                <a:cs typeface="Calibri"/>
                <a:sym typeface="Calibri"/>
              </a:rPr>
              <a:t>), </a:t>
            </a:r>
            <a:r>
              <a:rPr b="0" i="0" lang="de-DE" sz="1400" u="none" cap="none" strike="noStrike">
                <a:solidFill>
                  <a:schemeClr val="dk1"/>
                </a:solidFill>
                <a:latin typeface="Calibri"/>
                <a:ea typeface="Calibri"/>
                <a:cs typeface="Calibri"/>
                <a:sym typeface="Calibri"/>
              </a:rPr>
              <a:t>6 </a:t>
            </a:r>
            <a:r>
              <a:rPr b="0" i="0" lang="de-DE" sz="900" u="none" cap="none" strike="noStrike">
                <a:solidFill>
                  <a:schemeClr val="dk1"/>
                </a:solidFill>
                <a:latin typeface="Calibri"/>
                <a:ea typeface="Calibri"/>
                <a:cs typeface="Calibri"/>
                <a:sym typeface="Calibri"/>
              </a:rPr>
              <a:t>(24:1,13:2), </a:t>
            </a:r>
            <a:endParaRPr/>
          </a:p>
          <a:p>
            <a:pPr indent="0" lvl="0" marL="0" marR="0" rtl="0" algn="ctr">
              <a:lnSpc>
                <a:spcPct val="100000"/>
              </a:lnSpc>
              <a:spcBef>
                <a:spcPts val="0"/>
              </a:spcBef>
              <a:spcAft>
                <a:spcPts val="0"/>
              </a:spcAft>
              <a:buClr>
                <a:srgbClr val="000000"/>
              </a:buClr>
              <a:buSzPts val="1400"/>
              <a:buFont typeface="Arial"/>
              <a:buNone/>
            </a:pPr>
            <a:r>
              <a:rPr b="0" i="0" lang="de-DE" sz="1400" u="none" cap="none" strike="noStrike">
                <a:solidFill>
                  <a:schemeClr val="dk1"/>
                </a:solidFill>
                <a:latin typeface="Calibri"/>
                <a:ea typeface="Calibri"/>
                <a:cs typeface="Calibri"/>
                <a:sym typeface="Calibri"/>
              </a:rPr>
              <a:t>8 </a:t>
            </a:r>
            <a:r>
              <a:rPr b="0" i="0" lang="de-DE" sz="900" u="none" cap="none" strike="noStrike">
                <a:solidFill>
                  <a:schemeClr val="dk1"/>
                </a:solidFill>
                <a:latin typeface="Calibri"/>
                <a:ea typeface="Calibri"/>
                <a:cs typeface="Calibri"/>
                <a:sym typeface="Calibri"/>
              </a:rPr>
              <a:t>(24:2,13:1), </a:t>
            </a:r>
            <a:r>
              <a:rPr b="0" i="0" lang="de-DE" sz="1400" u="none" cap="none" strike="noStrike">
                <a:solidFill>
                  <a:schemeClr val="dk1"/>
                </a:solidFill>
                <a:latin typeface="Calibri"/>
                <a:ea typeface="Calibri"/>
                <a:cs typeface="Calibri"/>
                <a:sym typeface="Calibri"/>
              </a:rPr>
              <a:t>10 </a:t>
            </a:r>
            <a:r>
              <a:rPr b="0" i="0" lang="de-DE" sz="900" u="none" cap="none" strike="noStrike">
                <a:solidFill>
                  <a:schemeClr val="dk1"/>
                </a:solidFill>
                <a:latin typeface="Calibri"/>
                <a:ea typeface="Calibri"/>
                <a:cs typeface="Calibri"/>
                <a:sym typeface="Calibri"/>
              </a:rPr>
              <a:t>(24:1)</a:t>
            </a:r>
            <a:endParaRPr b="0" i="0" sz="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de-DE" sz="1800" u="none" cap="none" strike="noStrike">
                <a:solidFill>
                  <a:schemeClr val="dk1"/>
                </a:solidFill>
                <a:latin typeface="Calibri"/>
                <a:ea typeface="Calibri"/>
                <a:cs typeface="Calibri"/>
                <a:sym typeface="Calibri"/>
              </a:rPr>
              <a:t>Since in these cases the size limit is usually due to 1-3 stores, the recommendation would be to combine orders to these stores in particular. Making use of an approach such as cross-docking will not help.</a:t>
            </a:r>
            <a:endParaRPr b="0" i="0" sz="1800" u="none" cap="none" strike="noStrike">
              <a:solidFill>
                <a:schemeClr val="dk1"/>
              </a:solidFill>
              <a:latin typeface="Calibri"/>
              <a:ea typeface="Calibri"/>
              <a:cs typeface="Calibri"/>
              <a:sym typeface="Calibri"/>
            </a:endParaRPr>
          </a:p>
        </p:txBody>
      </p:sp>
      <p:sp>
        <p:nvSpPr>
          <p:cNvPr id="579" name="Google Shape;579;g2a3e06661ff_9_252"/>
          <p:cNvSpPr txBox="1"/>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Calibri"/>
              <a:buNone/>
            </a:pPr>
            <a:r>
              <a:rPr b="1" i="0" lang="de-DE" sz="2600" u="none" cap="none" strike="noStrike">
                <a:solidFill>
                  <a:schemeClr val="dk1"/>
                </a:solidFill>
                <a:latin typeface="Calibri"/>
                <a:ea typeface="Calibri"/>
                <a:cs typeface="Calibri"/>
                <a:sym typeface="Calibri"/>
              </a:rPr>
              <a:t>Clustering Groups - Vehicle type restrictions</a:t>
            </a:r>
            <a:endParaRPr b="0" i="0" sz="1400" u="none" cap="none" strike="noStrike">
              <a:solidFill>
                <a:srgbClr val="000000"/>
              </a:solidFill>
              <a:latin typeface="Arial"/>
              <a:ea typeface="Arial"/>
              <a:cs typeface="Arial"/>
              <a:sym typeface="Arial"/>
            </a:endParaRPr>
          </a:p>
        </p:txBody>
      </p:sp>
      <p:pic>
        <p:nvPicPr>
          <p:cNvPr descr="Ein Bild, das Transport, Rad, Fahrzeug, Lastwagen enthält.&#10;&#10;Automatisch generierte Beschreibung" id="580" name="Google Shape;580;g2a3e06661ff_9_252"/>
          <p:cNvPicPr preferRelativeResize="0"/>
          <p:nvPr/>
        </p:nvPicPr>
        <p:blipFill rotWithShape="1">
          <a:blip r:embed="rId3">
            <a:alphaModFix/>
          </a:blip>
          <a:srcRect b="0" l="0" r="0" t="0"/>
          <a:stretch/>
        </p:blipFill>
        <p:spPr>
          <a:xfrm>
            <a:off x="1393612" y="1855131"/>
            <a:ext cx="1632376" cy="519725"/>
          </a:xfrm>
          <a:prstGeom prst="rect">
            <a:avLst/>
          </a:prstGeom>
          <a:noFill/>
          <a:ln>
            <a:noFill/>
          </a:ln>
        </p:spPr>
      </p:pic>
      <p:pic>
        <p:nvPicPr>
          <p:cNvPr descr="Ein Bild, das Rad, Transport, Lastwagen, Fahrzeug enthält.&#10;&#10;Automatisch generierte Beschreibung" id="581" name="Google Shape;581;g2a3e06661ff_9_252"/>
          <p:cNvPicPr preferRelativeResize="0"/>
          <p:nvPr/>
        </p:nvPicPr>
        <p:blipFill rotWithShape="1">
          <a:blip r:embed="rId4">
            <a:alphaModFix/>
          </a:blip>
          <a:srcRect b="0" l="0" r="0" t="0"/>
          <a:stretch/>
        </p:blipFill>
        <p:spPr>
          <a:xfrm>
            <a:off x="5822431" y="1908846"/>
            <a:ext cx="1152000" cy="412295"/>
          </a:xfrm>
          <a:prstGeom prst="rect">
            <a:avLst/>
          </a:prstGeom>
          <a:noFill/>
          <a:ln>
            <a:noFill/>
          </a:ln>
        </p:spPr>
      </p:pic>
      <p:pic>
        <p:nvPicPr>
          <p:cNvPr descr="Ein Bild, das Transport, Rad, Fahrzeug, Lastwagen enthält.&#10;&#10;Automatisch generierte Beschreibung" id="582" name="Google Shape;582;g2a3e06661ff_9_252"/>
          <p:cNvPicPr preferRelativeResize="0"/>
          <p:nvPr/>
        </p:nvPicPr>
        <p:blipFill rotWithShape="1">
          <a:blip r:embed="rId3">
            <a:alphaModFix/>
          </a:blip>
          <a:srcRect b="0" l="0" r="0" t="0"/>
          <a:stretch/>
        </p:blipFill>
        <p:spPr>
          <a:xfrm>
            <a:off x="4534448" y="1936699"/>
            <a:ext cx="1243776" cy="396000"/>
          </a:xfrm>
          <a:prstGeom prst="rect">
            <a:avLst/>
          </a:prstGeom>
          <a:noFill/>
          <a:ln>
            <a:noFill/>
          </a:ln>
        </p:spPr>
      </p:pic>
      <p:pic>
        <p:nvPicPr>
          <p:cNvPr descr="Ein Bild, das Rad, Transport, Lastwagen, Fahrzeug enthält.&#10;&#10;Automatisch generierte Beschreibung" id="583" name="Google Shape;583;g2a3e06661ff_9_252"/>
          <p:cNvPicPr preferRelativeResize="0"/>
          <p:nvPr/>
        </p:nvPicPr>
        <p:blipFill rotWithShape="1">
          <a:blip r:embed="rId4">
            <a:alphaModFix/>
          </a:blip>
          <a:srcRect b="0" l="0" r="0" t="0"/>
          <a:stretch/>
        </p:blipFill>
        <p:spPr>
          <a:xfrm>
            <a:off x="9192676" y="2052643"/>
            <a:ext cx="905294" cy="324000"/>
          </a:xfrm>
          <a:prstGeom prst="rect">
            <a:avLst/>
          </a:prstGeom>
          <a:noFill/>
          <a:ln>
            <a:noFill/>
          </a:ln>
        </p:spPr>
      </p:pic>
      <p:pic>
        <p:nvPicPr>
          <p:cNvPr descr="Ein Bild, das Transport, Rad, Fahrzeug, Lastwagen enthält.&#10;&#10;Automatisch generierte Beschreibung" id="584" name="Google Shape;584;g2a3e06661ff_9_252"/>
          <p:cNvPicPr preferRelativeResize="0"/>
          <p:nvPr/>
        </p:nvPicPr>
        <p:blipFill rotWithShape="1">
          <a:blip r:embed="rId3">
            <a:alphaModFix/>
          </a:blip>
          <a:srcRect b="0" l="0" r="0" t="0"/>
          <a:stretch/>
        </p:blipFill>
        <p:spPr>
          <a:xfrm>
            <a:off x="8175041" y="2052643"/>
            <a:ext cx="1017635" cy="324000"/>
          </a:xfrm>
          <a:prstGeom prst="rect">
            <a:avLst/>
          </a:prstGeom>
          <a:noFill/>
          <a:ln>
            <a:noFill/>
          </a:ln>
        </p:spPr>
      </p:pic>
      <p:pic>
        <p:nvPicPr>
          <p:cNvPr descr="Ein Bild, das Fahrzeug, Transport, Text, Kleintransporter enthält.&#10;&#10;Automatisch generierte Beschreibung" id="585" name="Google Shape;585;g2a3e06661ff_9_252"/>
          <p:cNvPicPr preferRelativeResize="0"/>
          <p:nvPr/>
        </p:nvPicPr>
        <p:blipFill rotWithShape="1">
          <a:blip r:embed="rId5">
            <a:alphaModFix/>
          </a:blip>
          <a:srcRect b="0" l="0" r="0" t="0"/>
          <a:stretch/>
        </p:blipFill>
        <p:spPr>
          <a:xfrm>
            <a:off x="8874168" y="1728643"/>
            <a:ext cx="637016" cy="324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g2a3e06661ff_12_239"/>
          <p:cNvSpPr txBox="1"/>
          <p:nvPr>
            <p:ph type="title"/>
          </p:nvPr>
        </p:nvSpPr>
        <p:spPr>
          <a:xfrm>
            <a:off x="838200" y="365125"/>
            <a:ext cx="99093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i="0" lang="de-DE" sz="2600" u="none" strike="noStrike">
                <a:solidFill>
                  <a:schemeClr val="dk1"/>
                </a:solidFill>
                <a:latin typeface="Calibri"/>
                <a:ea typeface="Calibri"/>
                <a:cs typeface="Calibri"/>
                <a:sym typeface="Calibri"/>
              </a:rPr>
              <a:t>Cost Analysis: Cross-Docking Facility</a:t>
            </a:r>
            <a:endParaRPr sz="2600"/>
          </a:p>
        </p:txBody>
      </p:sp>
      <p:sp>
        <p:nvSpPr>
          <p:cNvPr id="591" name="Google Shape;591;g2a3e06661ff_12_239"/>
          <p:cNvSpPr txBox="1"/>
          <p:nvPr/>
        </p:nvSpPr>
        <p:spPr>
          <a:xfrm>
            <a:off x="1452769" y="5167175"/>
            <a:ext cx="9286500" cy="461700"/>
          </a:xfrm>
          <a:prstGeom prst="rect">
            <a:avLst/>
          </a:prstGeom>
          <a:noFill/>
          <a:ln cap="flat" cmpd="sng" w="9525">
            <a:solidFill>
              <a:srgbClr val="C00000"/>
            </a:solidFill>
            <a:prstDash val="solid"/>
            <a:round/>
            <a:headEnd len="sm" w="sm" type="none"/>
            <a:tailEnd len="sm" w="sm" type="none"/>
          </a:ln>
        </p:spPr>
        <p:txBody>
          <a:bodyPr anchorCtr="0" anchor="t" bIns="91425" lIns="91425" spcFirstLastPara="1" rIns="91425" wrap="square" tIns="91425">
            <a:spAutoFit/>
          </a:bodyPr>
          <a:lstStyle/>
          <a:p>
            <a:pPr indent="0" lvl="0" marL="114300" marR="0" rtl="0" algn="l">
              <a:lnSpc>
                <a:spcPct val="100000"/>
              </a:lnSpc>
              <a:spcBef>
                <a:spcPts val="0"/>
              </a:spcBef>
              <a:spcAft>
                <a:spcPts val="0"/>
              </a:spcAft>
              <a:buNone/>
            </a:pPr>
            <a:r>
              <a:rPr b="0" i="0" lang="de-DE" sz="1800" u="none" cap="none" strike="noStrike">
                <a:solidFill>
                  <a:schemeClr val="dk1"/>
                </a:solidFill>
                <a:latin typeface="Calibri"/>
                <a:ea typeface="Calibri"/>
                <a:cs typeface="Calibri"/>
                <a:sym typeface="Calibri"/>
              </a:rPr>
              <a:t>Let’s calculate costs of a cross-docking warehouse when dry and fresh areas are both 100 sqm.</a:t>
            </a:r>
            <a:endParaRPr b="0" i="0" sz="1800" u="none" cap="none" strike="noStrike">
              <a:solidFill>
                <a:schemeClr val="dk1"/>
              </a:solidFill>
              <a:latin typeface="Calibri"/>
              <a:ea typeface="Calibri"/>
              <a:cs typeface="Calibri"/>
              <a:sym typeface="Calibri"/>
            </a:endParaRPr>
          </a:p>
        </p:txBody>
      </p:sp>
      <p:sp>
        <p:nvSpPr>
          <p:cNvPr id="592" name="Google Shape;592;g2a3e06661ff_12_239"/>
          <p:cNvSpPr/>
          <p:nvPr/>
        </p:nvSpPr>
        <p:spPr>
          <a:xfrm>
            <a:off x="990600" y="5260325"/>
            <a:ext cx="345900" cy="275400"/>
          </a:xfrm>
          <a:prstGeom prst="chevron">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93" name="Google Shape;593;g2a3e06661ff_12_239"/>
          <p:cNvSpPr txBox="1"/>
          <p:nvPr/>
        </p:nvSpPr>
        <p:spPr>
          <a:xfrm>
            <a:off x="1110150" y="1690825"/>
            <a:ext cx="9365400" cy="3212100"/>
          </a:xfrm>
          <a:prstGeom prst="rect">
            <a:avLst/>
          </a:prstGeom>
          <a:noFill/>
          <a:ln>
            <a:noFill/>
          </a:ln>
        </p:spPr>
        <p:txBody>
          <a:bodyPr anchorCtr="0" anchor="t" bIns="45700" lIns="91425" spcFirstLastPara="1" rIns="91425" wrap="square" tIns="45700">
            <a:spAutoFit/>
          </a:bodyPr>
          <a:lstStyle/>
          <a:p>
            <a:pPr indent="0" lvl="0" marL="0" rtl="0" algn="l">
              <a:lnSpc>
                <a:spcPct val="114000"/>
              </a:lnSpc>
              <a:spcBef>
                <a:spcPts val="0"/>
              </a:spcBef>
              <a:spcAft>
                <a:spcPts val="0"/>
              </a:spcAft>
              <a:buClr>
                <a:schemeClr val="dk1"/>
              </a:buClr>
              <a:buSzPts val="1800"/>
              <a:buFont typeface="Arial"/>
              <a:buNone/>
            </a:pPr>
            <a:r>
              <a:rPr lang="de-DE" sz="1800" u="sng">
                <a:solidFill>
                  <a:schemeClr val="dk1"/>
                </a:solidFill>
                <a:latin typeface="Calibri"/>
                <a:ea typeface="Calibri"/>
                <a:cs typeface="Calibri"/>
                <a:sym typeface="Calibri"/>
              </a:rPr>
              <a:t>Given information:</a:t>
            </a:r>
            <a:endParaRPr sz="1800" u="sng">
              <a:solidFill>
                <a:schemeClr val="dk1"/>
              </a:solidFill>
              <a:latin typeface="Calibri"/>
              <a:ea typeface="Calibri"/>
              <a:cs typeface="Calibri"/>
              <a:sym typeface="Calibri"/>
            </a:endParaRPr>
          </a:p>
          <a:p>
            <a:pPr indent="0" lvl="0" marL="0" rtl="0" algn="l">
              <a:lnSpc>
                <a:spcPct val="114000"/>
              </a:lnSpc>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342900" lvl="0" marL="457200" rtl="0" algn="l">
              <a:lnSpc>
                <a:spcPct val="114000"/>
              </a:lnSpc>
              <a:spcBef>
                <a:spcPts val="0"/>
              </a:spcBef>
              <a:spcAft>
                <a:spcPts val="0"/>
              </a:spcAft>
              <a:buClr>
                <a:schemeClr val="dk1"/>
              </a:buClr>
              <a:buSzPts val="1800"/>
              <a:buChar char="•"/>
            </a:pPr>
            <a:r>
              <a:rPr lang="de-DE" sz="1800">
                <a:solidFill>
                  <a:schemeClr val="dk1"/>
                </a:solidFill>
                <a:latin typeface="Calibri"/>
                <a:ea typeface="Calibri"/>
                <a:cs typeface="Calibri"/>
                <a:sym typeface="Calibri"/>
              </a:rPr>
              <a:t>Warehouse space monthly cost 10€/sqm</a:t>
            </a:r>
            <a:endParaRPr sz="1800">
              <a:solidFill>
                <a:schemeClr val="dk1"/>
              </a:solidFill>
              <a:latin typeface="Calibri"/>
              <a:ea typeface="Calibri"/>
              <a:cs typeface="Calibri"/>
              <a:sym typeface="Calibri"/>
            </a:endParaRPr>
          </a:p>
          <a:p>
            <a:pPr indent="-342900" lvl="0" marL="457200" rtl="0" algn="l">
              <a:lnSpc>
                <a:spcPct val="114000"/>
              </a:lnSpc>
              <a:spcBef>
                <a:spcPts val="0"/>
              </a:spcBef>
              <a:spcAft>
                <a:spcPts val="0"/>
              </a:spcAft>
              <a:buClr>
                <a:schemeClr val="dk1"/>
              </a:buClr>
              <a:buSzPts val="1800"/>
              <a:buChar char="•"/>
            </a:pPr>
            <a:r>
              <a:rPr lang="de-DE" sz="1800">
                <a:solidFill>
                  <a:schemeClr val="dk1"/>
                </a:solidFill>
                <a:latin typeface="Calibri"/>
                <a:ea typeface="Calibri"/>
                <a:cs typeface="Calibri"/>
                <a:sym typeface="Calibri"/>
              </a:rPr>
              <a:t>Minimum area 300 sqm</a:t>
            </a:r>
            <a:endParaRPr sz="1800">
              <a:solidFill>
                <a:schemeClr val="dk1"/>
              </a:solidFill>
              <a:latin typeface="Calibri"/>
              <a:ea typeface="Calibri"/>
              <a:cs typeface="Calibri"/>
              <a:sym typeface="Calibri"/>
            </a:endParaRPr>
          </a:p>
          <a:p>
            <a:pPr indent="-342900" lvl="0" marL="457200" rtl="0" algn="l">
              <a:lnSpc>
                <a:spcPct val="114000"/>
              </a:lnSpc>
              <a:spcBef>
                <a:spcPts val="0"/>
              </a:spcBef>
              <a:spcAft>
                <a:spcPts val="0"/>
              </a:spcAft>
              <a:buClr>
                <a:schemeClr val="dk1"/>
              </a:buClr>
              <a:buSzPts val="1800"/>
              <a:buChar char="•"/>
            </a:pPr>
            <a:r>
              <a:rPr lang="de-DE" sz="1800">
                <a:solidFill>
                  <a:schemeClr val="dk1"/>
                </a:solidFill>
                <a:latin typeface="Calibri"/>
                <a:ea typeface="Calibri"/>
                <a:cs typeface="Calibri"/>
                <a:sym typeface="Calibri"/>
              </a:rPr>
              <a:t>Warehouse operator cost 10€/h</a:t>
            </a:r>
            <a:endParaRPr sz="2800">
              <a:solidFill>
                <a:schemeClr val="dk1"/>
              </a:solidFill>
              <a:latin typeface="Calibri"/>
              <a:ea typeface="Calibri"/>
              <a:cs typeface="Calibri"/>
              <a:sym typeface="Calibri"/>
            </a:endParaRPr>
          </a:p>
          <a:p>
            <a:pPr indent="-342900" lvl="0" marL="457200" rtl="0" algn="l">
              <a:lnSpc>
                <a:spcPct val="114000"/>
              </a:lnSpc>
              <a:spcBef>
                <a:spcPts val="0"/>
              </a:spcBef>
              <a:spcAft>
                <a:spcPts val="0"/>
              </a:spcAft>
              <a:buClr>
                <a:schemeClr val="dk1"/>
              </a:buClr>
              <a:buSzPts val="1800"/>
              <a:buChar char="•"/>
            </a:pPr>
            <a:r>
              <a:rPr lang="de-DE" sz="1800">
                <a:solidFill>
                  <a:schemeClr val="dk1"/>
                </a:solidFill>
                <a:latin typeface="Calibri"/>
                <a:ea typeface="Calibri"/>
                <a:cs typeface="Calibri"/>
                <a:sym typeface="Calibri"/>
              </a:rPr>
              <a:t>Expenses for dry area 2€/sqm</a:t>
            </a:r>
            <a:endParaRPr sz="1800">
              <a:solidFill>
                <a:schemeClr val="dk1"/>
              </a:solidFill>
              <a:latin typeface="Calibri"/>
              <a:ea typeface="Calibri"/>
              <a:cs typeface="Calibri"/>
              <a:sym typeface="Calibri"/>
            </a:endParaRPr>
          </a:p>
          <a:p>
            <a:pPr indent="-342900" lvl="0" marL="457200" rtl="0" algn="l">
              <a:lnSpc>
                <a:spcPct val="114000"/>
              </a:lnSpc>
              <a:spcBef>
                <a:spcPts val="0"/>
              </a:spcBef>
              <a:spcAft>
                <a:spcPts val="0"/>
              </a:spcAft>
              <a:buClr>
                <a:schemeClr val="dk1"/>
              </a:buClr>
              <a:buSzPts val="1800"/>
              <a:buChar char="•"/>
            </a:pPr>
            <a:r>
              <a:rPr lang="de-DE" sz="1800">
                <a:solidFill>
                  <a:schemeClr val="dk1"/>
                </a:solidFill>
                <a:latin typeface="Calibri"/>
                <a:ea typeface="Calibri"/>
                <a:cs typeface="Calibri"/>
                <a:sym typeface="Calibri"/>
              </a:rPr>
              <a:t>Expenses for fresh area 4€/sqm</a:t>
            </a:r>
            <a:endParaRPr sz="1800">
              <a:solidFill>
                <a:schemeClr val="dk1"/>
              </a:solidFill>
              <a:latin typeface="Calibri"/>
              <a:ea typeface="Calibri"/>
              <a:cs typeface="Calibri"/>
              <a:sym typeface="Calibri"/>
            </a:endParaRPr>
          </a:p>
          <a:p>
            <a:pPr indent="-342900" lvl="0" marL="457200" rtl="0" algn="l">
              <a:lnSpc>
                <a:spcPct val="114000"/>
              </a:lnSpc>
              <a:spcBef>
                <a:spcPts val="0"/>
              </a:spcBef>
              <a:spcAft>
                <a:spcPts val="0"/>
              </a:spcAft>
              <a:buClr>
                <a:schemeClr val="dk1"/>
              </a:buClr>
              <a:buSzPts val="1800"/>
              <a:buChar char="•"/>
            </a:pPr>
            <a:r>
              <a:rPr lang="de-DE" sz="1800">
                <a:solidFill>
                  <a:schemeClr val="dk1"/>
                </a:solidFill>
                <a:latin typeface="Calibri"/>
                <a:ea typeface="Calibri"/>
                <a:cs typeface="Calibri"/>
                <a:sym typeface="Calibri"/>
              </a:rPr>
              <a:t>Average unloading time = 15min + 60sec/pal</a:t>
            </a:r>
            <a:endParaRPr sz="1800">
              <a:solidFill>
                <a:schemeClr val="dk1"/>
              </a:solidFill>
              <a:latin typeface="Calibri"/>
              <a:ea typeface="Calibri"/>
              <a:cs typeface="Calibri"/>
              <a:sym typeface="Calibri"/>
            </a:endParaRPr>
          </a:p>
          <a:p>
            <a:pPr indent="-342900" lvl="0" marL="457200" rtl="0" algn="l">
              <a:lnSpc>
                <a:spcPct val="114000"/>
              </a:lnSpc>
              <a:spcBef>
                <a:spcPts val="0"/>
              </a:spcBef>
              <a:spcAft>
                <a:spcPts val="0"/>
              </a:spcAft>
              <a:buClr>
                <a:schemeClr val="dk1"/>
              </a:buClr>
              <a:buSzPts val="1800"/>
              <a:buChar char="•"/>
            </a:pPr>
            <a:r>
              <a:rPr lang="de-DE" sz="1800">
                <a:solidFill>
                  <a:schemeClr val="dk1"/>
                </a:solidFill>
                <a:latin typeface="Calibri"/>
                <a:ea typeface="Calibri"/>
                <a:cs typeface="Calibri"/>
                <a:sym typeface="Calibri"/>
              </a:rPr>
              <a:t>Average sorting time = 120sec/pal</a:t>
            </a:r>
            <a:endParaRPr sz="1800">
              <a:solidFill>
                <a:schemeClr val="dk1"/>
              </a:solidFill>
              <a:latin typeface="Calibri"/>
              <a:ea typeface="Calibri"/>
              <a:cs typeface="Calibri"/>
              <a:sym typeface="Calibri"/>
            </a:endParaRPr>
          </a:p>
          <a:p>
            <a:pPr indent="-342900" lvl="0" marL="457200" rtl="0" algn="l">
              <a:lnSpc>
                <a:spcPct val="114000"/>
              </a:lnSpc>
              <a:spcBef>
                <a:spcPts val="0"/>
              </a:spcBef>
              <a:spcAft>
                <a:spcPts val="0"/>
              </a:spcAft>
              <a:buClr>
                <a:schemeClr val="dk1"/>
              </a:buClr>
              <a:buSzPts val="1800"/>
              <a:buChar char="•"/>
            </a:pPr>
            <a:r>
              <a:rPr lang="de-DE" sz="1800">
                <a:solidFill>
                  <a:schemeClr val="dk1"/>
                </a:solidFill>
                <a:latin typeface="Calibri"/>
                <a:ea typeface="Calibri"/>
                <a:cs typeface="Calibri"/>
                <a:sym typeface="Calibri"/>
              </a:rPr>
              <a:t>Average loading time = 15min + 60sec/pal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g2a3e06661ff_12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600" name="Google Shape;600;g2a3e06661ff_12_0"/>
          <p:cNvSpPr txBox="1"/>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Calibri"/>
              <a:buNone/>
            </a:pPr>
            <a:r>
              <a:rPr b="1" i="0" lang="de-DE" sz="2600" u="none" cap="none" strike="noStrike">
                <a:solidFill>
                  <a:schemeClr val="dk1"/>
                </a:solidFill>
                <a:latin typeface="Calibri"/>
                <a:ea typeface="Calibri"/>
                <a:cs typeface="Calibri"/>
                <a:sym typeface="Calibri"/>
              </a:rPr>
              <a:t>Calculating the Costs of a cross-docking location</a:t>
            </a:r>
            <a:endParaRPr b="1" i="0" sz="2600" u="none" cap="none" strike="noStrike">
              <a:solidFill>
                <a:schemeClr val="dk1"/>
              </a:solidFill>
              <a:latin typeface="Calibri"/>
              <a:ea typeface="Calibri"/>
              <a:cs typeface="Calibri"/>
              <a:sym typeface="Calibri"/>
            </a:endParaRPr>
          </a:p>
        </p:txBody>
      </p:sp>
      <p:sp>
        <p:nvSpPr>
          <p:cNvPr id="601" name="Google Shape;601;g2a3e06661ff_12_0"/>
          <p:cNvSpPr txBox="1"/>
          <p:nvPr/>
        </p:nvSpPr>
        <p:spPr>
          <a:xfrm>
            <a:off x="1420200" y="5681575"/>
            <a:ext cx="9351600" cy="865500"/>
          </a:xfrm>
          <a:prstGeom prst="rect">
            <a:avLst/>
          </a:prstGeom>
          <a:noFill/>
          <a:ln cap="flat" cmpd="sng" w="9525">
            <a:solidFill>
              <a:srgbClr val="C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de-DE" sz="1600" u="none" cap="none" strike="noStrike">
                <a:solidFill>
                  <a:srgbClr val="000000"/>
                </a:solidFill>
                <a:latin typeface="Calibri"/>
                <a:ea typeface="Calibri"/>
                <a:cs typeface="Calibri"/>
                <a:sym typeface="Calibri"/>
              </a:rPr>
              <a:t>For group 7, the most pallets on a day that would go through the cross docking platform are:</a:t>
            </a:r>
            <a:endParaRPr/>
          </a:p>
          <a:p>
            <a:pPr indent="-342900" lvl="1" marL="914400" marR="0" rtl="0" algn="l">
              <a:lnSpc>
                <a:spcPct val="114000"/>
              </a:lnSpc>
              <a:spcBef>
                <a:spcPts val="0"/>
              </a:spcBef>
              <a:spcAft>
                <a:spcPts val="0"/>
              </a:spcAft>
              <a:buClr>
                <a:srgbClr val="000000"/>
              </a:buClr>
              <a:buSzPts val="1400"/>
              <a:buFont typeface="Courier New"/>
              <a:buChar char="o"/>
            </a:pPr>
            <a:r>
              <a:rPr b="0" i="0" lang="de-DE" sz="1600" u="none" cap="none" strike="noStrike">
                <a:solidFill>
                  <a:srgbClr val="000000"/>
                </a:solidFill>
                <a:latin typeface="Calibri"/>
                <a:ea typeface="Calibri"/>
                <a:cs typeface="Calibri"/>
                <a:sym typeface="Calibri"/>
              </a:rPr>
              <a:t>Dry: 942 pallets</a:t>
            </a:r>
            <a:endParaRPr b="0" i="0" sz="1600" u="none" cap="none" strike="noStrike">
              <a:solidFill>
                <a:srgbClr val="000000"/>
              </a:solidFill>
              <a:latin typeface="Calibri"/>
              <a:ea typeface="Calibri"/>
              <a:cs typeface="Calibri"/>
              <a:sym typeface="Calibri"/>
            </a:endParaRPr>
          </a:p>
          <a:p>
            <a:pPr indent="-342900" lvl="1" marL="914400" marR="0" rtl="0" algn="l">
              <a:lnSpc>
                <a:spcPct val="114000"/>
              </a:lnSpc>
              <a:spcBef>
                <a:spcPts val="0"/>
              </a:spcBef>
              <a:spcAft>
                <a:spcPts val="0"/>
              </a:spcAft>
              <a:buClr>
                <a:srgbClr val="000000"/>
              </a:buClr>
              <a:buSzPts val="1400"/>
              <a:buFont typeface="Courier New"/>
              <a:buChar char="o"/>
            </a:pPr>
            <a:r>
              <a:rPr b="0" i="0" lang="de-DE" sz="1600" u="none" cap="none" strike="noStrike">
                <a:solidFill>
                  <a:srgbClr val="000000"/>
                </a:solidFill>
                <a:latin typeface="Calibri"/>
                <a:ea typeface="Calibri"/>
                <a:cs typeface="Calibri"/>
                <a:sym typeface="Calibri"/>
              </a:rPr>
              <a:t>Fresh: 697 pallets</a:t>
            </a:r>
            <a:endParaRPr/>
          </a:p>
        </p:txBody>
      </p:sp>
      <p:sp>
        <p:nvSpPr>
          <p:cNvPr id="602" name="Google Shape;602;g2a3e06661ff_12_0"/>
          <p:cNvSpPr txBox="1"/>
          <p:nvPr/>
        </p:nvSpPr>
        <p:spPr>
          <a:xfrm>
            <a:off x="966025" y="1382700"/>
            <a:ext cx="9351600" cy="4092600"/>
          </a:xfrm>
          <a:prstGeom prst="rect">
            <a:avLst/>
          </a:prstGeom>
          <a:noFill/>
          <a:ln>
            <a:noFill/>
          </a:ln>
        </p:spPr>
        <p:txBody>
          <a:bodyPr anchorCtr="0" anchor="t" bIns="45700" lIns="91425" spcFirstLastPara="1" rIns="91425" wrap="square" tIns="45700">
            <a:spAutoFit/>
          </a:bodyPr>
          <a:lstStyle/>
          <a:p>
            <a:pPr indent="0" lvl="0" marL="114300" rtl="0" algn="l">
              <a:lnSpc>
                <a:spcPct val="114000"/>
              </a:lnSpc>
              <a:spcBef>
                <a:spcPts val="1000"/>
              </a:spcBef>
              <a:spcAft>
                <a:spcPts val="0"/>
              </a:spcAft>
              <a:buClr>
                <a:schemeClr val="dk1"/>
              </a:buClr>
              <a:buSzPts val="1800"/>
              <a:buFont typeface="Arial"/>
              <a:buNone/>
            </a:pPr>
            <a:r>
              <a:rPr b="1" lang="de-DE" sz="1600">
                <a:solidFill>
                  <a:schemeClr val="dk1"/>
                </a:solidFill>
                <a:latin typeface="Calibri"/>
                <a:ea typeface="Calibri"/>
                <a:cs typeface="Calibri"/>
                <a:sym typeface="Calibri"/>
              </a:rPr>
              <a:t>Total Warehouse Space Area</a:t>
            </a:r>
            <a:endParaRPr sz="2800">
              <a:solidFill>
                <a:schemeClr val="dk1"/>
              </a:solidFill>
              <a:latin typeface="Calibri"/>
              <a:ea typeface="Calibri"/>
              <a:cs typeface="Calibri"/>
              <a:sym typeface="Calibri"/>
            </a:endParaRPr>
          </a:p>
          <a:p>
            <a:pPr indent="-342900" lvl="1" marL="914400" rtl="0" algn="l">
              <a:lnSpc>
                <a:spcPct val="114000"/>
              </a:lnSpc>
              <a:spcBef>
                <a:spcPts val="0"/>
              </a:spcBef>
              <a:spcAft>
                <a:spcPts val="0"/>
              </a:spcAft>
              <a:buClr>
                <a:schemeClr val="dk1"/>
              </a:buClr>
              <a:buSzPts val="1400"/>
              <a:buFont typeface="Courier New"/>
              <a:buChar char="o"/>
            </a:pPr>
            <a:r>
              <a:rPr lang="de-DE" sz="1600">
                <a:solidFill>
                  <a:schemeClr val="dk1"/>
                </a:solidFill>
                <a:latin typeface="Calibri"/>
                <a:ea typeface="Calibri"/>
                <a:cs typeface="Calibri"/>
                <a:sym typeface="Calibri"/>
              </a:rPr>
              <a:t>In these calculations we use a total area of 500 sqm → This includes 100 sqm for both dry and fresh areas.</a:t>
            </a:r>
            <a:endParaRPr sz="2400">
              <a:solidFill>
                <a:schemeClr val="dk1"/>
              </a:solidFill>
              <a:latin typeface="Calibri"/>
              <a:ea typeface="Calibri"/>
              <a:cs typeface="Calibri"/>
              <a:sym typeface="Calibri"/>
            </a:endParaRPr>
          </a:p>
          <a:p>
            <a:pPr indent="0" lvl="1" marL="571500" rtl="0" algn="l">
              <a:lnSpc>
                <a:spcPct val="114000"/>
              </a:lnSpc>
              <a:spcBef>
                <a:spcPts val="0"/>
              </a:spcBef>
              <a:spcAft>
                <a:spcPts val="0"/>
              </a:spcAft>
              <a:buClr>
                <a:schemeClr val="dk1"/>
              </a:buClr>
              <a:buSzPts val="1400"/>
              <a:buFont typeface="Arial"/>
              <a:buNone/>
            </a:pPr>
            <a:r>
              <a:t/>
            </a:r>
            <a:endParaRPr sz="1600">
              <a:solidFill>
                <a:schemeClr val="dk1"/>
              </a:solidFill>
              <a:latin typeface="Calibri"/>
              <a:ea typeface="Calibri"/>
              <a:cs typeface="Calibri"/>
              <a:sym typeface="Calibri"/>
            </a:endParaRPr>
          </a:p>
          <a:p>
            <a:pPr indent="0" lvl="0" marL="114300" rtl="0" algn="l">
              <a:lnSpc>
                <a:spcPct val="114000"/>
              </a:lnSpc>
              <a:spcBef>
                <a:spcPts val="1000"/>
              </a:spcBef>
              <a:spcAft>
                <a:spcPts val="0"/>
              </a:spcAft>
              <a:buClr>
                <a:schemeClr val="dk1"/>
              </a:buClr>
              <a:buSzPts val="1800"/>
              <a:buFont typeface="Arial"/>
              <a:buNone/>
            </a:pPr>
            <a:r>
              <a:rPr b="1" lang="de-DE" sz="1600">
                <a:solidFill>
                  <a:schemeClr val="dk1"/>
                </a:solidFill>
                <a:latin typeface="Calibri"/>
                <a:ea typeface="Calibri"/>
                <a:cs typeface="Calibri"/>
                <a:sym typeface="Calibri"/>
              </a:rPr>
              <a:t>Total Warehouse Space Cost</a:t>
            </a:r>
            <a:endParaRPr b="1" sz="1600">
              <a:solidFill>
                <a:schemeClr val="dk1"/>
              </a:solidFill>
              <a:latin typeface="Calibri"/>
              <a:ea typeface="Calibri"/>
              <a:cs typeface="Calibri"/>
              <a:sym typeface="Calibri"/>
            </a:endParaRPr>
          </a:p>
          <a:p>
            <a:pPr indent="-342900" lvl="1" marL="914400" rtl="0" algn="l">
              <a:lnSpc>
                <a:spcPct val="114000"/>
              </a:lnSpc>
              <a:spcBef>
                <a:spcPts val="0"/>
              </a:spcBef>
              <a:spcAft>
                <a:spcPts val="0"/>
              </a:spcAft>
              <a:buClr>
                <a:schemeClr val="dk1"/>
              </a:buClr>
              <a:buSzPts val="1400"/>
              <a:buFont typeface="Courier New"/>
              <a:buChar char="o"/>
            </a:pPr>
            <a:r>
              <a:rPr lang="de-DE" sz="1600">
                <a:solidFill>
                  <a:schemeClr val="dk1"/>
                </a:solidFill>
                <a:latin typeface="Calibri"/>
                <a:ea typeface="Calibri"/>
                <a:cs typeface="Calibri"/>
                <a:sym typeface="Calibri"/>
              </a:rPr>
              <a:t>Total Warehouse Space Cost = 500 sqm x 10 €/sqm = </a:t>
            </a:r>
            <a:r>
              <a:rPr b="1" lang="de-DE" sz="1600">
                <a:solidFill>
                  <a:schemeClr val="dk1"/>
                </a:solidFill>
                <a:latin typeface="Calibri"/>
                <a:ea typeface="Calibri"/>
                <a:cs typeface="Calibri"/>
                <a:sym typeface="Calibri"/>
              </a:rPr>
              <a:t>5000€</a:t>
            </a:r>
            <a:endParaRPr sz="2400">
              <a:solidFill>
                <a:schemeClr val="dk1"/>
              </a:solidFill>
              <a:latin typeface="Calibri"/>
              <a:ea typeface="Calibri"/>
              <a:cs typeface="Calibri"/>
              <a:sym typeface="Calibri"/>
            </a:endParaRPr>
          </a:p>
          <a:p>
            <a:pPr indent="-254000" lvl="1" marL="914400" rtl="0" algn="l">
              <a:lnSpc>
                <a:spcPct val="114000"/>
              </a:lnSpc>
              <a:spcBef>
                <a:spcPts val="0"/>
              </a:spcBef>
              <a:spcAft>
                <a:spcPts val="0"/>
              </a:spcAft>
              <a:buClr>
                <a:schemeClr val="dk1"/>
              </a:buClr>
              <a:buSzPts val="1400"/>
              <a:buFont typeface="Courier New"/>
              <a:buNone/>
            </a:pPr>
            <a:r>
              <a:t/>
            </a:r>
            <a:endParaRPr b="1" sz="1600">
              <a:solidFill>
                <a:schemeClr val="dk1"/>
              </a:solidFill>
              <a:latin typeface="Calibri"/>
              <a:ea typeface="Calibri"/>
              <a:cs typeface="Calibri"/>
              <a:sym typeface="Calibri"/>
            </a:endParaRPr>
          </a:p>
          <a:p>
            <a:pPr indent="0" lvl="0" marL="114300" rtl="0" algn="l">
              <a:lnSpc>
                <a:spcPct val="114000"/>
              </a:lnSpc>
              <a:spcBef>
                <a:spcPts val="1000"/>
              </a:spcBef>
              <a:spcAft>
                <a:spcPts val="0"/>
              </a:spcAft>
              <a:buClr>
                <a:schemeClr val="dk1"/>
              </a:buClr>
              <a:buSzPts val="1800"/>
              <a:buFont typeface="Arial"/>
              <a:buNone/>
            </a:pPr>
            <a:r>
              <a:rPr b="1" lang="de-DE" sz="1600">
                <a:solidFill>
                  <a:schemeClr val="dk1"/>
                </a:solidFill>
                <a:latin typeface="Calibri"/>
                <a:ea typeface="Calibri"/>
                <a:cs typeface="Calibri"/>
                <a:sym typeface="Calibri"/>
              </a:rPr>
              <a:t>Warehouse General Expenses</a:t>
            </a:r>
            <a:endParaRPr b="1" sz="1600">
              <a:solidFill>
                <a:schemeClr val="dk1"/>
              </a:solidFill>
              <a:latin typeface="Calibri"/>
              <a:ea typeface="Calibri"/>
              <a:cs typeface="Calibri"/>
              <a:sym typeface="Calibri"/>
            </a:endParaRPr>
          </a:p>
          <a:p>
            <a:pPr indent="-342900" lvl="1" marL="914400" rtl="0" algn="l">
              <a:lnSpc>
                <a:spcPct val="114000"/>
              </a:lnSpc>
              <a:spcBef>
                <a:spcPts val="0"/>
              </a:spcBef>
              <a:spcAft>
                <a:spcPts val="0"/>
              </a:spcAft>
              <a:buClr>
                <a:schemeClr val="dk1"/>
              </a:buClr>
              <a:buSzPts val="1400"/>
              <a:buFont typeface="Courier New"/>
              <a:buChar char="o"/>
            </a:pPr>
            <a:r>
              <a:rPr lang="de-DE" sz="1600">
                <a:solidFill>
                  <a:schemeClr val="dk1"/>
                </a:solidFill>
                <a:latin typeface="Calibri"/>
                <a:ea typeface="Calibri"/>
                <a:cs typeface="Calibri"/>
                <a:sym typeface="Calibri"/>
              </a:rPr>
              <a:t>Dry Area Expenses= 200€</a:t>
            </a:r>
            <a:endParaRPr sz="2400">
              <a:solidFill>
                <a:schemeClr val="dk1"/>
              </a:solidFill>
              <a:latin typeface="Calibri"/>
              <a:ea typeface="Calibri"/>
              <a:cs typeface="Calibri"/>
              <a:sym typeface="Calibri"/>
            </a:endParaRPr>
          </a:p>
          <a:p>
            <a:pPr indent="-342900" lvl="1" marL="914400" rtl="0" algn="l">
              <a:lnSpc>
                <a:spcPct val="114000"/>
              </a:lnSpc>
              <a:spcBef>
                <a:spcPts val="0"/>
              </a:spcBef>
              <a:spcAft>
                <a:spcPts val="0"/>
              </a:spcAft>
              <a:buClr>
                <a:schemeClr val="dk1"/>
              </a:buClr>
              <a:buSzPts val="1400"/>
              <a:buFont typeface="Courier New"/>
              <a:buChar char="o"/>
            </a:pPr>
            <a:r>
              <a:rPr lang="de-DE" sz="1600">
                <a:solidFill>
                  <a:schemeClr val="dk1"/>
                </a:solidFill>
                <a:latin typeface="Calibri"/>
                <a:ea typeface="Calibri"/>
                <a:cs typeface="Calibri"/>
                <a:sym typeface="Calibri"/>
              </a:rPr>
              <a:t>Fresh Area Expenses = 400€</a:t>
            </a:r>
            <a:endParaRPr sz="2400">
              <a:solidFill>
                <a:schemeClr val="dk1"/>
              </a:solidFill>
              <a:latin typeface="Calibri"/>
              <a:ea typeface="Calibri"/>
              <a:cs typeface="Calibri"/>
              <a:sym typeface="Calibri"/>
            </a:endParaRPr>
          </a:p>
          <a:p>
            <a:pPr indent="-254000" lvl="1" marL="914400" rtl="0" algn="l">
              <a:lnSpc>
                <a:spcPct val="114000"/>
              </a:lnSpc>
              <a:spcBef>
                <a:spcPts val="0"/>
              </a:spcBef>
              <a:spcAft>
                <a:spcPts val="0"/>
              </a:spcAft>
              <a:buClr>
                <a:schemeClr val="dk1"/>
              </a:buClr>
              <a:buSzPts val="1400"/>
              <a:buFont typeface="Courier New"/>
              <a:buNone/>
            </a:pPr>
            <a:r>
              <a:t/>
            </a:r>
            <a:endParaRPr sz="1600">
              <a:solidFill>
                <a:schemeClr val="dk1"/>
              </a:solidFill>
              <a:latin typeface="Calibri"/>
              <a:ea typeface="Calibri"/>
              <a:cs typeface="Calibri"/>
              <a:sym typeface="Calibri"/>
            </a:endParaRPr>
          </a:p>
          <a:p>
            <a:pPr indent="0" lvl="0" marL="114300" rtl="0" algn="l">
              <a:lnSpc>
                <a:spcPct val="114000"/>
              </a:lnSpc>
              <a:spcBef>
                <a:spcPts val="1000"/>
              </a:spcBef>
              <a:spcAft>
                <a:spcPts val="0"/>
              </a:spcAft>
              <a:buClr>
                <a:schemeClr val="dk1"/>
              </a:buClr>
              <a:buSzPts val="1800"/>
              <a:buFont typeface="Arial"/>
              <a:buNone/>
            </a:pPr>
            <a:r>
              <a:rPr b="1" lang="de-DE" sz="1600">
                <a:solidFill>
                  <a:schemeClr val="dk1"/>
                </a:solidFill>
                <a:latin typeface="Calibri"/>
                <a:ea typeface="Calibri"/>
                <a:cs typeface="Calibri"/>
                <a:sym typeface="Calibri"/>
              </a:rPr>
              <a:t>Warehouse Space Monthly Cost</a:t>
            </a:r>
            <a:endParaRPr b="1" sz="1600">
              <a:solidFill>
                <a:schemeClr val="dk1"/>
              </a:solidFill>
              <a:latin typeface="Calibri"/>
              <a:ea typeface="Calibri"/>
              <a:cs typeface="Calibri"/>
              <a:sym typeface="Calibri"/>
            </a:endParaRPr>
          </a:p>
          <a:p>
            <a:pPr indent="-342900" lvl="1" marL="914400" rtl="0" algn="l">
              <a:lnSpc>
                <a:spcPct val="114000"/>
              </a:lnSpc>
              <a:spcBef>
                <a:spcPts val="0"/>
              </a:spcBef>
              <a:spcAft>
                <a:spcPts val="0"/>
              </a:spcAft>
              <a:buClr>
                <a:schemeClr val="dk1"/>
              </a:buClr>
              <a:buSzPts val="1400"/>
              <a:buFont typeface="Courier New"/>
              <a:buChar char="o"/>
            </a:pPr>
            <a:r>
              <a:rPr lang="de-DE" sz="1600">
                <a:solidFill>
                  <a:schemeClr val="dk1"/>
                </a:solidFill>
                <a:latin typeface="Calibri"/>
                <a:ea typeface="Calibri"/>
                <a:cs typeface="Calibri"/>
                <a:sym typeface="Calibri"/>
              </a:rPr>
              <a:t>Warehouse Space Monthly Cost = 500 sqm x 10 €/sqm = </a:t>
            </a:r>
            <a:r>
              <a:rPr b="1" lang="de-DE" sz="1600">
                <a:solidFill>
                  <a:schemeClr val="dk1"/>
                </a:solidFill>
                <a:latin typeface="Calibri"/>
                <a:ea typeface="Calibri"/>
                <a:cs typeface="Calibri"/>
                <a:sym typeface="Calibri"/>
              </a:rPr>
              <a:t>5000€</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g2a39bf2cd47_1_5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de-DE" sz="2600"/>
              <a:t>Total expenses</a:t>
            </a:r>
            <a:endParaRPr b="1" sz="2600"/>
          </a:p>
        </p:txBody>
      </p:sp>
      <p:sp>
        <p:nvSpPr>
          <p:cNvPr id="609" name="Google Shape;609;g2a39bf2cd47_1_5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610" name="Google Shape;610;g2a39bf2cd47_1_50"/>
          <p:cNvSpPr txBox="1"/>
          <p:nvPr/>
        </p:nvSpPr>
        <p:spPr>
          <a:xfrm>
            <a:off x="124500" y="2619413"/>
            <a:ext cx="84861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1500"/>
              </a:spcAft>
              <a:buNone/>
            </a:pPr>
            <a:r>
              <a:t/>
            </a:r>
            <a:endParaRPr sz="2400">
              <a:solidFill>
                <a:srgbClr val="374151"/>
              </a:solidFill>
              <a:latin typeface="Times New Roman"/>
              <a:ea typeface="Times New Roman"/>
              <a:cs typeface="Times New Roman"/>
              <a:sym typeface="Times New Roman"/>
            </a:endParaRPr>
          </a:p>
        </p:txBody>
      </p:sp>
      <p:sp>
        <p:nvSpPr>
          <p:cNvPr id="611" name="Google Shape;611;g2a39bf2cd47_1_50"/>
          <p:cNvSpPr/>
          <p:nvPr/>
        </p:nvSpPr>
        <p:spPr>
          <a:xfrm>
            <a:off x="713675" y="1690825"/>
            <a:ext cx="10284000" cy="4435200"/>
          </a:xfrm>
          <a:prstGeom prst="rect">
            <a:avLst/>
          </a:prstGeom>
          <a:noFill/>
          <a:ln cap="flat" cmpd="sng" w="190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228600" lvl="0" marL="457200" rtl="0" algn="l">
              <a:lnSpc>
                <a:spcPct val="115000"/>
              </a:lnSpc>
              <a:spcBef>
                <a:spcPts val="1500"/>
              </a:spcBef>
              <a:spcAft>
                <a:spcPts val="0"/>
              </a:spcAft>
              <a:buClr>
                <a:srgbClr val="374151"/>
              </a:buClr>
              <a:buSzPts val="1400"/>
              <a:buFont typeface="Calibri"/>
              <a:buNone/>
            </a:pPr>
            <a:r>
              <a:rPr lang="de-DE" sz="2000">
                <a:solidFill>
                  <a:schemeClr val="dk1"/>
                </a:solidFill>
                <a:latin typeface="Calibri"/>
                <a:ea typeface="Calibri"/>
                <a:cs typeface="Calibri"/>
                <a:sym typeface="Calibri"/>
              </a:rPr>
              <a:t>Construction Cost = Total Warehouse Space Cost + Dry Area Expenses + Fresh Area Expenses </a:t>
            </a:r>
            <a:endParaRPr sz="2000">
              <a:solidFill>
                <a:schemeClr val="dk1"/>
              </a:solidFill>
              <a:latin typeface="Calibri"/>
              <a:ea typeface="Calibri"/>
              <a:cs typeface="Calibri"/>
              <a:sym typeface="Calibri"/>
            </a:endParaRPr>
          </a:p>
          <a:p>
            <a:pPr indent="-228600" lvl="0" marL="457200" rtl="0" algn="l">
              <a:lnSpc>
                <a:spcPct val="120000"/>
              </a:lnSpc>
              <a:spcBef>
                <a:spcPts val="0"/>
              </a:spcBef>
              <a:spcAft>
                <a:spcPts val="0"/>
              </a:spcAft>
              <a:buClr>
                <a:srgbClr val="374151"/>
              </a:buClr>
              <a:buSzPts val="1800"/>
              <a:buFont typeface="Calibri"/>
              <a:buNone/>
            </a:pPr>
            <a:r>
              <a:t/>
            </a:r>
            <a:endParaRPr sz="2400">
              <a:solidFill>
                <a:schemeClr val="dk1"/>
              </a:solidFill>
              <a:latin typeface="Calibri"/>
              <a:ea typeface="Calibri"/>
              <a:cs typeface="Calibri"/>
              <a:sym typeface="Calibri"/>
            </a:endParaRPr>
          </a:p>
          <a:p>
            <a:pPr indent="-228600" lvl="0" marL="457200" rtl="0" algn="l">
              <a:lnSpc>
                <a:spcPct val="120000"/>
              </a:lnSpc>
              <a:spcBef>
                <a:spcPts val="0"/>
              </a:spcBef>
              <a:spcAft>
                <a:spcPts val="0"/>
              </a:spcAft>
              <a:buClr>
                <a:srgbClr val="374151"/>
              </a:buClr>
              <a:buSzPts val="1400"/>
              <a:buFont typeface="Calibri"/>
              <a:buNone/>
            </a:pPr>
            <a:r>
              <a:rPr b="1" lang="de-DE" sz="2000">
                <a:solidFill>
                  <a:schemeClr val="dk1"/>
                </a:solidFill>
                <a:latin typeface="Calibri"/>
                <a:ea typeface="Calibri"/>
                <a:cs typeface="Calibri"/>
                <a:sym typeface="Calibri"/>
              </a:rPr>
              <a:t>Construction Cost</a:t>
            </a:r>
            <a:r>
              <a:rPr lang="de-DE" sz="2000">
                <a:solidFill>
                  <a:schemeClr val="dk1"/>
                </a:solidFill>
                <a:latin typeface="Calibri"/>
                <a:ea typeface="Calibri"/>
                <a:cs typeface="Calibri"/>
                <a:sym typeface="Calibri"/>
              </a:rPr>
              <a:t> = 5000€ + 200€ + 400€  = </a:t>
            </a:r>
            <a:r>
              <a:rPr b="1" lang="de-DE" sz="2000">
                <a:solidFill>
                  <a:schemeClr val="dk1"/>
                </a:solidFill>
                <a:latin typeface="Calibri"/>
                <a:ea typeface="Calibri"/>
                <a:cs typeface="Calibri"/>
                <a:sym typeface="Calibri"/>
              </a:rPr>
              <a:t>5600€</a:t>
            </a:r>
            <a:endParaRPr b="1" sz="2000">
              <a:solidFill>
                <a:schemeClr val="dk1"/>
              </a:solidFill>
              <a:latin typeface="Calibri"/>
              <a:ea typeface="Calibri"/>
              <a:cs typeface="Calibri"/>
              <a:sym typeface="Calibri"/>
            </a:endParaRPr>
          </a:p>
          <a:p>
            <a:pPr indent="-228600" lvl="0" marL="457200" rtl="0" algn="l">
              <a:lnSpc>
                <a:spcPct val="120000"/>
              </a:lnSpc>
              <a:spcBef>
                <a:spcPts val="0"/>
              </a:spcBef>
              <a:spcAft>
                <a:spcPts val="0"/>
              </a:spcAft>
              <a:buClr>
                <a:srgbClr val="374151"/>
              </a:buClr>
              <a:buSzPts val="1400"/>
              <a:buFont typeface="Calibri"/>
              <a:buNone/>
            </a:pPr>
            <a:r>
              <a:rPr b="1" lang="de-DE" sz="2000">
                <a:solidFill>
                  <a:schemeClr val="dk1"/>
                </a:solidFill>
                <a:latin typeface="Calibri"/>
                <a:ea typeface="Calibri"/>
                <a:cs typeface="Calibri"/>
                <a:sym typeface="Calibri"/>
              </a:rPr>
              <a:t>Monthly cost</a:t>
            </a:r>
            <a:r>
              <a:rPr lang="de-DE" sz="2000">
                <a:solidFill>
                  <a:schemeClr val="dk1"/>
                </a:solidFill>
                <a:latin typeface="Calibri"/>
                <a:ea typeface="Calibri"/>
                <a:cs typeface="Calibri"/>
                <a:sym typeface="Calibri"/>
              </a:rPr>
              <a:t> = 5000€ + pallet processing costs</a:t>
            </a:r>
            <a:endParaRPr sz="2000">
              <a:solidFill>
                <a:schemeClr val="dk1"/>
              </a:solidFill>
              <a:latin typeface="Calibri"/>
              <a:ea typeface="Calibri"/>
              <a:cs typeface="Calibri"/>
              <a:sym typeface="Calibri"/>
            </a:endParaRPr>
          </a:p>
          <a:p>
            <a:pPr indent="-228600" lvl="0" marL="457200" rtl="0" algn="l">
              <a:lnSpc>
                <a:spcPct val="120000"/>
              </a:lnSpc>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a:p>
            <a:pPr indent="-228600" lvl="0" marL="457200" rtl="0" algn="l">
              <a:lnSpc>
                <a:spcPct val="100000"/>
              </a:lnSpc>
              <a:spcBef>
                <a:spcPts val="0"/>
              </a:spcBef>
              <a:spcAft>
                <a:spcPts val="0"/>
              </a:spcAft>
              <a:buClr>
                <a:schemeClr val="dk1"/>
              </a:buClr>
              <a:buSzPts val="2400"/>
              <a:buFont typeface="Calibri"/>
              <a:buNone/>
            </a:pPr>
            <a:r>
              <a:rPr b="1" lang="de-DE" sz="2000">
                <a:solidFill>
                  <a:schemeClr val="dk1"/>
                </a:solidFill>
                <a:latin typeface="Calibri"/>
                <a:ea typeface="Calibri"/>
                <a:cs typeface="Calibri"/>
                <a:sym typeface="Calibri"/>
              </a:rPr>
              <a:t>Pallet processing costs:</a:t>
            </a:r>
            <a:endParaRPr b="1" sz="2000">
              <a:solidFill>
                <a:schemeClr val="dk1"/>
              </a:solidFill>
              <a:latin typeface="Calibri"/>
              <a:ea typeface="Calibri"/>
              <a:cs typeface="Calibri"/>
              <a:sym typeface="Calibri"/>
            </a:endParaRPr>
          </a:p>
          <a:p>
            <a:pPr indent="-228600" lvl="0" marL="457200" rtl="0" algn="l">
              <a:lnSpc>
                <a:spcPct val="100000"/>
              </a:lnSpc>
              <a:spcBef>
                <a:spcPts val="0"/>
              </a:spcBef>
              <a:spcAft>
                <a:spcPts val="0"/>
              </a:spcAft>
              <a:buClr>
                <a:schemeClr val="dk1"/>
              </a:buClr>
              <a:buSzPts val="2400"/>
              <a:buFont typeface="Calibri"/>
              <a:buNone/>
            </a:pPr>
            <a:r>
              <a:rPr lang="de-DE" sz="2000">
                <a:solidFill>
                  <a:schemeClr val="dk1"/>
                </a:solidFill>
                <a:latin typeface="Calibri"/>
                <a:ea typeface="Calibri"/>
                <a:cs typeface="Calibri"/>
                <a:sym typeface="Calibri"/>
                <a:extLst>
                  <a:ext uri="http://customooxmlschemas.google.com/">
                    <go:slidesCustomData xmlns:go="http://customooxmlschemas.google.com/" textRoundtripDataId="0"/>
                  </a:ext>
                </a:extLst>
              </a:rPr>
              <a:t>= WH Operator cost x Time spent on processing</a:t>
            </a:r>
            <a:endParaRPr sz="2000">
              <a:solidFill>
                <a:schemeClr val="dk1"/>
              </a:solidFill>
              <a:latin typeface="Calibri"/>
              <a:ea typeface="Calibri"/>
              <a:cs typeface="Calibri"/>
              <a:sym typeface="Calibri"/>
            </a:endParaRPr>
          </a:p>
          <a:p>
            <a:pPr indent="-228600" lvl="0" marL="457200" rtl="0" algn="l">
              <a:lnSpc>
                <a:spcPct val="115000"/>
              </a:lnSpc>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g2a3e06661ff_12_1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618" name="Google Shape;618;g2a3e06661ff_12_114"/>
          <p:cNvSpPr txBox="1"/>
          <p:nvPr/>
        </p:nvSpPr>
        <p:spPr>
          <a:xfrm>
            <a:off x="1637788" y="1715861"/>
            <a:ext cx="1516200" cy="61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de-DE" sz="1400" u="none" cap="none" strike="noStrike">
                <a:solidFill>
                  <a:schemeClr val="dk1"/>
                </a:solidFill>
                <a:latin typeface="Calibri"/>
                <a:ea typeface="Calibri"/>
                <a:cs typeface="Calibri"/>
                <a:sym typeface="Calibri"/>
              </a:rPr>
              <a:t>55km at 75 km/h from DC to CDP</a:t>
            </a:r>
            <a:br>
              <a:rPr b="0" i="0" lang="de-DE" sz="1400" u="none" cap="none" strike="noStrike">
                <a:solidFill>
                  <a:schemeClr val="dk1"/>
                </a:solidFill>
                <a:latin typeface="Calibri"/>
                <a:ea typeface="Calibri"/>
                <a:cs typeface="Calibri"/>
                <a:sym typeface="Calibri"/>
              </a:rPr>
            </a:br>
            <a:r>
              <a:rPr b="0" i="0" lang="de-DE" sz="1400" u="none" cap="none" strike="noStrike">
                <a:solidFill>
                  <a:schemeClr val="dk1"/>
                </a:solidFill>
                <a:latin typeface="Calibri"/>
                <a:ea typeface="Calibri"/>
                <a:cs typeface="Calibri"/>
                <a:sym typeface="Calibri"/>
              </a:rPr>
              <a:t>= </a:t>
            </a:r>
            <a:r>
              <a:rPr b="1" i="0" lang="de-DE" sz="1400" u="none" cap="none" strike="noStrike">
                <a:solidFill>
                  <a:schemeClr val="dk1"/>
                </a:solidFill>
                <a:latin typeface="Calibri"/>
                <a:ea typeface="Calibri"/>
                <a:cs typeface="Calibri"/>
                <a:sym typeface="Calibri"/>
              </a:rPr>
              <a:t>0.733 hours</a:t>
            </a:r>
            <a:endParaRPr b="1" i="0" sz="1400" u="none" cap="none" strike="noStrike">
              <a:solidFill>
                <a:schemeClr val="dk1"/>
              </a:solidFill>
              <a:latin typeface="Calibri"/>
              <a:ea typeface="Calibri"/>
              <a:cs typeface="Calibri"/>
              <a:sym typeface="Calibri"/>
            </a:endParaRPr>
          </a:p>
        </p:txBody>
      </p:sp>
      <p:sp>
        <p:nvSpPr>
          <p:cNvPr id="619" name="Google Shape;619;g2a3e06661ff_12_114"/>
          <p:cNvSpPr txBox="1"/>
          <p:nvPr/>
        </p:nvSpPr>
        <p:spPr>
          <a:xfrm>
            <a:off x="2011457" y="3094987"/>
            <a:ext cx="4068000" cy="1797000"/>
          </a:xfrm>
          <a:prstGeom prst="rect">
            <a:avLst/>
          </a:prstGeom>
          <a:noFill/>
          <a:ln cap="flat" cmpd="sng" w="9525">
            <a:solidFill>
              <a:srgbClr val="C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4000"/>
              </a:lnSpc>
              <a:spcBef>
                <a:spcPts val="0"/>
              </a:spcBef>
              <a:spcAft>
                <a:spcPts val="0"/>
              </a:spcAft>
              <a:buClr>
                <a:schemeClr val="dk1"/>
              </a:buClr>
              <a:buSzPts val="1100"/>
              <a:buFont typeface="Arial"/>
              <a:buNone/>
            </a:pPr>
            <a:r>
              <a:rPr b="0" i="0" lang="de-DE" sz="1400" u="sng" cap="none" strike="noStrike">
                <a:solidFill>
                  <a:schemeClr val="dk1"/>
                </a:solidFill>
                <a:latin typeface="Calibri"/>
                <a:ea typeface="Calibri"/>
                <a:cs typeface="Calibri"/>
                <a:sym typeface="Calibri"/>
              </a:rPr>
              <a:t>Maximum in a day:</a:t>
            </a:r>
            <a:br>
              <a:rPr b="0" i="0" lang="de-DE" sz="1400" u="none" cap="none" strike="noStrike">
                <a:solidFill>
                  <a:schemeClr val="dk1"/>
                </a:solidFill>
                <a:latin typeface="Calibri"/>
                <a:ea typeface="Calibri"/>
                <a:cs typeface="Calibri"/>
                <a:sym typeface="Calibri"/>
              </a:rPr>
            </a:br>
            <a:r>
              <a:rPr b="0" i="0" lang="de-DE" sz="1400" u="none" cap="none" strike="noStrike">
                <a:solidFill>
                  <a:schemeClr val="dk1"/>
                </a:solidFill>
                <a:latin typeface="Calibri"/>
                <a:ea typeface="Calibri"/>
                <a:cs typeface="Calibri"/>
                <a:sym typeface="Calibri"/>
              </a:rPr>
              <a:t>689 dry pallets with limit 13 </a:t>
            </a:r>
            <a:r>
              <a:rPr lang="de-DE">
                <a:solidFill>
                  <a:schemeClr val="dk1"/>
                </a:solidFill>
                <a:latin typeface="Calibri"/>
                <a:ea typeface="Calibri"/>
                <a:cs typeface="Calibri"/>
                <a:sym typeface="Calibri"/>
              </a:rPr>
              <a:t>→</a:t>
            </a:r>
            <a:r>
              <a:rPr b="0" i="0" lang="de-DE" sz="1400" u="none" cap="none" strike="noStrike">
                <a:solidFill>
                  <a:schemeClr val="dk1"/>
                </a:solidFill>
                <a:latin typeface="Calibri"/>
                <a:ea typeface="Calibri"/>
                <a:cs typeface="Calibri"/>
                <a:sym typeface="Calibri"/>
              </a:rPr>
              <a:t> 53 trucks</a:t>
            </a:r>
            <a:endParaRPr b="0" i="0" sz="1400" u="none" cap="none" strike="noStrike">
              <a:solidFill>
                <a:schemeClr val="dk1"/>
              </a:solidFill>
              <a:latin typeface="Calibri"/>
              <a:ea typeface="Calibri"/>
              <a:cs typeface="Calibri"/>
              <a:sym typeface="Calibri"/>
            </a:endParaRPr>
          </a:p>
          <a:p>
            <a:pPr indent="0" lvl="0" marL="0" marR="0" rtl="0" algn="l">
              <a:lnSpc>
                <a:spcPct val="114000"/>
              </a:lnSpc>
              <a:spcBef>
                <a:spcPts val="0"/>
              </a:spcBef>
              <a:spcAft>
                <a:spcPts val="0"/>
              </a:spcAft>
              <a:buClr>
                <a:schemeClr val="dk1"/>
              </a:buClr>
              <a:buSzPts val="1100"/>
              <a:buFont typeface="Arial"/>
              <a:buNone/>
            </a:pPr>
            <a:r>
              <a:rPr b="0" i="0" lang="de-DE" sz="1400" u="none" cap="none" strike="noStrike">
                <a:solidFill>
                  <a:schemeClr val="dk1"/>
                </a:solidFill>
                <a:latin typeface="Calibri"/>
                <a:ea typeface="Calibri"/>
                <a:cs typeface="Calibri"/>
                <a:sym typeface="Calibri"/>
              </a:rPr>
              <a:t>529 fresh pallets with limit 13 </a:t>
            </a:r>
            <a:r>
              <a:rPr lang="de-DE">
                <a:solidFill>
                  <a:schemeClr val="dk1"/>
                </a:solidFill>
                <a:latin typeface="Calibri"/>
                <a:ea typeface="Calibri"/>
                <a:cs typeface="Calibri"/>
                <a:sym typeface="Calibri"/>
              </a:rPr>
              <a:t>→</a:t>
            </a:r>
            <a:r>
              <a:rPr b="0" i="0" lang="de-DE" sz="1400" u="none" cap="none" strike="noStrike">
                <a:solidFill>
                  <a:schemeClr val="dk1"/>
                </a:solidFill>
                <a:latin typeface="Calibri"/>
                <a:ea typeface="Calibri"/>
                <a:cs typeface="Calibri"/>
                <a:sym typeface="Calibri"/>
              </a:rPr>
              <a:t>  41 trucks</a:t>
            </a:r>
            <a:endParaRPr b="0" i="0" sz="1400" u="none" cap="none" strike="noStrike">
              <a:solidFill>
                <a:schemeClr val="dk1"/>
              </a:solidFill>
              <a:latin typeface="Calibri"/>
              <a:ea typeface="Calibri"/>
              <a:cs typeface="Calibri"/>
              <a:sym typeface="Calibri"/>
            </a:endParaRPr>
          </a:p>
          <a:p>
            <a:pPr indent="0" lvl="0" marL="0" marR="0" rtl="0" algn="l">
              <a:lnSpc>
                <a:spcPct val="114000"/>
              </a:lnSpc>
              <a:spcBef>
                <a:spcPts val="0"/>
              </a:spcBef>
              <a:spcAft>
                <a:spcPts val="0"/>
              </a:spcAft>
              <a:buClr>
                <a:schemeClr val="dk1"/>
              </a:buClr>
              <a:buSzPts val="1100"/>
              <a:buFont typeface="Arial"/>
              <a:buNone/>
            </a:pPr>
            <a:r>
              <a:rPr b="0" i="0" lang="de-DE" sz="1400" u="none" cap="none" strike="noStrike">
                <a:solidFill>
                  <a:schemeClr val="dk1"/>
                </a:solidFill>
                <a:latin typeface="Calibri"/>
                <a:ea typeface="Calibri"/>
                <a:cs typeface="Calibri"/>
                <a:sym typeface="Calibri"/>
              </a:rPr>
              <a:t>295 dry pallets with limit 24 </a:t>
            </a:r>
            <a:r>
              <a:rPr lang="de-DE">
                <a:solidFill>
                  <a:schemeClr val="dk1"/>
                </a:solidFill>
                <a:latin typeface="Calibri"/>
                <a:ea typeface="Calibri"/>
                <a:cs typeface="Calibri"/>
                <a:sym typeface="Calibri"/>
              </a:rPr>
              <a:t>→</a:t>
            </a:r>
            <a:r>
              <a:rPr b="0" i="0" lang="de-DE" sz="1400" u="none" cap="none" strike="noStrike">
                <a:solidFill>
                  <a:schemeClr val="dk1"/>
                </a:solidFill>
                <a:latin typeface="Calibri"/>
                <a:ea typeface="Calibri"/>
                <a:cs typeface="Calibri"/>
                <a:sym typeface="Calibri"/>
              </a:rPr>
              <a:t>  13 trucks</a:t>
            </a:r>
            <a:endParaRPr b="0" i="0" sz="1400" u="none" cap="none" strike="noStrike">
              <a:solidFill>
                <a:schemeClr val="dk1"/>
              </a:solidFill>
              <a:latin typeface="Calibri"/>
              <a:ea typeface="Calibri"/>
              <a:cs typeface="Calibri"/>
              <a:sym typeface="Calibri"/>
            </a:endParaRPr>
          </a:p>
          <a:p>
            <a:pPr indent="0" lvl="0" marL="0" marR="0" rtl="0" algn="l">
              <a:lnSpc>
                <a:spcPct val="114000"/>
              </a:lnSpc>
              <a:spcBef>
                <a:spcPts val="0"/>
              </a:spcBef>
              <a:spcAft>
                <a:spcPts val="0"/>
              </a:spcAft>
              <a:buClr>
                <a:srgbClr val="000000"/>
              </a:buClr>
              <a:buSzPts val="1400"/>
              <a:buFont typeface="Arial"/>
              <a:buNone/>
            </a:pPr>
            <a:r>
              <a:rPr b="0" i="0" lang="de-DE" sz="1400" u="none" cap="none" strike="noStrike">
                <a:solidFill>
                  <a:schemeClr val="dk1"/>
                </a:solidFill>
                <a:latin typeface="Calibri"/>
                <a:ea typeface="Calibri"/>
                <a:cs typeface="Calibri"/>
                <a:sym typeface="Calibri"/>
              </a:rPr>
              <a:t>179 fresh pallets with limit 24 </a:t>
            </a:r>
            <a:r>
              <a:rPr lang="de-DE">
                <a:solidFill>
                  <a:schemeClr val="dk1"/>
                </a:solidFill>
                <a:latin typeface="Calibri"/>
                <a:ea typeface="Calibri"/>
                <a:cs typeface="Calibri"/>
                <a:sym typeface="Calibri"/>
              </a:rPr>
              <a:t>→</a:t>
            </a:r>
            <a:r>
              <a:rPr b="0" i="0" lang="de-DE" sz="1400" u="none" cap="none" strike="noStrike">
                <a:solidFill>
                  <a:schemeClr val="dk1"/>
                </a:solidFill>
                <a:latin typeface="Calibri"/>
                <a:ea typeface="Calibri"/>
                <a:cs typeface="Calibri"/>
                <a:sym typeface="Calibri"/>
              </a:rPr>
              <a:t> 8 trucks </a:t>
            </a:r>
            <a:endParaRPr b="0" i="0" sz="1400" u="none" cap="none" strike="noStrike">
              <a:solidFill>
                <a:schemeClr val="dk1"/>
              </a:solidFill>
              <a:latin typeface="Calibri"/>
              <a:ea typeface="Calibri"/>
              <a:cs typeface="Calibri"/>
              <a:sym typeface="Calibri"/>
            </a:endParaRPr>
          </a:p>
          <a:p>
            <a:pPr indent="0" lvl="0" marL="0" marR="0" rtl="0" algn="l">
              <a:lnSpc>
                <a:spcPct val="114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a:p>
            <a:pPr indent="0" lvl="0" marL="0" marR="0" rtl="0" algn="l">
              <a:lnSpc>
                <a:spcPct val="114000"/>
              </a:lnSpc>
              <a:spcBef>
                <a:spcPts val="0"/>
              </a:spcBef>
              <a:spcAft>
                <a:spcPts val="0"/>
              </a:spcAft>
              <a:buClr>
                <a:srgbClr val="000000"/>
              </a:buClr>
              <a:buSzPts val="1400"/>
              <a:buFont typeface="Arial"/>
              <a:buNone/>
            </a:pPr>
            <a:r>
              <a:rPr b="1" i="0" lang="de-DE" sz="1400" u="none" cap="none" strike="noStrike">
                <a:solidFill>
                  <a:schemeClr val="dk1"/>
                </a:solidFill>
                <a:latin typeface="Calibri"/>
                <a:ea typeface="Calibri"/>
                <a:cs typeface="Calibri"/>
                <a:sym typeface="Calibri"/>
              </a:rPr>
              <a:t>Total = 93 x cap13-Trucks &amp; 21 x cap24-Trucks</a:t>
            </a:r>
            <a:endParaRPr b="1" i="0" sz="1400" u="none" cap="none" strike="noStrike">
              <a:solidFill>
                <a:schemeClr val="dk1"/>
              </a:solidFill>
              <a:latin typeface="Calibri"/>
              <a:ea typeface="Calibri"/>
              <a:cs typeface="Calibri"/>
              <a:sym typeface="Calibri"/>
            </a:endParaRPr>
          </a:p>
        </p:txBody>
      </p:sp>
      <p:sp>
        <p:nvSpPr>
          <p:cNvPr id="620" name="Google Shape;620;g2a3e06661ff_12_114"/>
          <p:cNvSpPr txBox="1"/>
          <p:nvPr/>
        </p:nvSpPr>
        <p:spPr>
          <a:xfrm>
            <a:off x="2011459" y="5113542"/>
            <a:ext cx="4068000" cy="891600"/>
          </a:xfrm>
          <a:prstGeom prst="rect">
            <a:avLst/>
          </a:prstGeom>
          <a:noFill/>
          <a:ln cap="flat" cmpd="sng" w="9525">
            <a:solidFill>
              <a:srgbClr val="C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4000"/>
              </a:lnSpc>
              <a:spcBef>
                <a:spcPts val="0"/>
              </a:spcBef>
              <a:spcAft>
                <a:spcPts val="0"/>
              </a:spcAft>
              <a:buClr>
                <a:srgbClr val="000000"/>
              </a:buClr>
              <a:buSzPts val="1400"/>
              <a:buFont typeface="Arial"/>
              <a:buNone/>
            </a:pPr>
            <a:r>
              <a:rPr b="0" i="0" lang="de-DE" sz="1400" u="none" cap="none" strike="noStrike">
                <a:solidFill>
                  <a:schemeClr val="dk1"/>
                </a:solidFill>
                <a:latin typeface="Calibri"/>
                <a:ea typeface="Calibri"/>
                <a:cs typeface="Calibri"/>
                <a:sym typeface="Calibri"/>
              </a:rPr>
              <a:t>Fuel = 55 *(0.4 * 93 + 0.45 * 21) = </a:t>
            </a:r>
            <a:r>
              <a:rPr b="1" i="0" lang="de-DE" sz="1400" u="none" cap="none" strike="noStrike">
                <a:solidFill>
                  <a:schemeClr val="dk1"/>
                </a:solidFill>
                <a:latin typeface="Calibri"/>
                <a:ea typeface="Calibri"/>
                <a:cs typeface="Calibri"/>
                <a:sym typeface="Calibri"/>
              </a:rPr>
              <a:t>2565.75€</a:t>
            </a:r>
            <a:endParaRPr b="1" i="0" sz="1400" u="none" cap="none" strike="noStrike">
              <a:solidFill>
                <a:schemeClr val="dk1"/>
              </a:solidFill>
              <a:latin typeface="Calibri"/>
              <a:ea typeface="Calibri"/>
              <a:cs typeface="Calibri"/>
              <a:sym typeface="Calibri"/>
            </a:endParaRPr>
          </a:p>
          <a:p>
            <a:pPr indent="0" lvl="0" marL="0" marR="0" rtl="0" algn="l">
              <a:lnSpc>
                <a:spcPct val="114000"/>
              </a:lnSpc>
              <a:spcBef>
                <a:spcPts val="0"/>
              </a:spcBef>
              <a:spcAft>
                <a:spcPts val="0"/>
              </a:spcAft>
              <a:buClr>
                <a:srgbClr val="000000"/>
              </a:buClr>
              <a:buSzPts val="1400"/>
              <a:buFont typeface="Arial"/>
              <a:buNone/>
            </a:pPr>
            <a:r>
              <a:rPr b="0" i="0" lang="de-DE" sz="1400" u="none" cap="none" strike="noStrike">
                <a:solidFill>
                  <a:schemeClr val="dk1"/>
                </a:solidFill>
                <a:latin typeface="Calibri"/>
                <a:ea typeface="Calibri"/>
                <a:cs typeface="Calibri"/>
                <a:sym typeface="Calibri"/>
              </a:rPr>
              <a:t>Driver = 0.733 * 11 * (93 + 21) =  </a:t>
            </a:r>
            <a:r>
              <a:rPr b="1" i="0" lang="de-DE" sz="1400" u="none" cap="none" strike="noStrike">
                <a:solidFill>
                  <a:schemeClr val="dk1"/>
                </a:solidFill>
                <a:latin typeface="Calibri"/>
                <a:ea typeface="Calibri"/>
                <a:cs typeface="Calibri"/>
                <a:sym typeface="Calibri"/>
              </a:rPr>
              <a:t>919.182€</a:t>
            </a:r>
            <a:endParaRPr b="1" i="0" sz="1400" u="none" cap="none" strike="noStrike">
              <a:solidFill>
                <a:schemeClr val="dk1"/>
              </a:solidFill>
              <a:latin typeface="Calibri"/>
              <a:ea typeface="Calibri"/>
              <a:cs typeface="Calibri"/>
              <a:sym typeface="Calibri"/>
            </a:endParaRPr>
          </a:p>
          <a:p>
            <a:pPr indent="0" lvl="0" marL="0" marR="0" rtl="0" algn="l">
              <a:lnSpc>
                <a:spcPct val="114000"/>
              </a:lnSpc>
              <a:spcBef>
                <a:spcPts val="0"/>
              </a:spcBef>
              <a:spcAft>
                <a:spcPts val="0"/>
              </a:spcAft>
              <a:buClr>
                <a:srgbClr val="000000"/>
              </a:buClr>
              <a:buSzPts val="1400"/>
              <a:buFont typeface="Arial"/>
              <a:buNone/>
            </a:pPr>
            <a:r>
              <a:rPr b="0" i="0" lang="de-DE" sz="1400" u="none" cap="none" strike="noStrike">
                <a:solidFill>
                  <a:schemeClr val="dk1"/>
                </a:solidFill>
                <a:latin typeface="Calibri"/>
                <a:ea typeface="Calibri"/>
                <a:cs typeface="Calibri"/>
                <a:sym typeface="Calibri"/>
              </a:rPr>
              <a:t>Vehicle = (93*95+21*110) * 6 = </a:t>
            </a:r>
            <a:r>
              <a:rPr b="1" i="0" lang="de-DE" sz="1400" u="none" cap="none" strike="noStrike">
                <a:solidFill>
                  <a:schemeClr val="dk1"/>
                </a:solidFill>
                <a:latin typeface="Calibri"/>
                <a:ea typeface="Calibri"/>
                <a:cs typeface="Calibri"/>
                <a:sym typeface="Calibri"/>
              </a:rPr>
              <a:t>66870€</a:t>
            </a:r>
            <a:endParaRPr b="1" i="0" sz="1400" u="none" cap="none" strike="noStrike">
              <a:solidFill>
                <a:schemeClr val="dk1"/>
              </a:solidFill>
              <a:latin typeface="Calibri"/>
              <a:ea typeface="Calibri"/>
              <a:cs typeface="Calibri"/>
              <a:sym typeface="Calibri"/>
            </a:endParaRPr>
          </a:p>
        </p:txBody>
      </p:sp>
      <p:sp>
        <p:nvSpPr>
          <p:cNvPr id="621" name="Google Shape;621;g2a3e06661ff_12_114"/>
          <p:cNvSpPr txBox="1"/>
          <p:nvPr/>
        </p:nvSpPr>
        <p:spPr>
          <a:xfrm>
            <a:off x="7945218" y="1649460"/>
            <a:ext cx="29832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de-DE" sz="1400" u="none" cap="none" strike="noStrike">
                <a:solidFill>
                  <a:srgbClr val="000000"/>
                </a:solidFill>
                <a:latin typeface="Calibri"/>
                <a:ea typeface="Calibri"/>
                <a:cs typeface="Calibri"/>
                <a:sym typeface="Calibri"/>
              </a:rPr>
              <a:t>These are optimal planning outcomes where all pallets perfectly fit and there is no mixing, but the impact should be comparable to reality!</a:t>
            </a:r>
            <a:endParaRPr b="1" i="0" sz="1400" u="none" cap="none" strike="noStrike">
              <a:solidFill>
                <a:srgbClr val="000000"/>
              </a:solidFill>
              <a:latin typeface="Calibri"/>
              <a:ea typeface="Calibri"/>
              <a:cs typeface="Calibri"/>
              <a:sym typeface="Calibri"/>
            </a:endParaRPr>
          </a:p>
        </p:txBody>
      </p:sp>
      <p:sp>
        <p:nvSpPr>
          <p:cNvPr id="622" name="Google Shape;622;g2a3e06661ff_12_114"/>
          <p:cNvSpPr txBox="1"/>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Calibri"/>
              <a:buNone/>
            </a:pPr>
            <a:r>
              <a:rPr b="1" i="0" lang="de-DE" sz="2600" u="none" cap="none" strike="noStrike">
                <a:solidFill>
                  <a:schemeClr val="dk1"/>
                </a:solidFill>
                <a:latin typeface="Calibri"/>
                <a:ea typeface="Calibri"/>
                <a:cs typeface="Calibri"/>
                <a:sym typeface="Calibri"/>
              </a:rPr>
              <a:t>Calculating the Costs of a transport to the cross-docking center</a:t>
            </a:r>
            <a:endParaRPr b="1" i="0" sz="2600" u="none" cap="none" strike="noStrike">
              <a:solidFill>
                <a:schemeClr val="dk1"/>
              </a:solidFill>
              <a:latin typeface="Calibri"/>
              <a:ea typeface="Calibri"/>
              <a:cs typeface="Calibri"/>
              <a:sym typeface="Calibri"/>
            </a:endParaRPr>
          </a:p>
        </p:txBody>
      </p:sp>
      <p:pic>
        <p:nvPicPr>
          <p:cNvPr descr="Stoppuhr Silhouette" id="623" name="Google Shape;623;g2a3e06661ff_12_114"/>
          <p:cNvPicPr preferRelativeResize="0"/>
          <p:nvPr/>
        </p:nvPicPr>
        <p:blipFill rotWithShape="1">
          <a:blip r:embed="rId3">
            <a:alphaModFix/>
          </a:blip>
          <a:srcRect b="0" l="0" r="0" t="0"/>
          <a:stretch/>
        </p:blipFill>
        <p:spPr>
          <a:xfrm>
            <a:off x="960083" y="1733861"/>
            <a:ext cx="684000" cy="684000"/>
          </a:xfrm>
          <a:prstGeom prst="rect">
            <a:avLst/>
          </a:prstGeom>
          <a:noFill/>
          <a:ln>
            <a:noFill/>
          </a:ln>
        </p:spPr>
      </p:pic>
      <p:pic>
        <p:nvPicPr>
          <p:cNvPr descr="LKW Silhouette" id="624" name="Google Shape;624;g2a3e06661ff_12_114"/>
          <p:cNvPicPr preferRelativeResize="0"/>
          <p:nvPr/>
        </p:nvPicPr>
        <p:blipFill rotWithShape="1">
          <a:blip r:embed="rId4">
            <a:alphaModFix/>
          </a:blip>
          <a:srcRect b="0" l="0" r="0" t="0"/>
          <a:stretch/>
        </p:blipFill>
        <p:spPr>
          <a:xfrm>
            <a:off x="960083" y="3633553"/>
            <a:ext cx="720000" cy="720000"/>
          </a:xfrm>
          <a:prstGeom prst="rect">
            <a:avLst/>
          </a:prstGeom>
          <a:noFill/>
          <a:ln>
            <a:noFill/>
          </a:ln>
        </p:spPr>
      </p:pic>
      <p:pic>
        <p:nvPicPr>
          <p:cNvPr descr="Münzen Silhouette" id="625" name="Google Shape;625;g2a3e06661ff_12_114"/>
          <p:cNvPicPr preferRelativeResize="0"/>
          <p:nvPr/>
        </p:nvPicPr>
        <p:blipFill rotWithShape="1">
          <a:blip r:embed="rId5">
            <a:alphaModFix/>
          </a:blip>
          <a:srcRect b="0" l="0" r="0" t="0"/>
          <a:stretch/>
        </p:blipFill>
        <p:spPr>
          <a:xfrm>
            <a:off x="969655" y="5199298"/>
            <a:ext cx="720000" cy="720000"/>
          </a:xfrm>
          <a:prstGeom prst="rect">
            <a:avLst/>
          </a:prstGeom>
          <a:noFill/>
          <a:ln>
            <a:noFill/>
          </a:ln>
        </p:spPr>
      </p:pic>
      <p:graphicFrame>
        <p:nvGraphicFramePr>
          <p:cNvPr id="626" name="Google Shape;626;g2a3e06661ff_12_114"/>
          <p:cNvGraphicFramePr/>
          <p:nvPr/>
        </p:nvGraphicFramePr>
        <p:xfrm>
          <a:off x="4405402" y="1649460"/>
          <a:ext cx="3000000" cy="3000000"/>
        </p:xfrm>
        <a:graphic>
          <a:graphicData uri="http://schemas.openxmlformats.org/drawingml/2006/table">
            <a:tbl>
              <a:tblPr bandRow="1" firstRow="1">
                <a:noFill/>
                <a:tableStyleId>{88C312EF-25D4-43DD-A1C5-61F52EADE3C9}</a:tableStyleId>
              </a:tblPr>
              <a:tblGrid>
                <a:gridCol w="592950"/>
                <a:gridCol w="592950"/>
                <a:gridCol w="592950"/>
                <a:gridCol w="592950"/>
              </a:tblGrid>
              <a:tr h="254150">
                <a:tc>
                  <a:txBody>
                    <a:bodyPr/>
                    <a:lstStyle/>
                    <a:p>
                      <a:pPr indent="0" lvl="0" marL="0" marR="0" rtl="0" algn="ctr">
                        <a:lnSpc>
                          <a:spcPct val="100000"/>
                        </a:lnSpc>
                        <a:spcBef>
                          <a:spcPts val="0"/>
                        </a:spcBef>
                        <a:spcAft>
                          <a:spcPts val="0"/>
                        </a:spcAft>
                        <a:buNone/>
                      </a:pPr>
                      <a:r>
                        <a:rPr b="1" lang="de-DE" sz="1000" u="none" cap="none" strike="noStrike">
                          <a:latin typeface="Calibri"/>
                          <a:ea typeface="Calibri"/>
                          <a:cs typeface="Calibri"/>
                          <a:sym typeface="Calibri"/>
                        </a:rPr>
                        <a:t>Cap</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de-DE" sz="1000" u="none" cap="none" strike="noStrike">
                          <a:latin typeface="Calibri"/>
                          <a:ea typeface="Calibri"/>
                          <a:cs typeface="Calibri"/>
                          <a:sym typeface="Calibri"/>
                        </a:rPr>
                        <a:t>Fuel</a:t>
                      </a:r>
                      <a:endParaRPr/>
                    </a:p>
                  </a:txBody>
                  <a:tcPr marT="45725" marB="45725" marR="91450" marL="9145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de-DE" sz="1000" u="none" cap="none" strike="noStrike">
                          <a:latin typeface="Calibri"/>
                          <a:ea typeface="Calibri"/>
                          <a:cs typeface="Calibri"/>
                          <a:sym typeface="Calibri"/>
                        </a:rPr>
                        <a:t>Driver</a:t>
                      </a:r>
                      <a:endParaRPr/>
                    </a:p>
                  </a:txBody>
                  <a:tcPr marT="45725" marB="45725" marR="91450" marL="9145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de-DE" sz="1000" u="none" cap="none" strike="noStrike">
                          <a:latin typeface="Calibri"/>
                          <a:ea typeface="Calibri"/>
                          <a:cs typeface="Calibri"/>
                          <a:sym typeface="Calibri"/>
                        </a:rPr>
                        <a:t>Vehicle</a:t>
                      </a:r>
                      <a:endParaRPr/>
                    </a:p>
                  </a:txBody>
                  <a:tcPr marT="45725" marB="45725" marR="91450" marL="9145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7F7F7F"/>
                      </a:solidFill>
                      <a:prstDash val="solid"/>
                      <a:round/>
                      <a:headEnd len="sm" w="sm" type="none"/>
                      <a:tailEnd len="sm" w="sm" type="none"/>
                    </a:lnB>
                  </a:tcPr>
                </a:tc>
              </a:tr>
              <a:tr h="254150">
                <a:tc>
                  <a:txBody>
                    <a:bodyPr/>
                    <a:lstStyle/>
                    <a:p>
                      <a:pPr indent="0" lvl="0" marL="0" marR="0" rtl="0" algn="ctr">
                        <a:lnSpc>
                          <a:spcPct val="100000"/>
                        </a:lnSpc>
                        <a:spcBef>
                          <a:spcPts val="0"/>
                        </a:spcBef>
                        <a:spcAft>
                          <a:spcPts val="0"/>
                        </a:spcAft>
                        <a:buNone/>
                      </a:pPr>
                      <a:r>
                        <a:rPr lang="de-DE" sz="1000" u="none" cap="none" strike="noStrike">
                          <a:latin typeface="Calibri"/>
                          <a:ea typeface="Calibri"/>
                          <a:cs typeface="Calibri"/>
                          <a:sym typeface="Calibri"/>
                        </a:rPr>
                        <a:t>33</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de-DE" sz="1000" u="none" cap="none" strike="noStrike">
                          <a:latin typeface="Calibri"/>
                          <a:ea typeface="Calibri"/>
                          <a:cs typeface="Calibri"/>
                          <a:sym typeface="Calibri"/>
                        </a:rPr>
                        <a:t>0,50€</a:t>
                      </a:r>
                      <a:endParaRPr/>
                    </a:p>
                  </a:txBody>
                  <a:tcPr marT="45725" marB="45725" marR="91450" marL="9145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de-DE" sz="1000" u="none" cap="none" strike="noStrike">
                          <a:latin typeface="Calibri"/>
                          <a:ea typeface="Calibri"/>
                          <a:cs typeface="Calibri"/>
                          <a:sym typeface="Calibri"/>
                        </a:rPr>
                        <a:t>11,0€</a:t>
                      </a:r>
                      <a:endParaRPr/>
                    </a:p>
                  </a:txBody>
                  <a:tcPr marT="45725" marB="45725" marR="91450" marL="9145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de-DE" sz="1000" u="none" cap="none" strike="noStrike">
                          <a:latin typeface="Calibri"/>
                          <a:ea typeface="Calibri"/>
                          <a:cs typeface="Calibri"/>
                          <a:sym typeface="Calibri"/>
                        </a:rPr>
                        <a:t>110,0€</a:t>
                      </a:r>
                      <a:endParaRPr/>
                    </a:p>
                  </a:txBody>
                  <a:tcPr marT="45725" marB="45725" marR="91450" marL="9145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254150">
                <a:tc>
                  <a:txBody>
                    <a:bodyPr/>
                    <a:lstStyle/>
                    <a:p>
                      <a:pPr indent="0" lvl="0" marL="0" marR="0" rtl="0" algn="ctr">
                        <a:lnSpc>
                          <a:spcPct val="100000"/>
                        </a:lnSpc>
                        <a:spcBef>
                          <a:spcPts val="0"/>
                        </a:spcBef>
                        <a:spcAft>
                          <a:spcPts val="0"/>
                        </a:spcAft>
                        <a:buNone/>
                      </a:pPr>
                      <a:r>
                        <a:rPr lang="de-DE" sz="1000" u="none" cap="none" strike="noStrike">
                          <a:latin typeface="Calibri"/>
                          <a:ea typeface="Calibri"/>
                          <a:cs typeface="Calibri"/>
                          <a:sym typeface="Calibri"/>
                        </a:rPr>
                        <a:t>24</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de-DE" sz="1000" u="none" cap="none" strike="noStrike">
                          <a:latin typeface="Calibri"/>
                          <a:ea typeface="Calibri"/>
                          <a:cs typeface="Calibri"/>
                          <a:sym typeface="Calibri"/>
                        </a:rPr>
                        <a:t>0,45€</a:t>
                      </a:r>
                      <a:endParaRPr/>
                    </a:p>
                  </a:txBody>
                  <a:tcPr marT="45725" marB="45725" marR="91450" marL="9145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de-DE" sz="1000" u="none" cap="none" strike="noStrike">
                          <a:latin typeface="Calibri"/>
                          <a:ea typeface="Calibri"/>
                          <a:cs typeface="Calibri"/>
                          <a:sym typeface="Calibri"/>
                        </a:rPr>
                        <a:t>11,0€</a:t>
                      </a:r>
                      <a:endParaRPr/>
                    </a:p>
                  </a:txBody>
                  <a:tcPr marT="45725" marB="45725" marR="91450" marL="9145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de-DE" sz="1000" u="none" cap="none" strike="noStrike">
                          <a:latin typeface="Calibri"/>
                          <a:ea typeface="Calibri"/>
                          <a:cs typeface="Calibri"/>
                          <a:sym typeface="Calibri"/>
                        </a:rPr>
                        <a:t>110,0€</a:t>
                      </a:r>
                      <a:endParaRPr/>
                    </a:p>
                  </a:txBody>
                  <a:tcPr marT="45725" marB="45725" marR="91450" marL="9145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254150">
                <a:tc>
                  <a:txBody>
                    <a:bodyPr/>
                    <a:lstStyle/>
                    <a:p>
                      <a:pPr indent="0" lvl="0" marL="0" marR="0" rtl="0" algn="ctr">
                        <a:lnSpc>
                          <a:spcPct val="100000"/>
                        </a:lnSpc>
                        <a:spcBef>
                          <a:spcPts val="0"/>
                        </a:spcBef>
                        <a:spcAft>
                          <a:spcPts val="0"/>
                        </a:spcAft>
                        <a:buNone/>
                      </a:pPr>
                      <a:r>
                        <a:rPr lang="de-DE" sz="1000" u="none" cap="none" strike="noStrike">
                          <a:latin typeface="Calibri"/>
                          <a:ea typeface="Calibri"/>
                          <a:cs typeface="Calibri"/>
                          <a:sym typeface="Calibri"/>
                        </a:rPr>
                        <a:t>13</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de-DE" sz="1000" u="none" cap="none" strike="noStrike">
                          <a:latin typeface="Calibri"/>
                          <a:ea typeface="Calibri"/>
                          <a:cs typeface="Calibri"/>
                          <a:sym typeface="Calibri"/>
                        </a:rPr>
                        <a:t>0,40€</a:t>
                      </a:r>
                      <a:endParaRPr/>
                    </a:p>
                  </a:txBody>
                  <a:tcPr marT="45725" marB="45725" marR="91450" marL="9145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de-DE" sz="1000" u="none" cap="none" strike="noStrike">
                          <a:latin typeface="Calibri"/>
                          <a:ea typeface="Calibri"/>
                          <a:cs typeface="Calibri"/>
                          <a:sym typeface="Calibri"/>
                        </a:rPr>
                        <a:t>11,0€</a:t>
                      </a:r>
                      <a:endParaRPr/>
                    </a:p>
                  </a:txBody>
                  <a:tcPr marT="45725" marB="45725" marR="91450" marL="9145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de-DE" sz="1000" u="none" cap="none" strike="noStrike">
                          <a:latin typeface="Calibri"/>
                          <a:ea typeface="Calibri"/>
                          <a:cs typeface="Calibri"/>
                          <a:sym typeface="Calibri"/>
                        </a:rPr>
                        <a:t>95,0€</a:t>
                      </a:r>
                      <a:endParaRPr/>
                    </a:p>
                  </a:txBody>
                  <a:tcPr marT="45725" marB="45725" marR="91450" marL="9145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descr="Geld Silhouette" id="627" name="Google Shape;627;g2a3e06661ff_12_114"/>
          <p:cNvPicPr preferRelativeResize="0"/>
          <p:nvPr/>
        </p:nvPicPr>
        <p:blipFill rotWithShape="1">
          <a:blip r:embed="rId6">
            <a:alphaModFix/>
          </a:blip>
          <a:srcRect b="0" l="0" r="0" t="0"/>
          <a:stretch/>
        </p:blipFill>
        <p:spPr>
          <a:xfrm>
            <a:off x="3536282" y="1797740"/>
            <a:ext cx="684000" cy="684000"/>
          </a:xfrm>
          <a:prstGeom prst="rect">
            <a:avLst/>
          </a:prstGeom>
          <a:noFill/>
          <a:ln>
            <a:noFill/>
          </a:ln>
        </p:spPr>
      </p:pic>
      <p:pic>
        <p:nvPicPr>
          <p:cNvPr descr="Informationen Silhouette" id="628" name="Google Shape;628;g2a3e06661ff_12_114"/>
          <p:cNvPicPr preferRelativeResize="0"/>
          <p:nvPr/>
        </p:nvPicPr>
        <p:blipFill rotWithShape="1">
          <a:blip r:embed="rId7">
            <a:alphaModFix/>
          </a:blip>
          <a:srcRect b="0" l="0" r="0" t="0"/>
          <a:stretch/>
        </p:blipFill>
        <p:spPr>
          <a:xfrm>
            <a:off x="7228247" y="1830665"/>
            <a:ext cx="684000" cy="684000"/>
          </a:xfrm>
          <a:prstGeom prst="rect">
            <a:avLst/>
          </a:prstGeom>
          <a:noFill/>
          <a:ln>
            <a:noFill/>
          </a:ln>
        </p:spPr>
      </p:pic>
      <p:sp>
        <p:nvSpPr>
          <p:cNvPr id="629" name="Google Shape;629;g2a3e06661ff_12_114"/>
          <p:cNvSpPr txBox="1"/>
          <p:nvPr/>
        </p:nvSpPr>
        <p:spPr>
          <a:xfrm>
            <a:off x="6395509" y="3094987"/>
            <a:ext cx="4068000" cy="1797000"/>
          </a:xfrm>
          <a:prstGeom prst="rect">
            <a:avLst/>
          </a:prstGeom>
          <a:noFill/>
          <a:ln cap="flat" cmpd="sng" w="9525">
            <a:solidFill>
              <a:srgbClr val="C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4000"/>
              </a:lnSpc>
              <a:spcBef>
                <a:spcPts val="0"/>
              </a:spcBef>
              <a:spcAft>
                <a:spcPts val="0"/>
              </a:spcAft>
              <a:buClr>
                <a:srgbClr val="000000"/>
              </a:buClr>
              <a:buSzPts val="1400"/>
              <a:buFont typeface="Arial"/>
              <a:buNone/>
            </a:pPr>
            <a:r>
              <a:rPr b="0" i="0" lang="de-DE" sz="1400" u="sng" cap="none" strike="noStrike">
                <a:solidFill>
                  <a:schemeClr val="dk1"/>
                </a:solidFill>
                <a:latin typeface="Calibri"/>
                <a:ea typeface="Calibri"/>
                <a:cs typeface="Calibri"/>
                <a:sym typeface="Calibri"/>
              </a:rPr>
              <a:t>Those same pallets with 33 limit:</a:t>
            </a:r>
            <a:br>
              <a:rPr b="0" i="0" lang="de-DE" sz="1400" u="none" cap="none" strike="noStrike">
                <a:solidFill>
                  <a:schemeClr val="dk1"/>
                </a:solidFill>
                <a:latin typeface="Calibri"/>
                <a:ea typeface="Calibri"/>
                <a:cs typeface="Calibri"/>
                <a:sym typeface="Calibri"/>
              </a:rPr>
            </a:br>
            <a:r>
              <a:rPr b="0" i="0" lang="de-DE" sz="1400" u="none" cap="none" strike="noStrike">
                <a:solidFill>
                  <a:schemeClr val="dk1"/>
                </a:solidFill>
                <a:latin typeface="Calibri"/>
                <a:ea typeface="Calibri"/>
                <a:cs typeface="Calibri"/>
                <a:sym typeface="Calibri"/>
              </a:rPr>
              <a:t>942 dry pallets but  33 limit </a:t>
            </a:r>
            <a:r>
              <a:rPr lang="de-DE">
                <a:solidFill>
                  <a:schemeClr val="dk1"/>
                </a:solidFill>
                <a:latin typeface="Calibri"/>
                <a:ea typeface="Calibri"/>
                <a:cs typeface="Calibri"/>
                <a:sym typeface="Calibri"/>
              </a:rPr>
              <a:t>→</a:t>
            </a:r>
            <a:r>
              <a:rPr b="0" i="0" lang="de-DE" sz="1400" u="none" cap="none" strike="noStrike">
                <a:solidFill>
                  <a:schemeClr val="dk1"/>
                </a:solidFill>
                <a:latin typeface="Calibri"/>
                <a:ea typeface="Calibri"/>
                <a:cs typeface="Calibri"/>
                <a:sym typeface="Calibri"/>
              </a:rPr>
              <a:t> 29</a:t>
            </a:r>
            <a:endParaRPr/>
          </a:p>
          <a:p>
            <a:pPr indent="0" lvl="0" marL="0" marR="0" rtl="0" algn="l">
              <a:lnSpc>
                <a:spcPct val="114000"/>
              </a:lnSpc>
              <a:spcBef>
                <a:spcPts val="0"/>
              </a:spcBef>
              <a:spcAft>
                <a:spcPts val="0"/>
              </a:spcAft>
              <a:buClr>
                <a:srgbClr val="000000"/>
              </a:buClr>
              <a:buSzPts val="1400"/>
              <a:buFont typeface="Arial"/>
              <a:buNone/>
            </a:pPr>
            <a:r>
              <a:rPr b="0" i="0" lang="de-DE" sz="1400" u="none" cap="none" strike="noStrike">
                <a:solidFill>
                  <a:schemeClr val="dk1"/>
                </a:solidFill>
                <a:latin typeface="Calibri"/>
                <a:ea typeface="Calibri"/>
                <a:cs typeface="Calibri"/>
                <a:sym typeface="Calibri"/>
              </a:rPr>
              <a:t>697 fresh pallets but 33 limit </a:t>
            </a:r>
            <a:r>
              <a:rPr lang="de-DE">
                <a:solidFill>
                  <a:schemeClr val="dk1"/>
                </a:solidFill>
                <a:latin typeface="Calibri"/>
                <a:ea typeface="Calibri"/>
                <a:cs typeface="Calibri"/>
                <a:sym typeface="Calibri"/>
              </a:rPr>
              <a:t>→</a:t>
            </a:r>
            <a:r>
              <a:rPr b="0" i="0" lang="de-DE" sz="1400" u="none" cap="none" strike="noStrike">
                <a:solidFill>
                  <a:schemeClr val="dk1"/>
                </a:solidFill>
                <a:latin typeface="Calibri"/>
                <a:ea typeface="Calibri"/>
                <a:cs typeface="Calibri"/>
                <a:sym typeface="Calibri"/>
              </a:rPr>
              <a:t> 22</a:t>
            </a:r>
            <a:endParaRPr/>
          </a:p>
          <a:p>
            <a:pPr indent="0" lvl="0" marL="0" marR="0" rtl="0" algn="l">
              <a:lnSpc>
                <a:spcPct val="114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14000"/>
              </a:lnSpc>
              <a:spcBef>
                <a:spcPts val="0"/>
              </a:spcBef>
              <a:spcAft>
                <a:spcPts val="0"/>
              </a:spcAft>
              <a:buClr>
                <a:srgbClr val="000000"/>
              </a:buClr>
              <a:buSzPts val="2000"/>
              <a:buFont typeface="Arial"/>
              <a:buNone/>
            </a:pPr>
            <a:r>
              <a:t/>
            </a:r>
            <a:endParaRPr b="1" i="0" sz="2000" u="none" cap="none" strike="noStrike">
              <a:solidFill>
                <a:schemeClr val="dk1"/>
              </a:solidFill>
              <a:latin typeface="Calibri"/>
              <a:ea typeface="Calibri"/>
              <a:cs typeface="Calibri"/>
              <a:sym typeface="Calibri"/>
            </a:endParaRPr>
          </a:p>
          <a:p>
            <a:pPr indent="0" lvl="0" marL="0" marR="0" rtl="0" algn="l">
              <a:lnSpc>
                <a:spcPct val="114000"/>
              </a:lnSpc>
              <a:spcBef>
                <a:spcPts val="0"/>
              </a:spcBef>
              <a:spcAft>
                <a:spcPts val="0"/>
              </a:spcAft>
              <a:buClr>
                <a:srgbClr val="000000"/>
              </a:buClr>
              <a:buSzPts val="1400"/>
              <a:buFont typeface="Arial"/>
              <a:buNone/>
            </a:pPr>
            <a:r>
              <a:rPr b="1" i="0" lang="de-DE" sz="1400" u="none" cap="none" strike="noStrike">
                <a:solidFill>
                  <a:schemeClr val="dk1"/>
                </a:solidFill>
                <a:latin typeface="Calibri"/>
                <a:ea typeface="Calibri"/>
                <a:cs typeface="Calibri"/>
                <a:sym typeface="Calibri"/>
              </a:rPr>
              <a:t>Total = 51 trucks</a:t>
            </a:r>
            <a:endParaRPr b="1" i="0" sz="1400" u="none" cap="none" strike="noStrike">
              <a:solidFill>
                <a:schemeClr val="dk1"/>
              </a:solidFill>
              <a:latin typeface="Calibri"/>
              <a:ea typeface="Calibri"/>
              <a:cs typeface="Calibri"/>
              <a:sym typeface="Calibri"/>
            </a:endParaRPr>
          </a:p>
        </p:txBody>
      </p:sp>
      <p:sp>
        <p:nvSpPr>
          <p:cNvPr id="630" name="Google Shape;630;g2a3e06661ff_12_114"/>
          <p:cNvSpPr txBox="1"/>
          <p:nvPr/>
        </p:nvSpPr>
        <p:spPr>
          <a:xfrm>
            <a:off x="6395509" y="5113541"/>
            <a:ext cx="4068000" cy="891600"/>
          </a:xfrm>
          <a:prstGeom prst="rect">
            <a:avLst/>
          </a:prstGeom>
          <a:noFill/>
          <a:ln cap="flat" cmpd="sng" w="9525">
            <a:solidFill>
              <a:srgbClr val="C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de-DE" sz="1400" u="none" cap="none" strike="noStrike">
                <a:solidFill>
                  <a:schemeClr val="dk1"/>
                </a:solidFill>
                <a:latin typeface="Calibri"/>
                <a:ea typeface="Calibri"/>
                <a:cs typeface="Calibri"/>
                <a:sym typeface="Calibri"/>
              </a:rPr>
              <a:t>Fuel = 55 *0.5 * 51 = </a:t>
            </a:r>
            <a:r>
              <a:rPr b="1" i="0" lang="de-DE" sz="1400" u="none" cap="none" strike="noStrike">
                <a:solidFill>
                  <a:schemeClr val="dk1"/>
                </a:solidFill>
                <a:latin typeface="Calibri"/>
                <a:ea typeface="Calibri"/>
                <a:cs typeface="Calibri"/>
                <a:sym typeface="Calibri"/>
              </a:rPr>
              <a:t>1402.50€</a:t>
            </a:r>
            <a:endParaRPr/>
          </a:p>
          <a:p>
            <a:pPr indent="0" lvl="0" marL="0" marR="0" rtl="0" algn="l">
              <a:lnSpc>
                <a:spcPct val="100000"/>
              </a:lnSpc>
              <a:spcBef>
                <a:spcPts val="0"/>
              </a:spcBef>
              <a:spcAft>
                <a:spcPts val="0"/>
              </a:spcAft>
              <a:buClr>
                <a:srgbClr val="000000"/>
              </a:buClr>
              <a:buSzPts val="1400"/>
              <a:buFont typeface="Arial"/>
              <a:buNone/>
            </a:pPr>
            <a:r>
              <a:rPr b="0" i="0" lang="de-DE" sz="1400" u="none" cap="none" strike="noStrike">
                <a:solidFill>
                  <a:schemeClr val="dk1"/>
                </a:solidFill>
                <a:latin typeface="Calibri"/>
                <a:ea typeface="Calibri"/>
                <a:cs typeface="Calibri"/>
                <a:sym typeface="Calibri"/>
              </a:rPr>
              <a:t>Driver = 0.733 * 11 * 51 =  </a:t>
            </a:r>
            <a:r>
              <a:rPr b="1" i="0" lang="de-DE" sz="1400" u="none" cap="none" strike="noStrike">
                <a:solidFill>
                  <a:schemeClr val="dk1"/>
                </a:solidFill>
                <a:latin typeface="Calibri"/>
                <a:ea typeface="Calibri"/>
                <a:cs typeface="Calibri"/>
                <a:sym typeface="Calibri"/>
              </a:rPr>
              <a:t>411.21€</a:t>
            </a:r>
            <a:endParaRPr/>
          </a:p>
          <a:p>
            <a:pPr indent="0" lvl="0" marL="0" marR="0" rtl="0" algn="l">
              <a:lnSpc>
                <a:spcPct val="114000"/>
              </a:lnSpc>
              <a:spcBef>
                <a:spcPts val="0"/>
              </a:spcBef>
              <a:spcAft>
                <a:spcPts val="0"/>
              </a:spcAft>
              <a:buClr>
                <a:srgbClr val="000000"/>
              </a:buClr>
              <a:buSzPts val="1400"/>
              <a:buFont typeface="Arial"/>
              <a:buNone/>
            </a:pPr>
            <a:r>
              <a:rPr b="0" i="0" lang="de-DE" sz="1400" u="none" cap="none" strike="noStrike">
                <a:solidFill>
                  <a:schemeClr val="dk1"/>
                </a:solidFill>
                <a:latin typeface="Calibri"/>
                <a:ea typeface="Calibri"/>
                <a:cs typeface="Calibri"/>
                <a:sym typeface="Calibri"/>
              </a:rPr>
              <a:t>Vehicle = 51*110 * 6 = </a:t>
            </a:r>
            <a:r>
              <a:rPr b="1" i="0" lang="de-DE" sz="1400" u="none" cap="none" strike="noStrike">
                <a:solidFill>
                  <a:schemeClr val="dk1"/>
                </a:solidFill>
                <a:latin typeface="Calibri"/>
                <a:ea typeface="Calibri"/>
                <a:cs typeface="Calibri"/>
                <a:sym typeface="Calibri"/>
              </a:rPr>
              <a:t>33660€</a:t>
            </a:r>
            <a:endParaRPr b="1" i="0" sz="1400" u="none" cap="none" strike="noStrike">
              <a:solidFill>
                <a:schemeClr val="dk1"/>
              </a:solidFill>
              <a:latin typeface="Calibri"/>
              <a:ea typeface="Calibri"/>
              <a:cs typeface="Calibri"/>
              <a:sym typeface="Calibri"/>
            </a:endParaRPr>
          </a:p>
        </p:txBody>
      </p:sp>
      <p:sp>
        <p:nvSpPr>
          <p:cNvPr id="631" name="Google Shape;631;g2a3e06661ff_12_114"/>
          <p:cNvSpPr/>
          <p:nvPr/>
        </p:nvSpPr>
        <p:spPr>
          <a:xfrm>
            <a:off x="830639" y="1621613"/>
            <a:ext cx="10254000" cy="1332000"/>
          </a:xfrm>
          <a:prstGeom prst="roundRect">
            <a:avLst>
              <a:gd fmla="val 16667" name="adj"/>
            </a:avLst>
          </a:prstGeom>
          <a:noFill/>
          <a:ln cap="flat" cmpd="sng" w="254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g2a3e06661ff_9_373"/>
          <p:cNvSpPr txBox="1"/>
          <p:nvPr>
            <p:ph type="title"/>
          </p:nvPr>
        </p:nvSpPr>
        <p:spPr>
          <a:xfrm>
            <a:off x="838200" y="365125"/>
            <a:ext cx="9604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de-DE" sz="2600"/>
              <a:t>Comparing Total costs for transport from DC to cross-docking centre</a:t>
            </a:r>
            <a:endParaRPr b="1" sz="2600"/>
          </a:p>
        </p:txBody>
      </p:sp>
      <p:sp>
        <p:nvSpPr>
          <p:cNvPr id="638" name="Google Shape;638;g2a3e06661ff_9_373"/>
          <p:cNvSpPr txBox="1"/>
          <p:nvPr/>
        </p:nvSpPr>
        <p:spPr>
          <a:xfrm>
            <a:off x="979800" y="4842218"/>
            <a:ext cx="10232400" cy="897300"/>
          </a:xfrm>
          <a:prstGeom prst="rect">
            <a:avLst/>
          </a:prstGeom>
          <a:noFill/>
          <a:ln cap="flat" cmpd="sng" w="9525">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de-DE" sz="1800" u="none" cap="none" strike="noStrike">
                <a:solidFill>
                  <a:schemeClr val="dk1"/>
                </a:solidFill>
                <a:latin typeface="Calibri"/>
                <a:ea typeface="Calibri"/>
                <a:cs typeface="Calibri"/>
                <a:sym typeface="Calibri"/>
              </a:rPr>
              <a:t>We </a:t>
            </a:r>
            <a:r>
              <a:rPr b="1" i="0" lang="de-DE" sz="1800" u="none" cap="none" strike="noStrike">
                <a:solidFill>
                  <a:schemeClr val="dk1"/>
                </a:solidFill>
                <a:latin typeface="Calibri"/>
                <a:ea typeface="Calibri"/>
                <a:cs typeface="Calibri"/>
                <a:sym typeface="Calibri"/>
              </a:rPr>
              <a:t>assume</a:t>
            </a:r>
            <a:r>
              <a:rPr b="0" i="0" lang="de-DE" sz="1800" u="none" cap="none" strike="noStrike">
                <a:solidFill>
                  <a:schemeClr val="dk1"/>
                </a:solidFill>
                <a:latin typeface="Calibri"/>
                <a:ea typeface="Calibri"/>
                <a:cs typeface="Calibri"/>
                <a:sym typeface="Calibri"/>
              </a:rPr>
              <a:t> that there will be </a:t>
            </a:r>
            <a:r>
              <a:rPr b="1" i="0" lang="de-DE" sz="1800" u="none" cap="none" strike="noStrike">
                <a:solidFill>
                  <a:schemeClr val="dk1"/>
                </a:solidFill>
                <a:latin typeface="Calibri"/>
                <a:ea typeface="Calibri"/>
                <a:cs typeface="Calibri"/>
                <a:sym typeface="Calibri"/>
              </a:rPr>
              <a:t>no savings </a:t>
            </a:r>
            <a:r>
              <a:rPr b="0" i="0" lang="de-DE" sz="1800" u="none" cap="none" strike="noStrike">
                <a:solidFill>
                  <a:schemeClr val="dk1"/>
                </a:solidFill>
                <a:latin typeface="Calibri"/>
                <a:ea typeface="Calibri"/>
                <a:cs typeface="Calibri"/>
                <a:sym typeface="Calibri"/>
              </a:rPr>
              <a:t>driving from the cross docking location to the stores </a:t>
            </a:r>
            <a:r>
              <a:rPr b="1" i="0" lang="de-DE" sz="1800" u="none" cap="none" strike="noStrike">
                <a:solidFill>
                  <a:schemeClr val="dk1"/>
                </a:solidFill>
                <a:latin typeface="Calibri"/>
                <a:ea typeface="Calibri"/>
                <a:cs typeface="Calibri"/>
                <a:sym typeface="Calibri"/>
              </a:rPr>
              <a:t>as</a:t>
            </a:r>
            <a:r>
              <a:rPr b="0" i="0" lang="de-DE" sz="1800" u="none" cap="none" strike="noStrike">
                <a:solidFill>
                  <a:schemeClr val="dk1"/>
                </a:solidFill>
                <a:latin typeface="Calibri"/>
                <a:ea typeface="Calibri"/>
                <a:cs typeface="Calibri"/>
                <a:sym typeface="Calibri"/>
              </a:rPr>
              <a:t> the </a:t>
            </a:r>
            <a:r>
              <a:rPr b="1" i="0" lang="de-DE" sz="1800" u="none" cap="none" strike="noStrike">
                <a:solidFill>
                  <a:schemeClr val="dk1"/>
                </a:solidFill>
                <a:latin typeface="Calibri"/>
                <a:ea typeface="Calibri"/>
                <a:cs typeface="Calibri"/>
                <a:sym typeface="Calibri"/>
              </a:rPr>
              <a:t>original limited capacity fleet</a:t>
            </a:r>
            <a:r>
              <a:rPr b="0" i="0" lang="de-DE" sz="1800" u="none" cap="none" strike="noStrike">
                <a:solidFill>
                  <a:schemeClr val="dk1"/>
                </a:solidFill>
                <a:latin typeface="Calibri"/>
                <a:ea typeface="Calibri"/>
                <a:cs typeface="Calibri"/>
                <a:sym typeface="Calibri"/>
              </a:rPr>
              <a:t> is still </a:t>
            </a:r>
            <a:r>
              <a:rPr b="1" i="0" lang="de-DE" sz="1800" u="none" cap="none" strike="noStrike">
                <a:solidFill>
                  <a:schemeClr val="dk1"/>
                </a:solidFill>
                <a:latin typeface="Calibri"/>
                <a:ea typeface="Calibri"/>
                <a:cs typeface="Calibri"/>
                <a:sym typeface="Calibri"/>
              </a:rPr>
              <a:t>needed</a:t>
            </a:r>
            <a:r>
              <a:rPr b="0" i="0" lang="de-DE" sz="1800" u="none" cap="none" strike="noStrike">
                <a:solidFill>
                  <a:schemeClr val="dk1"/>
                </a:solidFill>
                <a:latin typeface="Calibri"/>
                <a:ea typeface="Calibri"/>
                <a:cs typeface="Calibri"/>
                <a:sym typeface="Calibri"/>
              </a:rPr>
              <a:t> for that… </a:t>
            </a:r>
            <a:endParaRPr/>
          </a:p>
        </p:txBody>
      </p:sp>
      <p:sp>
        <p:nvSpPr>
          <p:cNvPr id="639" name="Google Shape;639;g2a3e06661ff_9_37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pic>
        <p:nvPicPr>
          <p:cNvPr descr="Schlechter Bestand Silhouette" id="640" name="Google Shape;640;g2a3e06661ff_9_373"/>
          <p:cNvPicPr preferRelativeResize="0"/>
          <p:nvPr/>
        </p:nvPicPr>
        <p:blipFill rotWithShape="1">
          <a:blip r:embed="rId3">
            <a:alphaModFix/>
          </a:blip>
          <a:srcRect b="0" l="0" r="0" t="0"/>
          <a:stretch/>
        </p:blipFill>
        <p:spPr>
          <a:xfrm>
            <a:off x="1302020" y="1949670"/>
            <a:ext cx="504000" cy="504000"/>
          </a:xfrm>
          <a:prstGeom prst="rect">
            <a:avLst/>
          </a:prstGeom>
          <a:noFill/>
          <a:ln>
            <a:noFill/>
          </a:ln>
        </p:spPr>
      </p:pic>
      <p:sp>
        <p:nvSpPr>
          <p:cNvPr id="641" name="Google Shape;641;g2a3e06661ff_9_373"/>
          <p:cNvSpPr txBox="1"/>
          <p:nvPr/>
        </p:nvSpPr>
        <p:spPr>
          <a:xfrm>
            <a:off x="1877018" y="1690825"/>
            <a:ext cx="3152100" cy="1001100"/>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Clr>
                <a:srgbClr val="000000"/>
              </a:buClr>
              <a:buSzPts val="1800"/>
              <a:buFont typeface="Arial"/>
              <a:buNone/>
            </a:pPr>
            <a:r>
              <a:rPr b="1" i="0" lang="de-DE" sz="1800" u="none" cap="none" strike="noStrike">
                <a:solidFill>
                  <a:schemeClr val="dk1"/>
                </a:solidFill>
                <a:latin typeface="Calibri"/>
                <a:ea typeface="Calibri"/>
                <a:cs typeface="Calibri"/>
                <a:sym typeface="Calibri"/>
              </a:rPr>
              <a:t>Without</a:t>
            </a:r>
            <a:r>
              <a:rPr b="0" i="0" lang="de-DE" sz="1800" u="none" cap="none" strike="noStrike">
                <a:solidFill>
                  <a:schemeClr val="dk1"/>
                </a:solidFill>
                <a:latin typeface="Calibri"/>
                <a:ea typeface="Calibri"/>
                <a:cs typeface="Calibri"/>
                <a:sym typeface="Calibri"/>
              </a:rPr>
              <a:t> cross docking:</a:t>
            </a:r>
            <a:endParaRPr/>
          </a:p>
          <a:p>
            <a:pPr indent="0" lvl="0" marL="0" marR="0" rtl="0" algn="l">
              <a:lnSpc>
                <a:spcPct val="114000"/>
              </a:lnSpc>
              <a:spcBef>
                <a:spcPts val="0"/>
              </a:spcBef>
              <a:spcAft>
                <a:spcPts val="0"/>
              </a:spcAft>
              <a:buClr>
                <a:srgbClr val="000000"/>
              </a:buClr>
              <a:buSzPts val="1800"/>
              <a:buFont typeface="Arial"/>
              <a:buNone/>
            </a:pPr>
            <a:r>
              <a:rPr b="0" i="0" lang="de-DE" sz="1800" u="none" cap="none" strike="noStrike">
                <a:solidFill>
                  <a:schemeClr val="dk1"/>
                </a:solidFill>
                <a:latin typeface="Calibri"/>
                <a:ea typeface="Calibri"/>
                <a:cs typeface="Calibri"/>
                <a:sym typeface="Calibri"/>
              </a:rPr>
              <a:t>2565.75€ + 919.18€ + 66870€ </a:t>
            </a:r>
            <a:endParaRPr/>
          </a:p>
          <a:p>
            <a:pPr indent="0" lvl="0" marL="0" marR="0" rtl="0" algn="l">
              <a:lnSpc>
                <a:spcPct val="114000"/>
              </a:lnSpc>
              <a:spcBef>
                <a:spcPts val="0"/>
              </a:spcBef>
              <a:spcAft>
                <a:spcPts val="0"/>
              </a:spcAft>
              <a:buClr>
                <a:srgbClr val="000000"/>
              </a:buClr>
              <a:buSzPts val="1800"/>
              <a:buFont typeface="Arial"/>
              <a:buNone/>
            </a:pPr>
            <a:r>
              <a:rPr b="0" i="0" lang="de-DE" sz="1800" u="none" cap="none" strike="noStrike">
                <a:solidFill>
                  <a:schemeClr val="dk1"/>
                </a:solidFill>
                <a:latin typeface="Calibri"/>
                <a:ea typeface="Calibri"/>
                <a:cs typeface="Calibri"/>
                <a:sym typeface="Calibri"/>
              </a:rPr>
              <a:t>= </a:t>
            </a:r>
            <a:r>
              <a:rPr b="1" i="0" lang="de-DE" sz="1800" u="none" cap="none" strike="noStrike">
                <a:solidFill>
                  <a:schemeClr val="dk1"/>
                </a:solidFill>
                <a:latin typeface="Calibri"/>
                <a:ea typeface="Calibri"/>
                <a:cs typeface="Calibri"/>
                <a:sym typeface="Calibri"/>
              </a:rPr>
              <a:t>70354.93€</a:t>
            </a:r>
            <a:endParaRPr/>
          </a:p>
        </p:txBody>
      </p:sp>
      <p:pic>
        <p:nvPicPr>
          <p:cNvPr id="642" name="Google Shape;642;g2a3e06661ff_9_373"/>
          <p:cNvPicPr preferRelativeResize="0"/>
          <p:nvPr/>
        </p:nvPicPr>
        <p:blipFill rotWithShape="1">
          <a:blip r:embed="rId4">
            <a:alphaModFix/>
          </a:blip>
          <a:srcRect b="0" l="0" r="0" t="0"/>
          <a:stretch/>
        </p:blipFill>
        <p:spPr>
          <a:xfrm>
            <a:off x="6281537" y="1926105"/>
            <a:ext cx="504000" cy="504000"/>
          </a:xfrm>
          <a:prstGeom prst="rect">
            <a:avLst/>
          </a:prstGeom>
          <a:noFill/>
          <a:ln>
            <a:noFill/>
          </a:ln>
        </p:spPr>
      </p:pic>
      <p:sp>
        <p:nvSpPr>
          <p:cNvPr id="643" name="Google Shape;643;g2a3e06661ff_9_373"/>
          <p:cNvSpPr txBox="1"/>
          <p:nvPr/>
        </p:nvSpPr>
        <p:spPr>
          <a:xfrm>
            <a:off x="6825293" y="1690825"/>
            <a:ext cx="3153600" cy="962400"/>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Clr>
                <a:srgbClr val="000000"/>
              </a:buClr>
              <a:buSzPts val="1800"/>
              <a:buFont typeface="Arial"/>
              <a:buNone/>
            </a:pPr>
            <a:r>
              <a:rPr b="1" i="0" lang="de-DE" sz="1800" u="none" cap="none" strike="noStrike">
                <a:solidFill>
                  <a:schemeClr val="dk1"/>
                </a:solidFill>
                <a:latin typeface="Calibri"/>
                <a:ea typeface="Calibri"/>
                <a:cs typeface="Calibri"/>
                <a:sym typeface="Calibri"/>
              </a:rPr>
              <a:t>With</a:t>
            </a:r>
            <a:r>
              <a:rPr b="0" i="0" lang="de-DE" sz="1800" u="none" cap="none" strike="noStrike">
                <a:solidFill>
                  <a:schemeClr val="dk1"/>
                </a:solidFill>
                <a:latin typeface="Calibri"/>
                <a:ea typeface="Calibri"/>
                <a:cs typeface="Calibri"/>
                <a:sym typeface="Calibri"/>
              </a:rPr>
              <a:t> cross docking:</a:t>
            </a:r>
            <a:endParaRPr/>
          </a:p>
          <a:p>
            <a:pPr indent="0" lvl="0" marL="0" marR="0" rtl="0" algn="l">
              <a:lnSpc>
                <a:spcPct val="100000"/>
              </a:lnSpc>
              <a:spcBef>
                <a:spcPts val="0"/>
              </a:spcBef>
              <a:spcAft>
                <a:spcPts val="0"/>
              </a:spcAft>
              <a:buClr>
                <a:srgbClr val="000000"/>
              </a:buClr>
              <a:buSzPts val="1800"/>
              <a:buFont typeface="Arial"/>
              <a:buNone/>
            </a:pPr>
            <a:r>
              <a:rPr b="0" i="0" lang="de-DE" sz="1800" u="none" cap="none" strike="noStrike">
                <a:solidFill>
                  <a:schemeClr val="dk1"/>
                </a:solidFill>
                <a:latin typeface="Calibri"/>
                <a:ea typeface="Calibri"/>
                <a:cs typeface="Calibri"/>
                <a:sym typeface="Calibri"/>
              </a:rPr>
              <a:t>1402.50€ +  411.21€ + 33660€ </a:t>
            </a:r>
            <a:endParaRPr/>
          </a:p>
          <a:p>
            <a:pPr indent="0" lvl="0" marL="0" marR="0" rtl="0" algn="l">
              <a:lnSpc>
                <a:spcPct val="100000"/>
              </a:lnSpc>
              <a:spcBef>
                <a:spcPts val="0"/>
              </a:spcBef>
              <a:spcAft>
                <a:spcPts val="0"/>
              </a:spcAft>
              <a:buClr>
                <a:srgbClr val="000000"/>
              </a:buClr>
              <a:buSzPts val="1800"/>
              <a:buFont typeface="Arial"/>
              <a:buNone/>
            </a:pPr>
            <a:r>
              <a:rPr b="0" i="0" lang="de-DE" sz="1800" u="none" cap="none" strike="noStrike">
                <a:solidFill>
                  <a:schemeClr val="dk1"/>
                </a:solidFill>
                <a:latin typeface="Calibri"/>
                <a:ea typeface="Calibri"/>
                <a:cs typeface="Calibri"/>
                <a:sym typeface="Calibri"/>
              </a:rPr>
              <a:t>= </a:t>
            </a:r>
            <a:r>
              <a:rPr b="1" i="0" lang="de-DE" sz="1800" u="none" cap="none" strike="noStrike">
                <a:solidFill>
                  <a:schemeClr val="dk1"/>
                </a:solidFill>
                <a:latin typeface="Calibri"/>
                <a:ea typeface="Calibri"/>
                <a:cs typeface="Calibri"/>
                <a:sym typeface="Calibri"/>
              </a:rPr>
              <a:t>35473.71€</a:t>
            </a:r>
            <a:endParaRPr/>
          </a:p>
        </p:txBody>
      </p:sp>
      <p:pic>
        <p:nvPicPr>
          <p:cNvPr descr="Sparschwein Silhouette" id="644" name="Google Shape;644;g2a3e06661ff_9_373"/>
          <p:cNvPicPr preferRelativeResize="0"/>
          <p:nvPr/>
        </p:nvPicPr>
        <p:blipFill rotWithShape="1">
          <a:blip r:embed="rId5">
            <a:alphaModFix/>
          </a:blip>
          <a:srcRect b="0" l="0" r="0" t="0"/>
          <a:stretch/>
        </p:blipFill>
        <p:spPr>
          <a:xfrm>
            <a:off x="3795241" y="3542121"/>
            <a:ext cx="684000" cy="684000"/>
          </a:xfrm>
          <a:prstGeom prst="rect">
            <a:avLst/>
          </a:prstGeom>
          <a:noFill/>
          <a:ln>
            <a:noFill/>
          </a:ln>
        </p:spPr>
      </p:pic>
      <p:sp>
        <p:nvSpPr>
          <p:cNvPr id="645" name="Google Shape;645;g2a3e06661ff_9_373"/>
          <p:cNvSpPr txBox="1"/>
          <p:nvPr/>
        </p:nvSpPr>
        <p:spPr>
          <a:xfrm>
            <a:off x="4479241" y="3471680"/>
            <a:ext cx="4399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1" i="0" lang="de-DE" sz="2000" u="none" cap="none" strike="noStrike">
                <a:solidFill>
                  <a:schemeClr val="dk1"/>
                </a:solidFill>
                <a:latin typeface="Calibri"/>
                <a:ea typeface="Calibri"/>
                <a:cs typeface="Calibri"/>
                <a:sym typeface="Calibri"/>
              </a:rPr>
              <a:t>Saving per week: </a:t>
            </a:r>
            <a:endParaRPr/>
          </a:p>
          <a:p>
            <a:pPr indent="0" lvl="0" marL="0" marR="0" rtl="0" algn="l">
              <a:lnSpc>
                <a:spcPct val="100000"/>
              </a:lnSpc>
              <a:spcBef>
                <a:spcPts val="0"/>
              </a:spcBef>
              <a:spcAft>
                <a:spcPts val="0"/>
              </a:spcAft>
              <a:buClr>
                <a:schemeClr val="dk1"/>
              </a:buClr>
              <a:buSzPts val="1100"/>
              <a:buFont typeface="Arial"/>
              <a:buNone/>
            </a:pPr>
            <a:r>
              <a:rPr b="0" i="0" lang="de-DE" sz="2000" u="none" cap="none" strike="noStrike">
                <a:solidFill>
                  <a:schemeClr val="dk1"/>
                </a:solidFill>
                <a:latin typeface="Calibri"/>
                <a:ea typeface="Calibri"/>
                <a:cs typeface="Calibri"/>
                <a:sym typeface="Calibri"/>
              </a:rPr>
              <a:t>70354.93€ - 35473.71€ = </a:t>
            </a:r>
            <a:r>
              <a:rPr b="1" i="0" lang="de-DE" sz="2000" u="none" cap="none" strike="noStrike">
                <a:solidFill>
                  <a:srgbClr val="C00000"/>
                </a:solidFill>
                <a:latin typeface="Calibri"/>
                <a:ea typeface="Calibri"/>
                <a:cs typeface="Calibri"/>
                <a:sym typeface="Calibri"/>
              </a:rPr>
              <a:t>34881.22€</a:t>
            </a:r>
            <a:endParaRPr/>
          </a:p>
        </p:txBody>
      </p:sp>
      <p:sp>
        <p:nvSpPr>
          <p:cNvPr id="646" name="Google Shape;646;g2a3e06661ff_9_373"/>
          <p:cNvSpPr/>
          <p:nvPr/>
        </p:nvSpPr>
        <p:spPr>
          <a:xfrm rot="5400000">
            <a:off x="5419056" y="-521175"/>
            <a:ext cx="442800" cy="7164000"/>
          </a:xfrm>
          <a:prstGeom prst="rightBrace">
            <a:avLst>
              <a:gd fmla="val 8333" name="adj1"/>
              <a:gd fmla="val 50000" name="adj2"/>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47" name="Google Shape;647;g2a3e06661ff_9_373"/>
          <p:cNvSpPr/>
          <p:nvPr/>
        </p:nvSpPr>
        <p:spPr>
          <a:xfrm rot="5400000">
            <a:off x="5467506" y="4466075"/>
            <a:ext cx="345900" cy="275400"/>
          </a:xfrm>
          <a:prstGeom prst="chevron">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g2a3e06661ff_9_494"/>
          <p:cNvSpPr txBox="1"/>
          <p:nvPr>
            <p:ph type="title"/>
          </p:nvPr>
        </p:nvSpPr>
        <p:spPr>
          <a:xfrm>
            <a:off x="838200" y="365125"/>
            <a:ext cx="9321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de-DE" sz="2600"/>
              <a:t>However, the savings will be less than this due to the fleet size!</a:t>
            </a:r>
            <a:endParaRPr b="1" sz="2600"/>
          </a:p>
        </p:txBody>
      </p:sp>
      <p:sp>
        <p:nvSpPr>
          <p:cNvPr id="654" name="Google Shape;654;g2a3e06661ff_9_49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655" name="Google Shape;655;g2a3e06661ff_9_494"/>
          <p:cNvSpPr/>
          <p:nvPr/>
        </p:nvSpPr>
        <p:spPr>
          <a:xfrm>
            <a:off x="1412550" y="1690825"/>
            <a:ext cx="9366900" cy="4435200"/>
          </a:xfrm>
          <a:prstGeom prst="rect">
            <a:avLst/>
          </a:prstGeom>
          <a:noFill/>
          <a:ln cap="flat" cmpd="sng" w="190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285750" lvl="0" marL="285750" rtl="0" algn="l">
              <a:spcBef>
                <a:spcPts val="0"/>
              </a:spcBef>
              <a:spcAft>
                <a:spcPts val="0"/>
              </a:spcAft>
              <a:buClr>
                <a:schemeClr val="dk1"/>
              </a:buClr>
              <a:buSzPts val="2000"/>
              <a:buChar char="•"/>
            </a:pPr>
            <a:r>
              <a:rPr lang="de-DE" sz="2000">
                <a:solidFill>
                  <a:schemeClr val="dk1"/>
                </a:solidFill>
                <a:latin typeface="Calibri"/>
                <a:ea typeface="Calibri"/>
                <a:cs typeface="Calibri"/>
                <a:sym typeface="Calibri"/>
              </a:rPr>
              <a:t>We will still need to use the same fleet whether we use a cross docking centre or not. </a:t>
            </a:r>
            <a:endParaRPr>
              <a:solidFill>
                <a:schemeClr val="dk1"/>
              </a:solidFill>
            </a:endParaRPr>
          </a:p>
          <a:p>
            <a:pPr indent="0" lvl="0" marL="457200" rtl="0" algn="l">
              <a:spcBef>
                <a:spcPts val="0"/>
              </a:spcBef>
              <a:spcAft>
                <a:spcPts val="0"/>
              </a:spcAft>
              <a:buClr>
                <a:schemeClr val="dk1"/>
              </a:buClr>
              <a:buFont typeface="Arial"/>
              <a:buNone/>
            </a:pPr>
            <a:r>
              <a:rPr lang="de-DE" sz="2000">
                <a:solidFill>
                  <a:schemeClr val="dk1"/>
                </a:solidFill>
                <a:latin typeface="Calibri"/>
                <a:ea typeface="Calibri"/>
                <a:cs typeface="Calibri"/>
                <a:sym typeface="Calibri"/>
              </a:rPr>
              <a:t>→ The same trucks that would have take the goods to the cross-docking centre still need to transport it to the stores. </a:t>
            </a:r>
            <a:endParaRPr sz="2000">
              <a:solidFill>
                <a:schemeClr val="dk1"/>
              </a:solidFill>
              <a:latin typeface="Calibri"/>
              <a:ea typeface="Calibri"/>
              <a:cs typeface="Calibri"/>
              <a:sym typeface="Calibri"/>
            </a:endParaRPr>
          </a:p>
          <a:p>
            <a:pPr indent="-158750" lvl="0" marL="285750" rtl="0" algn="l">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285750" lvl="0" marL="285750" rtl="0" algn="l">
              <a:spcBef>
                <a:spcPts val="0"/>
              </a:spcBef>
              <a:spcAft>
                <a:spcPts val="0"/>
              </a:spcAft>
              <a:buClr>
                <a:schemeClr val="dk1"/>
              </a:buClr>
              <a:buSzPts val="2000"/>
              <a:buChar char="•"/>
            </a:pPr>
            <a:r>
              <a:rPr lang="de-DE" sz="2000">
                <a:solidFill>
                  <a:schemeClr val="dk1"/>
                </a:solidFill>
                <a:latin typeface="Calibri"/>
                <a:ea typeface="Calibri"/>
                <a:cs typeface="Calibri"/>
                <a:sym typeface="Calibri"/>
              </a:rPr>
              <a:t>This only adds some complication in tracking and planning where trucks need to be because we have to send the SR33 trucks back to the DC and make sure the smaller trucks are ready to pick up the goods from the cross-docking centre. </a:t>
            </a:r>
            <a:endParaRPr sz="2000">
              <a:solidFill>
                <a:schemeClr val="dk1"/>
              </a:solidFill>
              <a:latin typeface="Calibri"/>
              <a:ea typeface="Calibri"/>
              <a:cs typeface="Calibri"/>
              <a:sym typeface="Calibri"/>
            </a:endParaRPr>
          </a:p>
          <a:p>
            <a:pPr indent="-158750" lvl="0" marL="285750" rtl="0" algn="l">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285750" lvl="0" marL="285750" rtl="0" algn="l">
              <a:spcBef>
                <a:spcPts val="0"/>
              </a:spcBef>
              <a:spcAft>
                <a:spcPts val="0"/>
              </a:spcAft>
              <a:buClr>
                <a:schemeClr val="dk1"/>
              </a:buClr>
              <a:buSzPts val="2000"/>
              <a:buChar char="•"/>
            </a:pPr>
            <a:r>
              <a:rPr lang="de-DE" sz="2000">
                <a:solidFill>
                  <a:schemeClr val="dk1"/>
                </a:solidFill>
                <a:latin typeface="Calibri"/>
                <a:ea typeface="Calibri"/>
                <a:cs typeface="Calibri"/>
                <a:sym typeface="Calibri"/>
              </a:rPr>
              <a:t>It might even increase the overall fleet size to introduce cross docking as it occupies trucks that could have been used elsewhere.</a:t>
            </a:r>
            <a:endParaRPr sz="20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g2a3e06661ff_5_3084"/>
          <p:cNvPicPr preferRelativeResize="0"/>
          <p:nvPr/>
        </p:nvPicPr>
        <p:blipFill rotWithShape="1">
          <a:blip r:embed="rId3">
            <a:alphaModFix amt="75000"/>
          </a:blip>
          <a:srcRect b="3203" l="0" r="0" t="0"/>
          <a:stretch/>
        </p:blipFill>
        <p:spPr>
          <a:xfrm>
            <a:off x="-1" y="0"/>
            <a:ext cx="6395924" cy="6858001"/>
          </a:xfrm>
          <a:prstGeom prst="rect">
            <a:avLst/>
          </a:prstGeom>
          <a:noFill/>
          <a:ln>
            <a:noFill/>
          </a:ln>
        </p:spPr>
      </p:pic>
      <p:sp>
        <p:nvSpPr>
          <p:cNvPr id="313" name="Google Shape;313;g2a3e06661ff_5_3084"/>
          <p:cNvSpPr/>
          <p:nvPr/>
        </p:nvSpPr>
        <p:spPr>
          <a:xfrm>
            <a:off x="1139506" y="2464649"/>
            <a:ext cx="4116900" cy="1928700"/>
          </a:xfrm>
          <a:prstGeom prst="rect">
            <a:avLst/>
          </a:prstGeom>
          <a:no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i="0" lang="de-DE" sz="6000" u="none" cap="none" strike="noStrike">
                <a:solidFill>
                  <a:schemeClr val="dk1"/>
                </a:solidFill>
                <a:latin typeface="Calibri"/>
                <a:ea typeface="Calibri"/>
                <a:cs typeface="Calibri"/>
                <a:sym typeface="Calibri"/>
              </a:rPr>
              <a:t>Contents</a:t>
            </a:r>
            <a:endParaRPr b="0" i="0" sz="6000" u="none" cap="none" strike="noStrike">
              <a:solidFill>
                <a:schemeClr val="dk1"/>
              </a:solidFill>
              <a:latin typeface="Calibri"/>
              <a:ea typeface="Calibri"/>
              <a:cs typeface="Calibri"/>
              <a:sym typeface="Calibri"/>
            </a:endParaRPr>
          </a:p>
        </p:txBody>
      </p:sp>
      <p:sp>
        <p:nvSpPr>
          <p:cNvPr id="314" name="Google Shape;314;g2a3e06661ff_5_3084"/>
          <p:cNvSpPr txBox="1"/>
          <p:nvPr/>
        </p:nvSpPr>
        <p:spPr>
          <a:xfrm>
            <a:off x="6983375" y="1558801"/>
            <a:ext cx="4639800" cy="4197600"/>
          </a:xfrm>
          <a:prstGeom prst="rect">
            <a:avLst/>
          </a:prstGeom>
          <a:noFill/>
          <a:ln>
            <a:noFill/>
          </a:ln>
        </p:spPr>
        <p:txBody>
          <a:bodyPr anchorCtr="0" anchor="t" bIns="45700" lIns="91425" spcFirstLastPara="1" rIns="91425" wrap="square" tIns="45700">
            <a:spAutoFit/>
          </a:bodyPr>
          <a:lstStyle/>
          <a:p>
            <a:pPr indent="-457188" lvl="0" marL="457188" rtl="0" algn="l">
              <a:lnSpc>
                <a:spcPct val="150000"/>
              </a:lnSpc>
              <a:spcBef>
                <a:spcPts val="0"/>
              </a:spcBef>
              <a:spcAft>
                <a:spcPts val="0"/>
              </a:spcAft>
              <a:buClr>
                <a:schemeClr val="dk1"/>
              </a:buClr>
              <a:buSzPts val="2667"/>
              <a:buChar char="•"/>
            </a:pPr>
            <a:r>
              <a:rPr lang="de-DE" sz="2667">
                <a:solidFill>
                  <a:schemeClr val="dk1"/>
                </a:solidFill>
                <a:latin typeface="Calibri"/>
                <a:ea typeface="Calibri"/>
                <a:cs typeface="Calibri"/>
                <a:sym typeface="Calibri"/>
              </a:rPr>
              <a:t>Problem Overview</a:t>
            </a:r>
            <a:endParaRPr sz="2667">
              <a:solidFill>
                <a:schemeClr val="dk1"/>
              </a:solidFill>
              <a:latin typeface="Calibri"/>
              <a:ea typeface="Calibri"/>
              <a:cs typeface="Calibri"/>
              <a:sym typeface="Calibri"/>
            </a:endParaRPr>
          </a:p>
          <a:p>
            <a:pPr indent="-457188" lvl="0" marL="457188" rtl="0" algn="l">
              <a:lnSpc>
                <a:spcPct val="150000"/>
              </a:lnSpc>
              <a:spcBef>
                <a:spcPts val="0"/>
              </a:spcBef>
              <a:spcAft>
                <a:spcPts val="0"/>
              </a:spcAft>
              <a:buClr>
                <a:schemeClr val="dk1"/>
              </a:buClr>
              <a:buSzPts val="2667"/>
              <a:buChar char="•"/>
            </a:pPr>
            <a:r>
              <a:rPr lang="de-DE" sz="2667">
                <a:solidFill>
                  <a:schemeClr val="dk1"/>
                </a:solidFill>
                <a:latin typeface="Calibri"/>
                <a:ea typeface="Calibri"/>
                <a:cs typeface="Calibri"/>
                <a:sym typeface="Calibri"/>
              </a:rPr>
              <a:t>Task Breakdown</a:t>
            </a:r>
            <a:endParaRPr sz="2667">
              <a:solidFill>
                <a:schemeClr val="dk1"/>
              </a:solidFill>
              <a:latin typeface="Calibri"/>
              <a:ea typeface="Calibri"/>
              <a:cs typeface="Calibri"/>
              <a:sym typeface="Calibri"/>
            </a:endParaRPr>
          </a:p>
          <a:p>
            <a:pPr indent="-457188" lvl="0" marL="457188" rtl="0" algn="l">
              <a:lnSpc>
                <a:spcPct val="150000"/>
              </a:lnSpc>
              <a:spcBef>
                <a:spcPts val="0"/>
              </a:spcBef>
              <a:spcAft>
                <a:spcPts val="0"/>
              </a:spcAft>
              <a:buClr>
                <a:schemeClr val="dk1"/>
              </a:buClr>
              <a:buSzPts val="2667"/>
              <a:buChar char="•"/>
            </a:pPr>
            <a:r>
              <a:rPr lang="de-DE" sz="2667">
                <a:solidFill>
                  <a:schemeClr val="dk1"/>
                </a:solidFill>
                <a:latin typeface="Calibri"/>
                <a:ea typeface="Calibri"/>
                <a:cs typeface="Calibri"/>
                <a:sym typeface="Calibri"/>
              </a:rPr>
              <a:t>Dataset Analysis &amp; Data Preparation</a:t>
            </a:r>
            <a:endParaRPr sz="2667">
              <a:solidFill>
                <a:schemeClr val="dk1"/>
              </a:solidFill>
              <a:latin typeface="Calibri"/>
              <a:ea typeface="Calibri"/>
              <a:cs typeface="Calibri"/>
              <a:sym typeface="Calibri"/>
            </a:endParaRPr>
          </a:p>
          <a:p>
            <a:pPr indent="-457188" lvl="0" marL="457188" rtl="0" algn="l">
              <a:lnSpc>
                <a:spcPct val="150000"/>
              </a:lnSpc>
              <a:spcBef>
                <a:spcPts val="0"/>
              </a:spcBef>
              <a:spcAft>
                <a:spcPts val="0"/>
              </a:spcAft>
              <a:buClr>
                <a:schemeClr val="dk1"/>
              </a:buClr>
              <a:buSzPts val="2667"/>
              <a:buChar char="•"/>
            </a:pPr>
            <a:r>
              <a:rPr lang="de-DE" sz="2667">
                <a:solidFill>
                  <a:schemeClr val="dk1"/>
                </a:solidFill>
                <a:latin typeface="Calibri"/>
                <a:ea typeface="Calibri"/>
                <a:cs typeface="Calibri"/>
                <a:sym typeface="Calibri"/>
              </a:rPr>
              <a:t>Solution Description</a:t>
            </a:r>
            <a:endParaRPr sz="2667">
              <a:solidFill>
                <a:schemeClr val="dk1"/>
              </a:solidFill>
              <a:latin typeface="Calibri"/>
              <a:ea typeface="Calibri"/>
              <a:cs typeface="Calibri"/>
              <a:sym typeface="Calibri"/>
            </a:endParaRPr>
          </a:p>
          <a:p>
            <a:pPr indent="-457188" lvl="0" marL="457188" rtl="0" algn="l">
              <a:lnSpc>
                <a:spcPct val="150000"/>
              </a:lnSpc>
              <a:spcBef>
                <a:spcPts val="0"/>
              </a:spcBef>
              <a:spcAft>
                <a:spcPts val="0"/>
              </a:spcAft>
              <a:buClr>
                <a:schemeClr val="dk1"/>
              </a:buClr>
              <a:buSzPts val="2667"/>
              <a:buChar char="•"/>
            </a:pPr>
            <a:r>
              <a:rPr lang="de-DE" sz="2667">
                <a:solidFill>
                  <a:schemeClr val="dk1"/>
                </a:solidFill>
                <a:latin typeface="Calibri"/>
                <a:ea typeface="Calibri"/>
                <a:cs typeface="Calibri"/>
                <a:sym typeface="Calibri"/>
              </a:rPr>
              <a:t>Solution Results &amp; Analysis</a:t>
            </a:r>
            <a:endParaRPr sz="2667">
              <a:solidFill>
                <a:schemeClr val="dk1"/>
              </a:solidFill>
              <a:latin typeface="Calibri"/>
              <a:ea typeface="Calibri"/>
              <a:cs typeface="Calibri"/>
              <a:sym typeface="Calibri"/>
            </a:endParaRPr>
          </a:p>
          <a:p>
            <a:pPr indent="-457188" lvl="0" marL="457188" rtl="0" algn="l">
              <a:lnSpc>
                <a:spcPct val="150000"/>
              </a:lnSpc>
              <a:spcBef>
                <a:spcPts val="0"/>
              </a:spcBef>
              <a:spcAft>
                <a:spcPts val="0"/>
              </a:spcAft>
              <a:buClr>
                <a:schemeClr val="dk1"/>
              </a:buClr>
              <a:buSzPts val="2667"/>
              <a:buChar char="•"/>
            </a:pPr>
            <a:r>
              <a:rPr lang="de-DE" sz="2667">
                <a:solidFill>
                  <a:schemeClr val="dk1"/>
                </a:solidFill>
                <a:latin typeface="Calibri"/>
                <a:ea typeface="Calibri"/>
                <a:cs typeface="Calibri"/>
                <a:sym typeface="Calibri"/>
              </a:rPr>
              <a:t>Solution Evaluation</a:t>
            </a:r>
            <a:endParaRPr>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g2a3e06661ff_9_607"/>
          <p:cNvSpPr txBox="1"/>
          <p:nvPr>
            <p:ph type="title"/>
          </p:nvPr>
        </p:nvSpPr>
        <p:spPr>
          <a:xfrm>
            <a:off x="838200" y="365125"/>
            <a:ext cx="9630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de-DE" sz="2600"/>
              <a:t>Comparing fuel and driver costs for transport from DC to cross-docking centre</a:t>
            </a:r>
            <a:endParaRPr b="1" sz="2600"/>
          </a:p>
        </p:txBody>
      </p:sp>
      <p:sp>
        <p:nvSpPr>
          <p:cNvPr id="662" name="Google Shape;662;g2a3e06661ff_9_607"/>
          <p:cNvSpPr txBox="1"/>
          <p:nvPr/>
        </p:nvSpPr>
        <p:spPr>
          <a:xfrm>
            <a:off x="979800" y="4842218"/>
            <a:ext cx="10232400" cy="897300"/>
          </a:xfrm>
          <a:prstGeom prst="rect">
            <a:avLst/>
          </a:prstGeom>
          <a:noFill/>
          <a:ln cap="flat" cmpd="sng" w="9525">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de-DE" sz="1800" u="none" cap="none" strike="noStrike">
                <a:solidFill>
                  <a:schemeClr val="dk1"/>
                </a:solidFill>
                <a:latin typeface="Calibri"/>
                <a:ea typeface="Calibri"/>
                <a:cs typeface="Calibri"/>
                <a:sym typeface="Calibri"/>
              </a:rPr>
              <a:t>Very low, does this compensate for the costs of building and operating a cross docking centre? </a:t>
            </a:r>
            <a:endParaRPr/>
          </a:p>
        </p:txBody>
      </p:sp>
      <p:sp>
        <p:nvSpPr>
          <p:cNvPr id="663" name="Google Shape;663;g2a3e06661ff_9_60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pic>
        <p:nvPicPr>
          <p:cNvPr descr="Schlechter Bestand Silhouette" id="664" name="Google Shape;664;g2a3e06661ff_9_607"/>
          <p:cNvPicPr preferRelativeResize="0"/>
          <p:nvPr/>
        </p:nvPicPr>
        <p:blipFill rotWithShape="1">
          <a:blip r:embed="rId3">
            <a:alphaModFix/>
          </a:blip>
          <a:srcRect b="0" l="0" r="0" t="0"/>
          <a:stretch/>
        </p:blipFill>
        <p:spPr>
          <a:xfrm>
            <a:off x="1302020" y="1949670"/>
            <a:ext cx="504000" cy="504000"/>
          </a:xfrm>
          <a:prstGeom prst="rect">
            <a:avLst/>
          </a:prstGeom>
          <a:noFill/>
          <a:ln>
            <a:noFill/>
          </a:ln>
        </p:spPr>
      </p:pic>
      <p:sp>
        <p:nvSpPr>
          <p:cNvPr id="665" name="Google Shape;665;g2a3e06661ff_9_607"/>
          <p:cNvSpPr txBox="1"/>
          <p:nvPr/>
        </p:nvSpPr>
        <p:spPr>
          <a:xfrm>
            <a:off x="1877018" y="1690825"/>
            <a:ext cx="3152100" cy="962400"/>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Clr>
                <a:srgbClr val="000000"/>
              </a:buClr>
              <a:buSzPts val="1800"/>
              <a:buFont typeface="Arial"/>
              <a:buNone/>
            </a:pPr>
            <a:r>
              <a:rPr b="1" i="0" lang="de-DE" sz="1800" u="none" cap="none" strike="noStrike">
                <a:solidFill>
                  <a:schemeClr val="dk1"/>
                </a:solidFill>
                <a:latin typeface="Calibri"/>
                <a:ea typeface="Calibri"/>
                <a:cs typeface="Calibri"/>
                <a:sym typeface="Calibri"/>
              </a:rPr>
              <a:t>Without</a:t>
            </a:r>
            <a:r>
              <a:rPr b="0" i="0" lang="de-DE" sz="1800" u="none" cap="none" strike="noStrike">
                <a:solidFill>
                  <a:schemeClr val="dk1"/>
                </a:solidFill>
                <a:latin typeface="Calibri"/>
                <a:ea typeface="Calibri"/>
                <a:cs typeface="Calibri"/>
                <a:sym typeface="Calibri"/>
              </a:rPr>
              <a:t> cross docking:</a:t>
            </a:r>
            <a:endParaRPr/>
          </a:p>
          <a:p>
            <a:pPr indent="0" lvl="0" marL="0" marR="0" rtl="0" algn="l">
              <a:lnSpc>
                <a:spcPct val="100000"/>
              </a:lnSpc>
              <a:spcBef>
                <a:spcPts val="0"/>
              </a:spcBef>
              <a:spcAft>
                <a:spcPts val="0"/>
              </a:spcAft>
              <a:buClr>
                <a:srgbClr val="000000"/>
              </a:buClr>
              <a:buSzPts val="1800"/>
              <a:buFont typeface="Arial"/>
              <a:buNone/>
            </a:pPr>
            <a:r>
              <a:rPr b="0" i="0" lang="de-DE" sz="1800" u="none" cap="none" strike="noStrike">
                <a:solidFill>
                  <a:schemeClr val="dk1"/>
                </a:solidFill>
                <a:latin typeface="Calibri"/>
                <a:ea typeface="Calibri"/>
                <a:cs typeface="Calibri"/>
                <a:sym typeface="Calibri"/>
              </a:rPr>
              <a:t>2565.75€ + 919.18€ = </a:t>
            </a:r>
            <a:endParaRPr/>
          </a:p>
          <a:p>
            <a:pPr indent="0" lvl="0" marL="0" marR="0" rtl="0" algn="l">
              <a:lnSpc>
                <a:spcPct val="100000"/>
              </a:lnSpc>
              <a:spcBef>
                <a:spcPts val="0"/>
              </a:spcBef>
              <a:spcAft>
                <a:spcPts val="0"/>
              </a:spcAft>
              <a:buClr>
                <a:srgbClr val="000000"/>
              </a:buClr>
              <a:buSzPts val="1800"/>
              <a:buFont typeface="Arial"/>
              <a:buNone/>
            </a:pPr>
            <a:r>
              <a:rPr b="1" i="0" lang="de-DE" sz="1800" u="none" cap="none" strike="noStrike">
                <a:solidFill>
                  <a:schemeClr val="dk1"/>
                </a:solidFill>
                <a:latin typeface="Calibri"/>
                <a:ea typeface="Calibri"/>
                <a:cs typeface="Calibri"/>
                <a:sym typeface="Calibri"/>
              </a:rPr>
              <a:t>3484.93€</a:t>
            </a:r>
            <a:endParaRPr/>
          </a:p>
        </p:txBody>
      </p:sp>
      <p:pic>
        <p:nvPicPr>
          <p:cNvPr id="666" name="Google Shape;666;g2a3e06661ff_9_607"/>
          <p:cNvPicPr preferRelativeResize="0"/>
          <p:nvPr/>
        </p:nvPicPr>
        <p:blipFill rotWithShape="1">
          <a:blip r:embed="rId4">
            <a:alphaModFix/>
          </a:blip>
          <a:srcRect b="0" l="0" r="0" t="0"/>
          <a:stretch/>
        </p:blipFill>
        <p:spPr>
          <a:xfrm>
            <a:off x="6281537" y="1926105"/>
            <a:ext cx="504000" cy="504000"/>
          </a:xfrm>
          <a:prstGeom prst="rect">
            <a:avLst/>
          </a:prstGeom>
          <a:noFill/>
          <a:ln>
            <a:noFill/>
          </a:ln>
        </p:spPr>
      </p:pic>
      <p:sp>
        <p:nvSpPr>
          <p:cNvPr id="667" name="Google Shape;667;g2a3e06661ff_9_607"/>
          <p:cNvSpPr txBox="1"/>
          <p:nvPr/>
        </p:nvSpPr>
        <p:spPr>
          <a:xfrm>
            <a:off x="6825293" y="1690825"/>
            <a:ext cx="3153600" cy="962400"/>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Clr>
                <a:srgbClr val="000000"/>
              </a:buClr>
              <a:buSzPts val="1800"/>
              <a:buFont typeface="Arial"/>
              <a:buNone/>
            </a:pPr>
            <a:r>
              <a:rPr b="1" i="0" lang="de-DE" sz="1800" u="none" cap="none" strike="noStrike">
                <a:solidFill>
                  <a:schemeClr val="dk1"/>
                </a:solidFill>
                <a:latin typeface="Calibri"/>
                <a:ea typeface="Calibri"/>
                <a:cs typeface="Calibri"/>
                <a:sym typeface="Calibri"/>
              </a:rPr>
              <a:t>With</a:t>
            </a:r>
            <a:r>
              <a:rPr b="0" i="0" lang="de-DE" sz="1800" u="none" cap="none" strike="noStrike">
                <a:solidFill>
                  <a:schemeClr val="dk1"/>
                </a:solidFill>
                <a:latin typeface="Calibri"/>
                <a:ea typeface="Calibri"/>
                <a:cs typeface="Calibri"/>
                <a:sym typeface="Calibri"/>
              </a:rPr>
              <a:t> cross docking:</a:t>
            </a:r>
            <a:endParaRPr/>
          </a:p>
          <a:p>
            <a:pPr indent="0" lvl="0" marL="0" marR="0" rtl="0" algn="l">
              <a:lnSpc>
                <a:spcPct val="100000"/>
              </a:lnSpc>
              <a:spcBef>
                <a:spcPts val="0"/>
              </a:spcBef>
              <a:spcAft>
                <a:spcPts val="0"/>
              </a:spcAft>
              <a:buClr>
                <a:srgbClr val="000000"/>
              </a:buClr>
              <a:buSzPts val="1800"/>
              <a:buFont typeface="Arial"/>
              <a:buNone/>
            </a:pPr>
            <a:r>
              <a:rPr b="0" i="0" lang="de-DE" sz="1800" u="none" cap="none" strike="noStrike">
                <a:solidFill>
                  <a:schemeClr val="dk1"/>
                </a:solidFill>
                <a:latin typeface="Calibri"/>
                <a:ea typeface="Calibri"/>
                <a:cs typeface="Calibri"/>
                <a:sym typeface="Calibri"/>
              </a:rPr>
              <a:t>1402.50€ +  411.21€ = </a:t>
            </a:r>
            <a:endParaRPr/>
          </a:p>
          <a:p>
            <a:pPr indent="0" lvl="0" marL="0" marR="0" rtl="0" algn="l">
              <a:lnSpc>
                <a:spcPct val="100000"/>
              </a:lnSpc>
              <a:spcBef>
                <a:spcPts val="0"/>
              </a:spcBef>
              <a:spcAft>
                <a:spcPts val="0"/>
              </a:spcAft>
              <a:buClr>
                <a:srgbClr val="000000"/>
              </a:buClr>
              <a:buSzPts val="1800"/>
              <a:buFont typeface="Arial"/>
              <a:buNone/>
            </a:pPr>
            <a:r>
              <a:rPr b="1" i="0" lang="de-DE" sz="1800" u="none" cap="none" strike="noStrike">
                <a:solidFill>
                  <a:schemeClr val="dk1"/>
                </a:solidFill>
                <a:latin typeface="Calibri"/>
                <a:ea typeface="Calibri"/>
                <a:cs typeface="Calibri"/>
                <a:sym typeface="Calibri"/>
              </a:rPr>
              <a:t>1813.71€</a:t>
            </a:r>
            <a:endParaRPr/>
          </a:p>
        </p:txBody>
      </p:sp>
      <p:pic>
        <p:nvPicPr>
          <p:cNvPr descr="Sparschwein Silhouette" id="668" name="Google Shape;668;g2a3e06661ff_9_607"/>
          <p:cNvPicPr preferRelativeResize="0"/>
          <p:nvPr/>
        </p:nvPicPr>
        <p:blipFill rotWithShape="1">
          <a:blip r:embed="rId5">
            <a:alphaModFix/>
          </a:blip>
          <a:srcRect b="0" l="0" r="0" t="0"/>
          <a:stretch/>
        </p:blipFill>
        <p:spPr>
          <a:xfrm>
            <a:off x="3795241" y="3542121"/>
            <a:ext cx="684000" cy="684000"/>
          </a:xfrm>
          <a:prstGeom prst="rect">
            <a:avLst/>
          </a:prstGeom>
          <a:noFill/>
          <a:ln>
            <a:noFill/>
          </a:ln>
        </p:spPr>
      </p:pic>
      <p:sp>
        <p:nvSpPr>
          <p:cNvPr id="669" name="Google Shape;669;g2a3e06661ff_9_607"/>
          <p:cNvSpPr txBox="1"/>
          <p:nvPr/>
        </p:nvSpPr>
        <p:spPr>
          <a:xfrm>
            <a:off x="4479241" y="3471680"/>
            <a:ext cx="4399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1" i="0" lang="de-DE" sz="2000" u="none" cap="none" strike="noStrike">
                <a:solidFill>
                  <a:schemeClr val="dk1"/>
                </a:solidFill>
                <a:latin typeface="Calibri"/>
                <a:ea typeface="Calibri"/>
                <a:cs typeface="Calibri"/>
                <a:sym typeface="Calibri"/>
              </a:rPr>
              <a:t>Saving per week: </a:t>
            </a:r>
            <a:endParaRPr/>
          </a:p>
          <a:p>
            <a:pPr indent="0" lvl="0" marL="0" marR="0" rtl="0" algn="l">
              <a:lnSpc>
                <a:spcPct val="100000"/>
              </a:lnSpc>
              <a:spcBef>
                <a:spcPts val="0"/>
              </a:spcBef>
              <a:spcAft>
                <a:spcPts val="0"/>
              </a:spcAft>
              <a:buClr>
                <a:srgbClr val="000000"/>
              </a:buClr>
              <a:buSzPts val="2000"/>
              <a:buFont typeface="Arial"/>
              <a:buNone/>
            </a:pPr>
            <a:r>
              <a:rPr b="0" i="0" lang="de-DE" sz="2000" u="none" cap="none" strike="noStrike">
                <a:solidFill>
                  <a:schemeClr val="dk1"/>
                </a:solidFill>
                <a:latin typeface="Calibri"/>
                <a:ea typeface="Calibri"/>
                <a:cs typeface="Calibri"/>
                <a:sym typeface="Calibri"/>
              </a:rPr>
              <a:t>3484.93€ - 1813.71€ = </a:t>
            </a:r>
            <a:r>
              <a:rPr b="1" i="0" lang="de-DE" sz="2000" u="none" cap="none" strike="noStrike">
                <a:solidFill>
                  <a:srgbClr val="C00000"/>
                </a:solidFill>
                <a:latin typeface="Calibri"/>
                <a:ea typeface="Calibri"/>
                <a:cs typeface="Calibri"/>
                <a:sym typeface="Calibri"/>
              </a:rPr>
              <a:t>1671.22€</a:t>
            </a:r>
            <a:endParaRPr/>
          </a:p>
        </p:txBody>
      </p:sp>
      <p:sp>
        <p:nvSpPr>
          <p:cNvPr id="670" name="Google Shape;670;g2a3e06661ff_9_607"/>
          <p:cNvSpPr/>
          <p:nvPr/>
        </p:nvSpPr>
        <p:spPr>
          <a:xfrm rot="5400000">
            <a:off x="5419056" y="-521175"/>
            <a:ext cx="442800" cy="7164000"/>
          </a:xfrm>
          <a:prstGeom prst="rightBrace">
            <a:avLst>
              <a:gd fmla="val 8333" name="adj1"/>
              <a:gd fmla="val 50000" name="adj2"/>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71" name="Google Shape;671;g2a3e06661ff_9_607"/>
          <p:cNvSpPr/>
          <p:nvPr/>
        </p:nvSpPr>
        <p:spPr>
          <a:xfrm rot="5400000">
            <a:off x="5467506" y="4466075"/>
            <a:ext cx="345900" cy="275400"/>
          </a:xfrm>
          <a:prstGeom prst="chevron">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g2a3e06661ff_9_728"/>
          <p:cNvSpPr txBox="1"/>
          <p:nvPr>
            <p:ph type="title"/>
          </p:nvPr>
        </p:nvSpPr>
        <p:spPr>
          <a:xfrm>
            <a:off x="838200" y="365125"/>
            <a:ext cx="98010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100"/>
              <a:buNone/>
            </a:pPr>
            <a:r>
              <a:rPr b="1" lang="de-DE" sz="2600"/>
              <a:t>Delivery Priority Strategy: Location and Order Planning</a:t>
            </a:r>
            <a:endParaRPr b="1" sz="2600">
              <a:solidFill>
                <a:srgbClr val="000000"/>
              </a:solidFill>
            </a:endParaRPr>
          </a:p>
        </p:txBody>
      </p:sp>
      <p:pic>
        <p:nvPicPr>
          <p:cNvPr descr="Karte mit Ortsmarkierung Silhouette" id="677" name="Google Shape;677;g2a3e06661ff_9_728"/>
          <p:cNvPicPr preferRelativeResize="0"/>
          <p:nvPr/>
        </p:nvPicPr>
        <p:blipFill rotWithShape="1">
          <a:blip r:embed="rId3">
            <a:alphaModFix/>
          </a:blip>
          <a:srcRect b="0" l="0" r="0" t="0"/>
          <a:stretch/>
        </p:blipFill>
        <p:spPr>
          <a:xfrm>
            <a:off x="1089422" y="2568882"/>
            <a:ext cx="648000" cy="648000"/>
          </a:xfrm>
          <a:prstGeom prst="rect">
            <a:avLst/>
          </a:prstGeom>
          <a:noFill/>
          <a:ln>
            <a:noFill/>
          </a:ln>
        </p:spPr>
      </p:pic>
      <p:sp>
        <p:nvSpPr>
          <p:cNvPr id="678" name="Google Shape;678;g2a3e06661ff_9_728"/>
          <p:cNvSpPr txBox="1"/>
          <p:nvPr/>
        </p:nvSpPr>
        <p:spPr>
          <a:xfrm>
            <a:off x="1834575" y="2311725"/>
            <a:ext cx="3420000" cy="1440000"/>
          </a:xfrm>
          <a:prstGeom prst="rect">
            <a:avLst/>
          </a:prstGeom>
          <a:noFill/>
          <a:ln cap="flat" cmpd="sng" w="2222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de-DE" sz="1400" u="none" cap="none" strike="noStrike">
                <a:solidFill>
                  <a:srgbClr val="000000"/>
                </a:solidFill>
                <a:latin typeface="Calibri"/>
                <a:ea typeface="Calibri"/>
                <a:cs typeface="Calibri"/>
                <a:sym typeface="Calibri"/>
              </a:rPr>
              <a:t>Delivering to </a:t>
            </a:r>
            <a:r>
              <a:rPr b="1" i="0" lang="de-DE" sz="1400" u="none" cap="none" strike="noStrike">
                <a:solidFill>
                  <a:srgbClr val="000000"/>
                </a:solidFill>
                <a:latin typeface="Calibri"/>
                <a:ea typeface="Calibri"/>
                <a:cs typeface="Calibri"/>
                <a:sym typeface="Calibri"/>
              </a:rPr>
              <a:t>nearby store groups first</a:t>
            </a:r>
            <a:r>
              <a:rPr b="0" i="0" lang="de-DE" sz="1400" u="none" cap="none" strike="noStrike">
                <a:solidFill>
                  <a:srgbClr val="000000"/>
                </a:solidFill>
                <a:latin typeface="Calibri"/>
                <a:ea typeface="Calibri"/>
                <a:cs typeface="Calibri"/>
                <a:sym typeface="Calibri"/>
              </a:rPr>
              <a:t> means that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de-DE" sz="1400" u="none" cap="none" strike="noStrike">
                <a:solidFill>
                  <a:srgbClr val="000000"/>
                </a:solidFill>
                <a:latin typeface="Calibri"/>
                <a:ea typeface="Calibri"/>
                <a:cs typeface="Calibri"/>
                <a:sym typeface="Calibri"/>
              </a:rPr>
              <a:t>trucks will </a:t>
            </a:r>
            <a:r>
              <a:rPr b="1" i="0" lang="de-DE" sz="1400" u="none" cap="none" strike="noStrike">
                <a:solidFill>
                  <a:srgbClr val="000000"/>
                </a:solidFill>
                <a:latin typeface="Calibri"/>
                <a:ea typeface="Calibri"/>
                <a:cs typeface="Calibri"/>
                <a:sym typeface="Calibri"/>
              </a:rPr>
              <a:t>return faster </a:t>
            </a:r>
            <a:r>
              <a:rPr b="0" i="0" lang="de-DE" sz="1400" u="none" cap="none" strike="noStrike">
                <a:solidFill>
                  <a:srgbClr val="000000"/>
                </a:solidFill>
                <a:latin typeface="Calibri"/>
                <a:ea typeface="Calibri"/>
                <a:cs typeface="Calibri"/>
                <a:sym typeface="Calibri"/>
              </a:rPr>
              <a:t>for the next delivery,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de-DE" sz="1400" u="none" cap="none" strike="noStrike">
                <a:solidFill>
                  <a:srgbClr val="000000"/>
                </a:solidFill>
                <a:latin typeface="Calibri"/>
                <a:ea typeface="Calibri"/>
                <a:cs typeface="Calibri"/>
                <a:sym typeface="Calibri"/>
              </a:rPr>
              <a:t>thereby </a:t>
            </a:r>
            <a:r>
              <a:rPr b="1" i="0" lang="de-DE" sz="1400" u="none" cap="none" strike="noStrike">
                <a:solidFill>
                  <a:srgbClr val="000000"/>
                </a:solidFill>
                <a:latin typeface="Calibri"/>
                <a:ea typeface="Calibri"/>
                <a:cs typeface="Calibri"/>
                <a:sym typeface="Calibri"/>
              </a:rPr>
              <a:t>reducing fleet size </a:t>
            </a:r>
            <a:r>
              <a:rPr b="0" i="0" lang="de-DE" sz="1400" u="none" cap="none" strike="noStrike">
                <a:solidFill>
                  <a:srgbClr val="000000"/>
                </a:solidFill>
                <a:latin typeface="Calibri"/>
                <a:ea typeface="Calibri"/>
                <a:cs typeface="Calibri"/>
                <a:sym typeface="Calibri"/>
              </a:rPr>
              <a:t>and </a:t>
            </a:r>
            <a:r>
              <a:rPr b="1" i="0" lang="de-DE" sz="1400" u="none" cap="none" strike="noStrike">
                <a:solidFill>
                  <a:srgbClr val="000000"/>
                </a:solidFill>
                <a:latin typeface="Calibri"/>
                <a:ea typeface="Calibri"/>
                <a:cs typeface="Calibri"/>
                <a:sym typeface="Calibri"/>
              </a:rPr>
              <a:t>costs</a:t>
            </a:r>
            <a:endParaRPr b="1" i="0" sz="1400" u="none" cap="none" strike="noStrike">
              <a:solidFill>
                <a:srgbClr val="000000"/>
              </a:solidFill>
              <a:latin typeface="Calibri"/>
              <a:ea typeface="Calibri"/>
              <a:cs typeface="Calibri"/>
              <a:sym typeface="Calibri"/>
            </a:endParaRPr>
          </a:p>
        </p:txBody>
      </p:sp>
      <p:pic>
        <p:nvPicPr>
          <p:cNvPr id="679" name="Google Shape;679;g2a3e06661ff_9_728"/>
          <p:cNvPicPr preferRelativeResize="0"/>
          <p:nvPr/>
        </p:nvPicPr>
        <p:blipFill rotWithShape="1">
          <a:blip r:embed="rId4">
            <a:alphaModFix/>
          </a:blip>
          <a:srcRect b="0" l="0" r="0" t="0"/>
          <a:stretch/>
        </p:blipFill>
        <p:spPr>
          <a:xfrm>
            <a:off x="6539100" y="2568882"/>
            <a:ext cx="648000" cy="648000"/>
          </a:xfrm>
          <a:prstGeom prst="rect">
            <a:avLst/>
          </a:prstGeom>
          <a:noFill/>
          <a:ln>
            <a:noFill/>
          </a:ln>
        </p:spPr>
      </p:pic>
      <p:sp>
        <p:nvSpPr>
          <p:cNvPr id="680" name="Google Shape;680;g2a3e06661ff_9_728"/>
          <p:cNvSpPr txBox="1"/>
          <p:nvPr/>
        </p:nvSpPr>
        <p:spPr>
          <a:xfrm>
            <a:off x="7279117" y="2308127"/>
            <a:ext cx="3420000" cy="1446900"/>
          </a:xfrm>
          <a:prstGeom prst="rect">
            <a:avLst/>
          </a:prstGeom>
          <a:noFill/>
          <a:ln cap="flat" cmpd="sng" w="22225">
            <a:solidFill>
              <a:srgbClr val="C00000"/>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de-DE" sz="1400" u="none" cap="none" strike="noStrike">
                <a:solidFill>
                  <a:srgbClr val="000000"/>
                </a:solidFill>
                <a:latin typeface="Calibri"/>
                <a:ea typeface="Calibri"/>
                <a:cs typeface="Calibri"/>
                <a:sym typeface="Calibri"/>
              </a:rPr>
              <a:t>Delivering to </a:t>
            </a:r>
            <a:r>
              <a:rPr b="1" i="0" lang="de-DE" sz="1400" u="none" cap="none" strike="noStrike">
                <a:solidFill>
                  <a:srgbClr val="000000"/>
                </a:solidFill>
                <a:latin typeface="Calibri"/>
                <a:ea typeface="Calibri"/>
                <a:cs typeface="Calibri"/>
                <a:sym typeface="Calibri"/>
              </a:rPr>
              <a:t>far store groups first </a:t>
            </a:r>
            <a:r>
              <a:rPr b="0" i="0" lang="de-DE" sz="1400" u="none" cap="none" strike="noStrike">
                <a:solidFill>
                  <a:srgbClr val="000000"/>
                </a:solidFill>
                <a:latin typeface="Calibri"/>
                <a:ea typeface="Calibri"/>
                <a:cs typeface="Calibri"/>
                <a:sym typeface="Calibri"/>
              </a:rPr>
              <a:t>means that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de-DE" sz="1400" u="none" cap="none" strike="noStrike">
                <a:solidFill>
                  <a:srgbClr val="000000"/>
                </a:solidFill>
                <a:latin typeface="Calibri"/>
                <a:ea typeface="Calibri"/>
                <a:cs typeface="Calibri"/>
                <a:sym typeface="Calibri"/>
              </a:rPr>
              <a:t>the </a:t>
            </a:r>
            <a:r>
              <a:rPr b="1" i="0" lang="de-DE" sz="1400" u="none" cap="none" strike="noStrike">
                <a:solidFill>
                  <a:srgbClr val="000000"/>
                </a:solidFill>
                <a:latin typeface="Calibri"/>
                <a:ea typeface="Calibri"/>
                <a:cs typeface="Calibri"/>
                <a:sym typeface="Calibri"/>
              </a:rPr>
              <a:t>long trips </a:t>
            </a:r>
            <a:r>
              <a:rPr b="0" i="0" lang="de-DE" sz="1400" u="none" cap="none" strike="noStrike">
                <a:solidFill>
                  <a:srgbClr val="000000"/>
                </a:solidFill>
                <a:latin typeface="Calibri"/>
                <a:ea typeface="Calibri"/>
                <a:cs typeface="Calibri"/>
                <a:sym typeface="Calibri"/>
              </a:rPr>
              <a:t>will be </a:t>
            </a:r>
            <a:r>
              <a:rPr b="1" i="0" lang="de-DE" sz="1400" u="none" cap="none" strike="noStrike">
                <a:solidFill>
                  <a:srgbClr val="000000"/>
                </a:solidFill>
                <a:latin typeface="Calibri"/>
                <a:ea typeface="Calibri"/>
                <a:cs typeface="Calibri"/>
                <a:sym typeface="Calibri"/>
              </a:rPr>
              <a:t>addressed first</a:t>
            </a:r>
            <a:r>
              <a:rPr b="0" i="0" lang="de-DE" sz="1400" u="none" cap="none" strike="noStrike">
                <a:solidFill>
                  <a:srgbClr val="000000"/>
                </a:solidFill>
                <a:latin typeface="Calibri"/>
                <a:ea typeface="Calibri"/>
                <a:cs typeface="Calibri"/>
                <a:sym typeface="Calibri"/>
              </a:rPr>
              <a:t> and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1" i="0" lang="de-DE" sz="1400" u="none" cap="none" strike="noStrike">
                <a:solidFill>
                  <a:srgbClr val="000000"/>
                </a:solidFill>
                <a:latin typeface="Calibri"/>
                <a:ea typeface="Calibri"/>
                <a:cs typeface="Calibri"/>
                <a:sym typeface="Calibri"/>
              </a:rPr>
              <a:t>increases</a:t>
            </a:r>
            <a:r>
              <a:rPr b="0" i="0" lang="de-DE" sz="1400" u="none" cap="none" strike="noStrike">
                <a:solidFill>
                  <a:srgbClr val="000000"/>
                </a:solidFill>
                <a:latin typeface="Calibri"/>
                <a:ea typeface="Calibri"/>
                <a:cs typeface="Calibri"/>
                <a:sym typeface="Calibri"/>
              </a:rPr>
              <a:t> the </a:t>
            </a:r>
            <a:r>
              <a:rPr b="1" i="0" lang="de-DE" sz="1400" u="none" cap="none" strike="noStrike">
                <a:solidFill>
                  <a:srgbClr val="000000"/>
                </a:solidFill>
                <a:latin typeface="Calibri"/>
                <a:ea typeface="Calibri"/>
                <a:cs typeface="Calibri"/>
                <a:sym typeface="Calibri"/>
              </a:rPr>
              <a:t>chance</a:t>
            </a:r>
            <a:r>
              <a:rPr b="0" i="0" lang="de-DE" sz="1400" u="none" cap="none" strike="noStrike">
                <a:solidFill>
                  <a:srgbClr val="000000"/>
                </a:solidFill>
                <a:latin typeface="Calibri"/>
                <a:ea typeface="Calibri"/>
                <a:cs typeface="Calibri"/>
                <a:sym typeface="Calibri"/>
              </a:rPr>
              <a:t> that the </a:t>
            </a:r>
            <a:r>
              <a:rPr b="1" i="0" lang="de-DE" sz="1400" u="none" cap="none" strike="noStrike">
                <a:solidFill>
                  <a:srgbClr val="000000"/>
                </a:solidFill>
                <a:latin typeface="Calibri"/>
                <a:ea typeface="Calibri"/>
                <a:cs typeface="Calibri"/>
                <a:sym typeface="Calibri"/>
              </a:rPr>
              <a:t>fresh</a:t>
            </a:r>
            <a:r>
              <a:rPr b="0" i="0" lang="de-DE" sz="1400" u="none" cap="none" strike="noStrike">
                <a:solidFill>
                  <a:srgbClr val="000000"/>
                </a:solidFill>
                <a:latin typeface="Calibri"/>
                <a:ea typeface="Calibri"/>
                <a:cs typeface="Calibri"/>
                <a:sym typeface="Calibri"/>
              </a:rPr>
              <a:t> and </a:t>
            </a:r>
            <a:r>
              <a:rPr b="1" i="0" lang="de-DE" sz="1400" u="none" cap="none" strike="noStrike">
                <a:solidFill>
                  <a:srgbClr val="000000"/>
                </a:solidFill>
                <a:latin typeface="Calibri"/>
                <a:ea typeface="Calibri"/>
                <a:cs typeface="Calibri"/>
                <a:sym typeface="Calibri"/>
              </a:rPr>
              <a:t>dry</a:t>
            </a:r>
            <a:r>
              <a:rPr b="0" i="0" lang="de-DE" sz="1400" u="none" cap="none" strike="noStrike">
                <a:solidFill>
                  <a:srgbClr val="000000"/>
                </a:solidFill>
                <a:latin typeface="Calibri"/>
                <a:ea typeface="Calibri"/>
                <a:cs typeface="Calibri"/>
                <a:sym typeface="Calibri"/>
              </a:rPr>
              <a:t> daily </a:t>
            </a:r>
            <a:r>
              <a:rPr b="1" i="0" lang="de-DE" sz="1400" u="none" cap="none" strike="noStrike">
                <a:solidFill>
                  <a:srgbClr val="000000"/>
                </a:solidFill>
                <a:latin typeface="Calibri"/>
                <a:ea typeface="Calibri"/>
                <a:cs typeface="Calibri"/>
                <a:sym typeface="Calibri"/>
              </a:rPr>
              <a:t>deadlines</a:t>
            </a:r>
            <a:r>
              <a:rPr b="0" i="0" lang="de-DE" sz="1400" u="none" cap="none" strike="noStrike">
                <a:solidFill>
                  <a:srgbClr val="000000"/>
                </a:solidFill>
                <a:latin typeface="Calibri"/>
                <a:ea typeface="Calibri"/>
                <a:cs typeface="Calibri"/>
                <a:sym typeface="Calibri"/>
              </a:rPr>
              <a:t> are </a:t>
            </a:r>
            <a:r>
              <a:rPr b="1" i="0" lang="de-DE" sz="1400" u="none" cap="none" strike="noStrike">
                <a:solidFill>
                  <a:srgbClr val="000000"/>
                </a:solidFill>
                <a:latin typeface="Calibri"/>
                <a:ea typeface="Calibri"/>
                <a:cs typeface="Calibri"/>
                <a:sym typeface="Calibri"/>
              </a:rPr>
              <a:t>met</a:t>
            </a:r>
            <a:endParaRPr b="1" i="0" sz="1400" u="none" cap="none" strike="noStrike">
              <a:solidFill>
                <a:srgbClr val="000000"/>
              </a:solidFill>
              <a:latin typeface="Calibri"/>
              <a:ea typeface="Calibri"/>
              <a:cs typeface="Calibri"/>
              <a:sym typeface="Calibri"/>
            </a:endParaRPr>
          </a:p>
        </p:txBody>
      </p:sp>
      <p:sp>
        <p:nvSpPr>
          <p:cNvPr id="681" name="Google Shape;681;g2a3e06661ff_9_728"/>
          <p:cNvSpPr txBox="1"/>
          <p:nvPr/>
        </p:nvSpPr>
        <p:spPr>
          <a:xfrm>
            <a:off x="917672" y="1510532"/>
            <a:ext cx="580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90"/>
              <a:buFont typeface="Arial"/>
              <a:buNone/>
            </a:pPr>
            <a:r>
              <a:rPr b="1" i="0" lang="de-DE" sz="1600" u="none" cap="none" strike="noStrike">
                <a:solidFill>
                  <a:srgbClr val="000000"/>
                </a:solidFill>
                <a:latin typeface="Calibri"/>
                <a:ea typeface="Calibri"/>
                <a:cs typeface="Calibri"/>
                <a:sym typeface="Calibri"/>
              </a:rPr>
              <a:t>Which locations should be delivered to first?</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990"/>
              <a:buFont typeface="Arial"/>
              <a:buNone/>
            </a:pPr>
            <a:r>
              <a:rPr b="0" i="0" lang="de-DE" sz="1600" u="none" cap="none" strike="noStrike">
                <a:solidFill>
                  <a:srgbClr val="000000"/>
                </a:solidFill>
                <a:latin typeface="Calibri"/>
                <a:ea typeface="Calibri"/>
                <a:cs typeface="Calibri"/>
                <a:sym typeface="Calibri"/>
              </a:rPr>
              <a:t>There are two factors to this decision:</a:t>
            </a:r>
            <a:endParaRPr b="0" i="0" sz="1600" u="none" cap="none" strike="noStrike">
              <a:solidFill>
                <a:srgbClr val="000000"/>
              </a:solidFill>
              <a:latin typeface="Arial"/>
              <a:ea typeface="Arial"/>
              <a:cs typeface="Arial"/>
              <a:sym typeface="Arial"/>
            </a:endParaRPr>
          </a:p>
        </p:txBody>
      </p:sp>
      <p:sp>
        <p:nvSpPr>
          <p:cNvPr id="682" name="Google Shape;682;g2a3e06661ff_9_728"/>
          <p:cNvSpPr txBox="1"/>
          <p:nvPr/>
        </p:nvSpPr>
        <p:spPr>
          <a:xfrm>
            <a:off x="5618840" y="2730816"/>
            <a:ext cx="6480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90"/>
              <a:buFont typeface="Arial"/>
              <a:buNone/>
            </a:pPr>
            <a:r>
              <a:rPr b="1" i="0" lang="de-DE" sz="2800" u="none" cap="none" strike="noStrike">
                <a:solidFill>
                  <a:srgbClr val="000000"/>
                </a:solidFill>
                <a:latin typeface="Calibri"/>
                <a:ea typeface="Calibri"/>
                <a:cs typeface="Calibri"/>
                <a:sym typeface="Calibri"/>
              </a:rPr>
              <a:t>or</a:t>
            </a:r>
            <a:endParaRPr b="1" i="0" sz="2800" u="none" cap="none" strike="noStrike">
              <a:solidFill>
                <a:srgbClr val="000000"/>
              </a:solidFill>
              <a:latin typeface="Calibri"/>
              <a:ea typeface="Calibri"/>
              <a:cs typeface="Calibri"/>
              <a:sym typeface="Calibri"/>
            </a:endParaRPr>
          </a:p>
        </p:txBody>
      </p:sp>
      <p:sp>
        <p:nvSpPr>
          <p:cNvPr id="683" name="Google Shape;683;g2a3e06661ff_9_728"/>
          <p:cNvSpPr txBox="1"/>
          <p:nvPr/>
        </p:nvSpPr>
        <p:spPr>
          <a:xfrm>
            <a:off x="1926300" y="3831079"/>
            <a:ext cx="9225600" cy="5079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990"/>
              <a:buFont typeface="Arial"/>
              <a:buNone/>
            </a:pPr>
            <a:r>
              <a:rPr b="0" i="0" lang="de-DE" sz="1500" u="none" cap="none" strike="noStrike">
                <a:solidFill>
                  <a:srgbClr val="000000"/>
                </a:solidFill>
                <a:latin typeface="Calibri"/>
                <a:ea typeface="Calibri"/>
                <a:cs typeface="Calibri"/>
                <a:sym typeface="Calibri"/>
              </a:rPr>
              <a:t>→ Since the </a:t>
            </a:r>
            <a:r>
              <a:rPr b="1" i="0" lang="de-DE" sz="1500" u="none" cap="none" strike="noStrike">
                <a:solidFill>
                  <a:srgbClr val="000000"/>
                </a:solidFill>
                <a:latin typeface="Calibri"/>
                <a:ea typeface="Calibri"/>
                <a:cs typeface="Calibri"/>
                <a:sym typeface="Calibri"/>
              </a:rPr>
              <a:t>first goal </a:t>
            </a:r>
            <a:r>
              <a:rPr b="0" i="0" lang="de-DE" sz="1500" u="none" cap="none" strike="noStrike">
                <a:solidFill>
                  <a:srgbClr val="000000"/>
                </a:solidFill>
                <a:latin typeface="Calibri"/>
                <a:ea typeface="Calibri"/>
                <a:cs typeface="Calibri"/>
                <a:sym typeface="Calibri"/>
              </a:rPr>
              <a:t>is to </a:t>
            </a:r>
            <a:r>
              <a:rPr b="1" i="0" lang="de-DE" sz="1500" u="none" cap="none" strike="noStrike">
                <a:solidFill>
                  <a:srgbClr val="000000"/>
                </a:solidFill>
                <a:latin typeface="Calibri"/>
                <a:ea typeface="Calibri"/>
                <a:cs typeface="Calibri"/>
                <a:sym typeface="Calibri"/>
              </a:rPr>
              <a:t>minimize costs </a:t>
            </a:r>
            <a:r>
              <a:rPr b="0" i="0" lang="de-DE" sz="1500" u="none" cap="none" strike="noStrike">
                <a:solidFill>
                  <a:srgbClr val="000000"/>
                </a:solidFill>
                <a:latin typeface="Calibri"/>
                <a:ea typeface="Calibri"/>
                <a:cs typeface="Calibri"/>
                <a:sym typeface="Calibri"/>
              </a:rPr>
              <a:t>we will </a:t>
            </a:r>
            <a:r>
              <a:rPr b="1" i="0" lang="de-DE" sz="1500" u="none" cap="none" strike="noStrike">
                <a:solidFill>
                  <a:srgbClr val="000000"/>
                </a:solidFill>
                <a:latin typeface="Calibri"/>
                <a:ea typeface="Calibri"/>
                <a:cs typeface="Calibri"/>
                <a:sym typeface="Calibri"/>
              </a:rPr>
              <a:t>initially attempt </a:t>
            </a:r>
            <a:r>
              <a:rPr b="0" i="0" lang="de-DE" sz="1500" u="none" cap="none" strike="noStrike">
                <a:solidFill>
                  <a:srgbClr val="000000"/>
                </a:solidFill>
                <a:latin typeface="Calibri"/>
                <a:ea typeface="Calibri"/>
                <a:cs typeface="Calibri"/>
                <a:sym typeface="Calibri"/>
              </a:rPr>
              <a:t>to </a:t>
            </a:r>
            <a:r>
              <a:rPr b="1" i="0" lang="de-DE" sz="1500" u="none" cap="none" strike="noStrike">
                <a:solidFill>
                  <a:srgbClr val="000000"/>
                </a:solidFill>
                <a:latin typeface="Calibri"/>
                <a:ea typeface="Calibri"/>
                <a:cs typeface="Calibri"/>
                <a:sym typeface="Calibri"/>
              </a:rPr>
              <a:t>deliver</a:t>
            </a:r>
            <a:r>
              <a:rPr b="0" i="0" lang="de-DE" sz="1500" u="none" cap="none" strike="noStrike">
                <a:solidFill>
                  <a:srgbClr val="000000"/>
                </a:solidFill>
                <a:latin typeface="Calibri"/>
                <a:ea typeface="Calibri"/>
                <a:cs typeface="Calibri"/>
                <a:sym typeface="Calibri"/>
              </a:rPr>
              <a:t> to </a:t>
            </a:r>
            <a:r>
              <a:rPr b="1" i="0" lang="de-DE" sz="1500" u="none" cap="none" strike="noStrike">
                <a:solidFill>
                  <a:srgbClr val="000000"/>
                </a:solidFill>
                <a:latin typeface="Calibri"/>
                <a:ea typeface="Calibri"/>
                <a:cs typeface="Calibri"/>
                <a:sym typeface="Calibri"/>
              </a:rPr>
              <a:t>nearby groups </a:t>
            </a:r>
            <a:r>
              <a:rPr b="0" i="0" lang="de-DE" sz="1500" u="none" cap="none" strike="noStrike">
                <a:solidFill>
                  <a:srgbClr val="000000"/>
                </a:solidFill>
                <a:latin typeface="Calibri"/>
                <a:ea typeface="Calibri"/>
                <a:cs typeface="Calibri"/>
                <a:sym typeface="Calibri"/>
              </a:rPr>
              <a:t>and </a:t>
            </a:r>
            <a:r>
              <a:rPr b="1" i="0" lang="de-DE" sz="1500" u="none" cap="none" strike="noStrike">
                <a:solidFill>
                  <a:srgbClr val="000000"/>
                </a:solidFill>
                <a:latin typeface="Calibri"/>
                <a:ea typeface="Calibri"/>
                <a:cs typeface="Calibri"/>
                <a:sym typeface="Calibri"/>
              </a:rPr>
              <a:t>if time optimizations </a:t>
            </a:r>
            <a:r>
              <a:rPr b="0" i="0" lang="de-DE" sz="1500" u="none" cap="none" strike="noStrike">
                <a:solidFill>
                  <a:srgbClr val="000000"/>
                </a:solidFill>
                <a:latin typeface="Calibri"/>
                <a:ea typeface="Calibri"/>
                <a:cs typeface="Calibri"/>
                <a:sym typeface="Calibri"/>
              </a:rPr>
              <a:t>are </a:t>
            </a:r>
            <a:r>
              <a:rPr b="1" i="0" lang="de-DE" sz="1500" u="none" cap="none" strike="noStrike">
                <a:solidFill>
                  <a:srgbClr val="000000"/>
                </a:solidFill>
                <a:latin typeface="Calibri"/>
                <a:ea typeface="Calibri"/>
                <a:cs typeface="Calibri"/>
                <a:sym typeface="Calibri"/>
              </a:rPr>
              <a:t>still needed </a:t>
            </a:r>
            <a:r>
              <a:rPr b="0" i="0" lang="de-DE" sz="1500" u="none" cap="none" strike="noStrike">
                <a:solidFill>
                  <a:srgbClr val="000000"/>
                </a:solidFill>
                <a:latin typeface="Calibri"/>
                <a:ea typeface="Calibri"/>
                <a:cs typeface="Calibri"/>
                <a:sym typeface="Calibri"/>
              </a:rPr>
              <a:t>we can </a:t>
            </a:r>
            <a:r>
              <a:rPr b="1" i="0" lang="de-DE" sz="1500" u="none" cap="none" strike="noStrike">
                <a:solidFill>
                  <a:srgbClr val="000000"/>
                </a:solidFill>
                <a:latin typeface="Calibri"/>
                <a:ea typeface="Calibri"/>
                <a:cs typeface="Calibri"/>
                <a:sym typeface="Calibri"/>
              </a:rPr>
              <a:t>look</a:t>
            </a:r>
            <a:r>
              <a:rPr b="0" i="0" lang="de-DE" sz="1500" u="none" cap="none" strike="noStrike">
                <a:solidFill>
                  <a:srgbClr val="000000"/>
                </a:solidFill>
                <a:latin typeface="Calibri"/>
                <a:ea typeface="Calibri"/>
                <a:cs typeface="Calibri"/>
                <a:sym typeface="Calibri"/>
              </a:rPr>
              <a:t> at </a:t>
            </a:r>
            <a:r>
              <a:rPr b="1" i="0" lang="de-DE" sz="1500" u="none" cap="none" strike="noStrike">
                <a:solidFill>
                  <a:srgbClr val="000000"/>
                </a:solidFill>
                <a:latin typeface="Calibri"/>
                <a:ea typeface="Calibri"/>
                <a:cs typeface="Calibri"/>
                <a:sym typeface="Calibri"/>
              </a:rPr>
              <a:t>alternative approaches</a:t>
            </a:r>
            <a:endParaRPr b="1" i="0" sz="1500" u="none" cap="none" strike="noStrike">
              <a:solidFill>
                <a:srgbClr val="000000"/>
              </a:solidFill>
              <a:latin typeface="Calibri"/>
              <a:ea typeface="Calibri"/>
              <a:cs typeface="Calibri"/>
              <a:sym typeface="Calibri"/>
            </a:endParaRPr>
          </a:p>
        </p:txBody>
      </p:sp>
      <p:sp>
        <p:nvSpPr>
          <p:cNvPr id="684" name="Google Shape;684;g2a3e06661ff_9_728"/>
          <p:cNvSpPr txBox="1"/>
          <p:nvPr/>
        </p:nvSpPr>
        <p:spPr>
          <a:xfrm>
            <a:off x="1089425" y="4702099"/>
            <a:ext cx="9734700" cy="1461600"/>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Clr>
                <a:srgbClr val="000000"/>
              </a:buClr>
              <a:buSzPts val="990"/>
              <a:buFont typeface="Arial"/>
              <a:buNone/>
            </a:pPr>
            <a:r>
              <a:rPr b="1" i="0" lang="de-DE" sz="1600" u="none" cap="none" strike="noStrike">
                <a:solidFill>
                  <a:srgbClr val="000000"/>
                </a:solidFill>
                <a:latin typeface="Calibri"/>
                <a:ea typeface="Calibri"/>
                <a:cs typeface="Calibri"/>
                <a:sym typeface="Calibri"/>
              </a:rPr>
              <a:t>Within a group, which orders should be planned first?</a:t>
            </a:r>
            <a:endParaRPr/>
          </a:p>
          <a:p>
            <a:pPr indent="0" lvl="0" marL="0" marR="0" rtl="0" algn="l">
              <a:lnSpc>
                <a:spcPct val="114000"/>
              </a:lnSpc>
              <a:spcBef>
                <a:spcPts val="0"/>
              </a:spcBef>
              <a:spcAft>
                <a:spcPts val="0"/>
              </a:spcAft>
              <a:buClr>
                <a:srgbClr val="000000"/>
              </a:buClr>
              <a:buSzPts val="990"/>
              <a:buFont typeface="Arial"/>
              <a:buNone/>
            </a:pPr>
            <a:r>
              <a:rPr b="0" i="0" lang="de-DE" sz="1600" u="none" cap="none" strike="noStrike">
                <a:solidFill>
                  <a:srgbClr val="000000"/>
                </a:solidFill>
                <a:latin typeface="Calibri"/>
                <a:ea typeface="Calibri"/>
                <a:cs typeface="Calibri"/>
                <a:sym typeface="Calibri"/>
              </a:rPr>
              <a:t>We can plan them in order of two values: capacity limit and pallet volume. </a:t>
            </a:r>
            <a:endParaRPr/>
          </a:p>
          <a:p>
            <a:pPr indent="-285750" lvl="0" marL="285750" marR="0" rtl="0" algn="l">
              <a:lnSpc>
                <a:spcPct val="114000"/>
              </a:lnSpc>
              <a:spcBef>
                <a:spcPts val="0"/>
              </a:spcBef>
              <a:spcAft>
                <a:spcPts val="0"/>
              </a:spcAft>
              <a:buClr>
                <a:srgbClr val="000000"/>
              </a:buClr>
              <a:buSzPts val="1600"/>
              <a:buFont typeface="Arial"/>
              <a:buChar char="•"/>
            </a:pPr>
            <a:r>
              <a:rPr b="1" i="0" lang="de-DE" sz="1600" u="none" cap="none" strike="noStrike">
                <a:solidFill>
                  <a:srgbClr val="000000"/>
                </a:solidFill>
                <a:latin typeface="Calibri"/>
                <a:ea typeface="Calibri"/>
                <a:cs typeface="Calibri"/>
                <a:sym typeface="Calibri"/>
              </a:rPr>
              <a:t>Capacity Limit</a:t>
            </a:r>
            <a:r>
              <a:rPr b="0" i="0" lang="de-DE" sz="1600" u="none" cap="none" strike="noStrike">
                <a:solidFill>
                  <a:srgbClr val="000000"/>
                </a:solidFill>
                <a:latin typeface="Calibri"/>
                <a:ea typeface="Calibri"/>
                <a:cs typeface="Calibri"/>
                <a:sym typeface="Calibri"/>
              </a:rPr>
              <a:t>: The order in which we plan these should be insignificant but we should try to combine orders with the same capacity limits to avoid transporting pallets with a smaller vehicle than necessary. </a:t>
            </a:r>
            <a:endParaRPr/>
          </a:p>
          <a:p>
            <a:pPr indent="-285750" lvl="0" marL="285750" marR="0" rtl="0" algn="l">
              <a:lnSpc>
                <a:spcPct val="114000"/>
              </a:lnSpc>
              <a:spcBef>
                <a:spcPts val="0"/>
              </a:spcBef>
              <a:spcAft>
                <a:spcPts val="0"/>
              </a:spcAft>
              <a:buClr>
                <a:srgbClr val="000000"/>
              </a:buClr>
              <a:buSzPts val="1600"/>
              <a:buFont typeface="Arial"/>
              <a:buChar char="•"/>
            </a:pPr>
            <a:r>
              <a:rPr b="1" i="0" lang="de-DE" sz="1600" u="none" cap="none" strike="noStrike">
                <a:solidFill>
                  <a:srgbClr val="000000"/>
                </a:solidFill>
                <a:latin typeface="Calibri"/>
                <a:ea typeface="Calibri"/>
                <a:cs typeface="Calibri"/>
                <a:sym typeface="Calibri"/>
              </a:rPr>
              <a:t>Pallet </a:t>
            </a:r>
            <a:r>
              <a:rPr b="1" i="0" lang="de-DE" sz="1600" u="none" cap="none" strike="noStrike">
                <a:solidFill>
                  <a:srgbClr val="000000"/>
                </a:solidFill>
                <a:latin typeface="Calibri"/>
                <a:ea typeface="Calibri"/>
                <a:cs typeface="Calibri"/>
                <a:sym typeface="Calibri"/>
                <a:extLst>
                  <a:ext uri="http://customooxmlschemas.google.com/">
                    <go:slidesCustomData xmlns:go="http://customooxmlschemas.google.com/" textRoundtripDataId="1"/>
                  </a:ext>
                </a:extLst>
              </a:rPr>
              <a:t>Volume</a:t>
            </a:r>
            <a:endParaRPr/>
          </a:p>
        </p:txBody>
      </p:sp>
      <p:cxnSp>
        <p:nvCxnSpPr>
          <p:cNvPr id="685" name="Google Shape;685;g2a3e06661ff_9_728"/>
          <p:cNvCxnSpPr/>
          <p:nvPr/>
        </p:nvCxnSpPr>
        <p:spPr>
          <a:xfrm>
            <a:off x="1168894" y="4439479"/>
            <a:ext cx="9983100" cy="0"/>
          </a:xfrm>
          <a:prstGeom prst="straightConnector1">
            <a:avLst/>
          </a:prstGeom>
          <a:noFill/>
          <a:ln cap="flat" cmpd="sng" w="9525">
            <a:solidFill>
              <a:srgbClr val="C00000"/>
            </a:solidFill>
            <a:prstDash val="dot"/>
            <a:round/>
            <a:headEnd len="sm" w="sm" type="none"/>
            <a:tailEnd len="sm" w="sm"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g2a20e0912f5_4_550"/>
          <p:cNvSpPr txBox="1"/>
          <p:nvPr>
            <p:ph type="title"/>
          </p:nvPr>
        </p:nvSpPr>
        <p:spPr>
          <a:xfrm>
            <a:off x="838200" y="365125"/>
            <a:ext cx="98337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i="0" lang="de-DE" sz="2600" u="none" strike="noStrike">
                <a:solidFill>
                  <a:srgbClr val="000000"/>
                </a:solidFill>
                <a:latin typeface="Calibri"/>
                <a:ea typeface="Calibri"/>
                <a:cs typeface="Calibri"/>
                <a:sym typeface="Calibri"/>
              </a:rPr>
              <a:t>To attain a 100% service level, specific success conditions were essential</a:t>
            </a:r>
            <a:r>
              <a:rPr b="1" lang="de-DE" sz="2600">
                <a:solidFill>
                  <a:srgbClr val="000000"/>
                </a:solidFill>
              </a:rPr>
              <a:t>:</a:t>
            </a:r>
            <a:endParaRPr sz="2600"/>
          </a:p>
        </p:txBody>
      </p:sp>
      <p:sp>
        <p:nvSpPr>
          <p:cNvPr id="692" name="Google Shape;692;g2a20e0912f5_4_55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pic>
        <p:nvPicPr>
          <p:cNvPr descr="Klemmbrett abgehakt Silhouette" id="693" name="Google Shape;693;g2a20e0912f5_4_550"/>
          <p:cNvPicPr preferRelativeResize="0"/>
          <p:nvPr/>
        </p:nvPicPr>
        <p:blipFill rotWithShape="1">
          <a:blip r:embed="rId3">
            <a:alphaModFix/>
          </a:blip>
          <a:srcRect b="0" l="0" r="0" t="0"/>
          <a:stretch/>
        </p:blipFill>
        <p:spPr>
          <a:xfrm>
            <a:off x="838200" y="1825625"/>
            <a:ext cx="828000" cy="828000"/>
          </a:xfrm>
          <a:prstGeom prst="rect">
            <a:avLst/>
          </a:prstGeom>
          <a:noFill/>
          <a:ln>
            <a:noFill/>
          </a:ln>
        </p:spPr>
      </p:pic>
      <p:pic>
        <p:nvPicPr>
          <p:cNvPr descr="Uhr Silhouette" id="694" name="Google Shape;694;g2a20e0912f5_4_550"/>
          <p:cNvPicPr preferRelativeResize="0"/>
          <p:nvPr/>
        </p:nvPicPr>
        <p:blipFill rotWithShape="1">
          <a:blip r:embed="rId4">
            <a:alphaModFix/>
          </a:blip>
          <a:srcRect b="0" l="0" r="0" t="0"/>
          <a:stretch/>
        </p:blipFill>
        <p:spPr>
          <a:xfrm>
            <a:off x="838200" y="3098420"/>
            <a:ext cx="828000" cy="828000"/>
          </a:xfrm>
          <a:prstGeom prst="rect">
            <a:avLst/>
          </a:prstGeom>
          <a:noFill/>
          <a:ln>
            <a:noFill/>
          </a:ln>
        </p:spPr>
      </p:pic>
      <p:sp>
        <p:nvSpPr>
          <p:cNvPr id="695" name="Google Shape;695;g2a20e0912f5_4_550"/>
          <p:cNvSpPr txBox="1"/>
          <p:nvPr/>
        </p:nvSpPr>
        <p:spPr>
          <a:xfrm>
            <a:off x="2019643" y="1978015"/>
            <a:ext cx="5540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de-DE" u="none" cap="none" strike="noStrike">
                <a:solidFill>
                  <a:srgbClr val="000000"/>
                </a:solidFill>
                <a:latin typeface="Calibri"/>
                <a:ea typeface="Calibri"/>
                <a:cs typeface="Calibri"/>
                <a:sym typeface="Calibri"/>
              </a:rPr>
              <a:t>Full Assignment</a:t>
            </a:r>
            <a:endParaRPr b="1" i="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de-DE" sz="1400" u="none" cap="none" strike="noStrike">
                <a:solidFill>
                  <a:srgbClr val="000000"/>
                </a:solidFill>
                <a:latin typeface="Calibri"/>
                <a:ea typeface="Calibri"/>
                <a:cs typeface="Calibri"/>
                <a:sym typeface="Calibri"/>
              </a:rPr>
              <a:t>All orders have been assigned to a delivery.</a:t>
            </a:r>
            <a:endParaRPr/>
          </a:p>
        </p:txBody>
      </p:sp>
      <p:sp>
        <p:nvSpPr>
          <p:cNvPr id="696" name="Google Shape;696;g2a20e0912f5_4_550"/>
          <p:cNvSpPr txBox="1"/>
          <p:nvPr/>
        </p:nvSpPr>
        <p:spPr>
          <a:xfrm>
            <a:off x="2016766" y="2712201"/>
            <a:ext cx="5840400" cy="153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de-DE" sz="1400" u="none" cap="none" strike="noStrike">
                <a:solidFill>
                  <a:srgbClr val="000000"/>
                </a:solidFill>
                <a:latin typeface="Calibri"/>
                <a:ea typeface="Calibri"/>
                <a:cs typeface="Calibri"/>
                <a:sym typeface="Calibri"/>
              </a:rPr>
              <a:t>Timely arrival</a:t>
            </a:r>
            <a:endParaRPr b="1" i="0" sz="14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400"/>
              <a:buFont typeface="Arial"/>
              <a:buChar char="•"/>
            </a:pPr>
            <a:r>
              <a:rPr b="0" i="0" lang="de-DE" sz="1400" u="none" cap="none" strike="noStrike">
                <a:solidFill>
                  <a:srgbClr val="000000"/>
                </a:solidFill>
                <a:latin typeface="Calibri"/>
                <a:ea typeface="Calibri"/>
                <a:cs typeface="Calibri"/>
                <a:sym typeface="Calibri"/>
              </a:rPr>
              <a:t>No fresh order arrives later than the fresh time limit </a:t>
            </a:r>
            <a:endParaRPr/>
          </a:p>
          <a:p>
            <a:pPr indent="0" lvl="0" marL="114300" marR="0" rtl="0" algn="l">
              <a:lnSpc>
                <a:spcPct val="100000"/>
              </a:lnSpc>
              <a:spcBef>
                <a:spcPts val="0"/>
              </a:spcBef>
              <a:spcAft>
                <a:spcPts val="0"/>
              </a:spcAft>
              <a:buNone/>
            </a:pPr>
            <a:r>
              <a:rPr b="0" i="0" lang="de-DE" sz="1200" u="none" cap="none" strike="noStrike">
                <a:solidFill>
                  <a:srgbClr val="000000"/>
                </a:solidFill>
                <a:latin typeface="Calibri"/>
                <a:ea typeface="Calibri"/>
                <a:cs typeface="Calibri"/>
                <a:sym typeface="Calibri"/>
              </a:rPr>
              <a:t>	</a:t>
            </a:r>
            <a:r>
              <a:rPr lang="de-DE" sz="1200">
                <a:latin typeface="Calibri"/>
                <a:ea typeface="Calibri"/>
                <a:cs typeface="Calibri"/>
                <a:sym typeface="Calibri"/>
              </a:rPr>
              <a:t>→</a:t>
            </a:r>
            <a:r>
              <a:rPr b="0" i="0" lang="de-DE" sz="1200" u="none" cap="none" strike="noStrike">
                <a:solidFill>
                  <a:srgbClr val="000000"/>
                </a:solidFill>
                <a:latin typeface="Calibri"/>
                <a:ea typeface="Calibri"/>
                <a:cs typeface="Calibri"/>
                <a:sym typeface="Calibri"/>
              </a:rPr>
              <a:t> (8:00am on the day after the order)</a:t>
            </a:r>
            <a:endParaRPr/>
          </a:p>
          <a:p>
            <a:pPr indent="-342900" lvl="0" marL="457200" marR="0" rtl="0" algn="l">
              <a:lnSpc>
                <a:spcPct val="100000"/>
              </a:lnSpc>
              <a:spcBef>
                <a:spcPts val="0"/>
              </a:spcBef>
              <a:spcAft>
                <a:spcPts val="0"/>
              </a:spcAft>
              <a:buClr>
                <a:srgbClr val="000000"/>
              </a:buClr>
              <a:buSzPts val="1400"/>
              <a:buFont typeface="Arial"/>
              <a:buChar char="•"/>
            </a:pPr>
            <a:r>
              <a:rPr b="0" i="0" lang="de-DE" sz="1400" u="none" cap="none" strike="noStrike">
                <a:solidFill>
                  <a:srgbClr val="000000"/>
                </a:solidFill>
                <a:latin typeface="Calibri"/>
                <a:ea typeface="Calibri"/>
                <a:cs typeface="Calibri"/>
                <a:sym typeface="Calibri"/>
              </a:rPr>
              <a:t>No dry order arrives later than the dry time limit </a:t>
            </a:r>
            <a:endParaRPr/>
          </a:p>
          <a:p>
            <a:pPr indent="0" lvl="0" marL="114300" marR="0" rtl="0" algn="l">
              <a:lnSpc>
                <a:spcPct val="100000"/>
              </a:lnSpc>
              <a:spcBef>
                <a:spcPts val="0"/>
              </a:spcBef>
              <a:spcAft>
                <a:spcPts val="0"/>
              </a:spcAft>
              <a:buNone/>
            </a:pPr>
            <a:r>
              <a:rPr b="0" i="0" lang="de-DE" sz="1200" u="none" cap="none" strike="noStrike">
                <a:solidFill>
                  <a:srgbClr val="000000"/>
                </a:solidFill>
                <a:latin typeface="Calibri"/>
                <a:ea typeface="Calibri"/>
                <a:cs typeface="Calibri"/>
                <a:sym typeface="Calibri"/>
              </a:rPr>
              <a:t>	</a:t>
            </a:r>
            <a:r>
              <a:rPr lang="de-DE" sz="1200">
                <a:latin typeface="Calibri"/>
                <a:ea typeface="Calibri"/>
                <a:cs typeface="Calibri"/>
                <a:sym typeface="Calibri"/>
              </a:rPr>
              <a:t>→</a:t>
            </a:r>
            <a:r>
              <a:rPr b="0" i="0" lang="de-DE" sz="1200" u="none" cap="none" strike="noStrike">
                <a:solidFill>
                  <a:srgbClr val="000000"/>
                </a:solidFill>
                <a:latin typeface="Calibri"/>
                <a:ea typeface="Calibri"/>
                <a:cs typeface="Calibri"/>
                <a:sym typeface="Calibri"/>
              </a:rPr>
              <a:t> (23:59 on the day after the order)</a:t>
            </a:r>
            <a:endParaRPr/>
          </a:p>
          <a:p>
            <a:pPr indent="-342900" lvl="0" marL="457200" marR="0" rtl="0" algn="l">
              <a:lnSpc>
                <a:spcPct val="100000"/>
              </a:lnSpc>
              <a:spcBef>
                <a:spcPts val="0"/>
              </a:spcBef>
              <a:spcAft>
                <a:spcPts val="0"/>
              </a:spcAft>
              <a:buClr>
                <a:srgbClr val="000000"/>
              </a:buClr>
              <a:buSzPts val="1400"/>
              <a:buFont typeface="Arial"/>
              <a:buChar char="•"/>
            </a:pPr>
            <a:r>
              <a:rPr b="0" i="0" lang="de-DE" sz="1400" u="none" cap="none" strike="noStrike">
                <a:solidFill>
                  <a:srgbClr val="000000"/>
                </a:solidFill>
                <a:latin typeface="Calibri"/>
                <a:ea typeface="Calibri"/>
                <a:cs typeface="Calibri"/>
                <a:sym typeface="Calibri"/>
              </a:rPr>
              <a:t>If a delivery contains part of an order, the remainder of the order must arrive within 4 hours</a:t>
            </a:r>
            <a:endParaRPr b="0" i="0" sz="1400" u="none" cap="none" strike="noStrike">
              <a:solidFill>
                <a:srgbClr val="000000"/>
              </a:solidFill>
              <a:latin typeface="Calibri"/>
              <a:ea typeface="Calibri"/>
              <a:cs typeface="Calibri"/>
              <a:sym typeface="Calibri"/>
            </a:endParaRPr>
          </a:p>
        </p:txBody>
      </p:sp>
      <p:sp>
        <p:nvSpPr>
          <p:cNvPr id="697" name="Google Shape;697;g2a20e0912f5_4_550"/>
          <p:cNvSpPr txBox="1"/>
          <p:nvPr/>
        </p:nvSpPr>
        <p:spPr>
          <a:xfrm>
            <a:off x="2016766" y="4388102"/>
            <a:ext cx="5537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de-DE" sz="1400" u="none" cap="none" strike="noStrike">
                <a:solidFill>
                  <a:srgbClr val="000000"/>
                </a:solidFill>
                <a:latin typeface="Calibri"/>
                <a:ea typeface="Calibri"/>
                <a:cs typeface="Calibri"/>
                <a:sym typeface="Calibri"/>
              </a:rPr>
              <a:t>Loading dock capacity</a:t>
            </a:r>
            <a:endParaRPr b="1" i="0" sz="14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400"/>
              <a:buFont typeface="Arial"/>
              <a:buChar char="•"/>
            </a:pPr>
            <a:r>
              <a:rPr b="0" i="0" lang="de-DE" sz="1400" u="none" cap="none" strike="noStrike">
                <a:solidFill>
                  <a:srgbClr val="000000"/>
                </a:solidFill>
                <a:latin typeface="Calibri"/>
                <a:ea typeface="Calibri"/>
                <a:cs typeface="Calibri"/>
                <a:sym typeface="Calibri"/>
              </a:rPr>
              <a:t>40 loading docks can be in use at a time for dispatch</a:t>
            </a:r>
            <a:endParaRPr b="0" i="0" sz="1400" u="none" cap="none" strike="noStrike">
              <a:solidFill>
                <a:srgbClr val="000000"/>
              </a:solidFill>
              <a:latin typeface="Calibri"/>
              <a:ea typeface="Calibri"/>
              <a:cs typeface="Calibri"/>
              <a:sym typeface="Calibri"/>
            </a:endParaRPr>
          </a:p>
        </p:txBody>
      </p:sp>
      <p:sp>
        <p:nvSpPr>
          <p:cNvPr id="698" name="Google Shape;698;g2a20e0912f5_4_550"/>
          <p:cNvSpPr/>
          <p:nvPr/>
        </p:nvSpPr>
        <p:spPr>
          <a:xfrm>
            <a:off x="7913487" y="1825625"/>
            <a:ext cx="443700" cy="4248000"/>
          </a:xfrm>
          <a:prstGeom prst="rightBrace">
            <a:avLst>
              <a:gd fmla="val 8333" name="adj1"/>
              <a:gd fmla="val 50000" name="adj2"/>
            </a:avLst>
          </a:prstGeom>
          <a:noFill/>
          <a:ln cap="flat" cmpd="sng" w="190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99" name="Google Shape;699;g2a20e0912f5_4_550"/>
          <p:cNvSpPr txBox="1"/>
          <p:nvPr/>
        </p:nvSpPr>
        <p:spPr>
          <a:xfrm>
            <a:off x="8413495" y="3626459"/>
            <a:ext cx="2559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de-DE" sz="1800" u="none" cap="none" strike="noStrike">
                <a:solidFill>
                  <a:schemeClr val="dk1"/>
                </a:solidFill>
                <a:latin typeface="Calibri"/>
                <a:ea typeface="Calibri"/>
                <a:cs typeface="Calibri"/>
                <a:sym typeface="Calibri"/>
              </a:rPr>
              <a:t>If any of these are not met the solution fails</a:t>
            </a:r>
            <a:endParaRPr b="1" i="0" sz="1800" u="none" cap="none" strike="noStrike">
              <a:solidFill>
                <a:schemeClr val="dk1"/>
              </a:solidFill>
              <a:latin typeface="Calibri"/>
              <a:ea typeface="Calibri"/>
              <a:cs typeface="Calibri"/>
              <a:sym typeface="Calibri"/>
            </a:endParaRPr>
          </a:p>
        </p:txBody>
      </p:sp>
      <p:pic>
        <p:nvPicPr>
          <p:cNvPr descr="Blitz mit einfarbiger Füllung" id="700" name="Google Shape;700;g2a20e0912f5_4_550"/>
          <p:cNvPicPr preferRelativeResize="0"/>
          <p:nvPr/>
        </p:nvPicPr>
        <p:blipFill rotWithShape="1">
          <a:blip r:embed="rId5">
            <a:alphaModFix/>
          </a:blip>
          <a:srcRect b="0" l="0" r="0" t="0"/>
          <a:stretch/>
        </p:blipFill>
        <p:spPr>
          <a:xfrm>
            <a:off x="10671858" y="3530420"/>
            <a:ext cx="792000" cy="792000"/>
          </a:xfrm>
          <a:prstGeom prst="rect">
            <a:avLst/>
          </a:prstGeom>
          <a:noFill/>
          <a:ln>
            <a:noFill/>
          </a:ln>
        </p:spPr>
      </p:pic>
      <p:pic>
        <p:nvPicPr>
          <p:cNvPr descr="Sackkarre Silhouette" id="701" name="Google Shape;701;g2a20e0912f5_4_550"/>
          <p:cNvPicPr preferRelativeResize="0"/>
          <p:nvPr/>
        </p:nvPicPr>
        <p:blipFill rotWithShape="1">
          <a:blip r:embed="rId6">
            <a:alphaModFix/>
          </a:blip>
          <a:srcRect b="0" l="0" r="0" t="0"/>
          <a:stretch/>
        </p:blipFill>
        <p:spPr>
          <a:xfrm>
            <a:off x="838200" y="4343434"/>
            <a:ext cx="828000" cy="828000"/>
          </a:xfrm>
          <a:prstGeom prst="rect">
            <a:avLst/>
          </a:prstGeom>
          <a:noFill/>
          <a:ln>
            <a:noFill/>
          </a:ln>
        </p:spPr>
      </p:pic>
      <p:pic>
        <p:nvPicPr>
          <p:cNvPr descr="LKW Silhouette" id="702" name="Google Shape;702;g2a20e0912f5_4_550"/>
          <p:cNvPicPr preferRelativeResize="0"/>
          <p:nvPr/>
        </p:nvPicPr>
        <p:blipFill rotWithShape="1">
          <a:blip r:embed="rId7">
            <a:alphaModFix/>
          </a:blip>
          <a:srcRect b="0" l="0" r="0" t="0"/>
          <a:stretch/>
        </p:blipFill>
        <p:spPr>
          <a:xfrm>
            <a:off x="838200" y="5334152"/>
            <a:ext cx="828000" cy="828000"/>
          </a:xfrm>
          <a:prstGeom prst="rect">
            <a:avLst/>
          </a:prstGeom>
          <a:noFill/>
          <a:ln>
            <a:noFill/>
          </a:ln>
        </p:spPr>
      </p:pic>
      <p:sp>
        <p:nvSpPr>
          <p:cNvPr id="703" name="Google Shape;703;g2a20e0912f5_4_550"/>
          <p:cNvSpPr txBox="1"/>
          <p:nvPr/>
        </p:nvSpPr>
        <p:spPr>
          <a:xfrm>
            <a:off x="2025399" y="5378820"/>
            <a:ext cx="55374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de-DE" sz="1400" u="none" cap="none" strike="noStrike">
                <a:solidFill>
                  <a:srgbClr val="000000"/>
                </a:solidFill>
                <a:latin typeface="Calibri"/>
                <a:ea typeface="Calibri"/>
                <a:cs typeface="Calibri"/>
                <a:sym typeface="Calibri"/>
              </a:rPr>
              <a:t>Delivery time limits: Single/Tandem Driver Constraints</a:t>
            </a:r>
            <a:endParaRPr b="1" i="0" sz="14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400"/>
              <a:buFont typeface="Arial"/>
              <a:buChar char="•"/>
            </a:pPr>
            <a:r>
              <a:rPr b="0" i="0" lang="de-DE" sz="1400" u="none" cap="none" strike="noStrike">
                <a:solidFill>
                  <a:srgbClr val="000000"/>
                </a:solidFill>
                <a:latin typeface="Calibri"/>
                <a:ea typeface="Calibri"/>
                <a:cs typeface="Calibri"/>
                <a:sym typeface="Calibri"/>
              </a:rPr>
              <a:t>No delivery trip can take longer than 10 hours  </a:t>
            </a:r>
            <a:endParaRPr/>
          </a:p>
          <a:p>
            <a:pPr indent="-285750" lvl="3" marL="285750" marR="0" rtl="0" algn="l">
              <a:lnSpc>
                <a:spcPct val="100000"/>
              </a:lnSpc>
              <a:spcBef>
                <a:spcPts val="0"/>
              </a:spcBef>
              <a:spcAft>
                <a:spcPts val="0"/>
              </a:spcAft>
              <a:buClr>
                <a:srgbClr val="000000"/>
              </a:buClr>
              <a:buSzPts val="1400"/>
              <a:buFont typeface="Arial"/>
              <a:buChar char="•"/>
            </a:pPr>
            <a:r>
              <a:rPr b="0" i="0" lang="de-DE" sz="1400" u="none" cap="none" strike="noStrike">
                <a:solidFill>
                  <a:srgbClr val="000000"/>
                </a:solidFill>
                <a:latin typeface="Calibri"/>
                <a:ea typeface="Calibri"/>
                <a:cs typeface="Calibri"/>
                <a:sym typeface="Calibri"/>
              </a:rPr>
              <a:t>Trip limit may be extended to 20 hours if two drivers are assigned</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g2a39bf2cd47_0_630"/>
          <p:cNvSpPr txBox="1"/>
          <p:nvPr>
            <p:ph idx="2" type="body"/>
          </p:nvPr>
        </p:nvSpPr>
        <p:spPr>
          <a:xfrm>
            <a:off x="6638639" y="1504787"/>
            <a:ext cx="4680300" cy="1980000"/>
          </a:xfrm>
          <a:prstGeom prst="rect">
            <a:avLst/>
          </a:prstGeom>
          <a:noFill/>
          <a:ln cap="flat" cmpd="sng" w="952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342900" lvl="0" marL="457200" rtl="0" algn="l">
              <a:lnSpc>
                <a:spcPct val="100000"/>
              </a:lnSpc>
              <a:spcBef>
                <a:spcPts val="1000"/>
              </a:spcBef>
              <a:spcAft>
                <a:spcPts val="0"/>
              </a:spcAft>
              <a:buSzPts val="1800"/>
              <a:buChar char="•"/>
            </a:pPr>
            <a:r>
              <a:rPr b="1" lang="de-DE" sz="1300">
                <a:latin typeface="Calibri"/>
                <a:ea typeface="Calibri"/>
                <a:cs typeface="Calibri"/>
                <a:sym typeface="Calibri"/>
              </a:rPr>
              <a:t>Each row </a:t>
            </a:r>
            <a:r>
              <a:rPr lang="de-DE" sz="1300">
                <a:latin typeface="Calibri"/>
                <a:ea typeface="Calibri"/>
                <a:cs typeface="Calibri"/>
                <a:sym typeface="Calibri"/>
              </a:rPr>
              <a:t>in the </a:t>
            </a:r>
            <a:r>
              <a:rPr b="1" lang="de-DE" sz="1300">
                <a:latin typeface="Calibri"/>
                <a:ea typeface="Calibri"/>
                <a:cs typeface="Calibri"/>
                <a:sym typeface="Calibri"/>
              </a:rPr>
              <a:t>orders table </a:t>
            </a:r>
            <a:r>
              <a:rPr lang="de-DE" sz="1300">
                <a:latin typeface="Calibri"/>
                <a:ea typeface="Calibri"/>
                <a:cs typeface="Calibri"/>
                <a:sym typeface="Calibri"/>
              </a:rPr>
              <a:t>is </a:t>
            </a:r>
            <a:r>
              <a:rPr b="1" lang="de-DE" sz="1300">
                <a:latin typeface="Calibri"/>
                <a:ea typeface="Calibri"/>
                <a:cs typeface="Calibri"/>
                <a:sym typeface="Calibri"/>
              </a:rPr>
              <a:t>treated</a:t>
            </a:r>
            <a:r>
              <a:rPr lang="de-DE" sz="1300">
                <a:latin typeface="Calibri"/>
                <a:ea typeface="Calibri"/>
                <a:cs typeface="Calibri"/>
                <a:sym typeface="Calibri"/>
              </a:rPr>
              <a:t> as an </a:t>
            </a:r>
            <a:r>
              <a:rPr b="1" lang="de-DE" sz="1300">
                <a:latin typeface="Calibri"/>
                <a:ea typeface="Calibri"/>
                <a:cs typeface="Calibri"/>
                <a:sym typeface="Calibri"/>
              </a:rPr>
              <a:t>order</a:t>
            </a:r>
            <a:endParaRPr b="1" sz="1300">
              <a:latin typeface="Calibri"/>
              <a:ea typeface="Calibri"/>
              <a:cs typeface="Calibri"/>
              <a:sym typeface="Calibri"/>
            </a:endParaRPr>
          </a:p>
          <a:p>
            <a:pPr indent="-342900" lvl="1" marL="914400" rtl="0" algn="l">
              <a:lnSpc>
                <a:spcPct val="100000"/>
              </a:lnSpc>
              <a:spcBef>
                <a:spcPts val="1000"/>
              </a:spcBef>
              <a:spcAft>
                <a:spcPts val="0"/>
              </a:spcAft>
              <a:buSzPts val="1300"/>
              <a:buFont typeface="Courier New"/>
              <a:buChar char="o"/>
            </a:pPr>
            <a:r>
              <a:rPr lang="de-DE" sz="1300">
                <a:latin typeface="Calibri"/>
                <a:ea typeface="Calibri"/>
                <a:cs typeface="Calibri"/>
                <a:sym typeface="Calibri"/>
              </a:rPr>
              <a:t>whenever pallets are assigned to a row in the output table they are subtracted from the pallets column in the input table</a:t>
            </a:r>
            <a:endParaRPr sz="1300">
              <a:latin typeface="Calibri"/>
              <a:ea typeface="Calibri"/>
              <a:cs typeface="Calibri"/>
              <a:sym typeface="Calibri"/>
            </a:endParaRPr>
          </a:p>
          <a:p>
            <a:pPr indent="-342900" lvl="0" marL="457200" rtl="0" algn="l">
              <a:lnSpc>
                <a:spcPct val="100000"/>
              </a:lnSpc>
              <a:spcBef>
                <a:spcPts val="0"/>
              </a:spcBef>
              <a:spcAft>
                <a:spcPts val="0"/>
              </a:spcAft>
              <a:buSzPts val="1800"/>
              <a:buChar char="•"/>
            </a:pPr>
            <a:r>
              <a:rPr lang="de-DE" sz="1300">
                <a:latin typeface="Calibri"/>
                <a:ea typeface="Calibri"/>
                <a:cs typeface="Calibri"/>
                <a:sym typeface="Calibri"/>
              </a:rPr>
              <a:t>The </a:t>
            </a:r>
            <a:r>
              <a:rPr b="1" lang="de-DE" sz="1300">
                <a:latin typeface="Calibri"/>
                <a:ea typeface="Calibri"/>
                <a:cs typeface="Calibri"/>
                <a:sym typeface="Calibri"/>
              </a:rPr>
              <a:t>total number </a:t>
            </a:r>
            <a:r>
              <a:rPr lang="de-DE" sz="1300">
                <a:latin typeface="Calibri"/>
                <a:ea typeface="Calibri"/>
                <a:cs typeface="Calibri"/>
                <a:sym typeface="Calibri"/>
              </a:rPr>
              <a:t>of</a:t>
            </a:r>
            <a:r>
              <a:rPr b="1" lang="de-DE" sz="1300">
                <a:latin typeface="Calibri"/>
                <a:ea typeface="Calibri"/>
                <a:cs typeface="Calibri"/>
                <a:sym typeface="Calibri"/>
              </a:rPr>
              <a:t> fresh and dry pallets planned</a:t>
            </a:r>
            <a:r>
              <a:rPr lang="de-DE" sz="1300">
                <a:latin typeface="Calibri"/>
                <a:ea typeface="Calibri"/>
                <a:cs typeface="Calibri"/>
                <a:sym typeface="Calibri"/>
              </a:rPr>
              <a:t> is </a:t>
            </a:r>
            <a:r>
              <a:rPr b="1" lang="de-DE" sz="1300">
                <a:latin typeface="Calibri"/>
                <a:ea typeface="Calibri"/>
                <a:cs typeface="Calibri"/>
                <a:sym typeface="Calibri"/>
              </a:rPr>
              <a:t>summed</a:t>
            </a:r>
            <a:r>
              <a:rPr lang="de-DE" sz="1300">
                <a:latin typeface="Calibri"/>
                <a:ea typeface="Calibri"/>
                <a:cs typeface="Calibri"/>
                <a:sym typeface="Calibri"/>
              </a:rPr>
              <a:t> and </a:t>
            </a:r>
            <a:r>
              <a:rPr b="1" lang="de-DE" sz="1300">
                <a:latin typeface="Calibri"/>
                <a:ea typeface="Calibri"/>
                <a:cs typeface="Calibri"/>
                <a:sym typeface="Calibri"/>
              </a:rPr>
              <a:t>compared</a:t>
            </a:r>
            <a:r>
              <a:rPr lang="de-DE" sz="1300">
                <a:latin typeface="Calibri"/>
                <a:ea typeface="Calibri"/>
                <a:cs typeface="Calibri"/>
                <a:sym typeface="Calibri"/>
              </a:rPr>
              <a:t> to the </a:t>
            </a:r>
            <a:r>
              <a:rPr b="1" lang="de-DE" sz="1300">
                <a:latin typeface="Calibri"/>
                <a:ea typeface="Calibri"/>
                <a:cs typeface="Calibri"/>
                <a:sym typeface="Calibri"/>
              </a:rPr>
              <a:t>original sum </a:t>
            </a:r>
            <a:r>
              <a:rPr lang="de-DE" sz="1300">
                <a:latin typeface="Calibri"/>
                <a:ea typeface="Calibri"/>
                <a:cs typeface="Calibri"/>
                <a:sym typeface="Calibri"/>
              </a:rPr>
              <a:t>of fresh and dry demand</a:t>
            </a:r>
            <a:endParaRPr sz="1300">
              <a:latin typeface="Calibri"/>
              <a:ea typeface="Calibri"/>
              <a:cs typeface="Calibri"/>
              <a:sym typeface="Calibri"/>
            </a:endParaRPr>
          </a:p>
          <a:p>
            <a:pPr indent="-342900" lvl="0" marL="457200" rtl="0" algn="l">
              <a:lnSpc>
                <a:spcPct val="100000"/>
              </a:lnSpc>
              <a:spcBef>
                <a:spcPts val="0"/>
              </a:spcBef>
              <a:spcAft>
                <a:spcPts val="0"/>
              </a:spcAft>
              <a:buSzPts val="1800"/>
              <a:buChar char="•"/>
            </a:pPr>
            <a:r>
              <a:rPr lang="de-DE" sz="1300">
                <a:latin typeface="Calibri"/>
                <a:ea typeface="Calibri"/>
                <a:cs typeface="Calibri"/>
                <a:sym typeface="Calibri"/>
              </a:rPr>
              <a:t>Any </a:t>
            </a:r>
            <a:r>
              <a:rPr b="1" lang="de-DE" sz="1300">
                <a:latin typeface="Calibri"/>
                <a:ea typeface="Calibri"/>
                <a:cs typeface="Calibri"/>
                <a:sym typeface="Calibri"/>
              </a:rPr>
              <a:t>mismatch</a:t>
            </a:r>
            <a:r>
              <a:rPr lang="de-DE" sz="1300">
                <a:latin typeface="Calibri"/>
                <a:ea typeface="Calibri"/>
                <a:cs typeface="Calibri"/>
                <a:sym typeface="Calibri"/>
              </a:rPr>
              <a:t> is a </a:t>
            </a:r>
            <a:r>
              <a:rPr b="1" lang="de-DE" sz="1300">
                <a:latin typeface="Calibri"/>
                <a:ea typeface="Calibri"/>
                <a:cs typeface="Calibri"/>
                <a:sym typeface="Calibri"/>
              </a:rPr>
              <a:t>failure</a:t>
            </a:r>
            <a:endParaRPr b="1" sz="1300">
              <a:latin typeface="Calibri"/>
              <a:ea typeface="Calibri"/>
              <a:cs typeface="Calibri"/>
              <a:sym typeface="Calibri"/>
            </a:endParaRPr>
          </a:p>
        </p:txBody>
      </p:sp>
      <p:sp>
        <p:nvSpPr>
          <p:cNvPr id="710" name="Google Shape;710;g2a39bf2cd47_0_6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pic>
        <p:nvPicPr>
          <p:cNvPr descr="Klemmbrett abgehakt Silhouette" id="711" name="Google Shape;711;g2a39bf2cd47_0_630"/>
          <p:cNvPicPr preferRelativeResize="0"/>
          <p:nvPr/>
        </p:nvPicPr>
        <p:blipFill rotWithShape="1">
          <a:blip r:embed="rId3">
            <a:alphaModFix/>
          </a:blip>
          <a:srcRect b="0" l="0" r="0" t="0"/>
          <a:stretch/>
        </p:blipFill>
        <p:spPr>
          <a:xfrm>
            <a:off x="838200" y="2021880"/>
            <a:ext cx="828000" cy="828000"/>
          </a:xfrm>
          <a:prstGeom prst="rect">
            <a:avLst/>
          </a:prstGeom>
          <a:noFill/>
          <a:ln>
            <a:noFill/>
          </a:ln>
        </p:spPr>
      </p:pic>
      <p:sp>
        <p:nvSpPr>
          <p:cNvPr id="712" name="Google Shape;712;g2a39bf2cd47_0_630"/>
          <p:cNvSpPr txBox="1"/>
          <p:nvPr/>
        </p:nvSpPr>
        <p:spPr>
          <a:xfrm>
            <a:off x="1740342" y="2174280"/>
            <a:ext cx="3384000" cy="49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de-DE" sz="1400" u="none" cap="none" strike="noStrike">
                <a:solidFill>
                  <a:srgbClr val="000000"/>
                </a:solidFill>
                <a:latin typeface="Calibri"/>
                <a:ea typeface="Calibri"/>
                <a:cs typeface="Calibri"/>
                <a:sym typeface="Calibri"/>
              </a:rPr>
              <a:t>Full Assignment</a:t>
            </a:r>
            <a:endParaRPr b="1"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de-DE" sz="1200" u="none" cap="none" strike="noStrike">
                <a:solidFill>
                  <a:srgbClr val="000000"/>
                </a:solidFill>
                <a:latin typeface="Calibri"/>
                <a:ea typeface="Calibri"/>
                <a:cs typeface="Calibri"/>
                <a:sym typeface="Calibri"/>
              </a:rPr>
              <a:t>All orders have been assigned to a delivery.</a:t>
            </a:r>
            <a:endParaRPr b="0" i="0" sz="1200" u="none" cap="none" strike="noStrike">
              <a:solidFill>
                <a:srgbClr val="000000"/>
              </a:solidFill>
              <a:latin typeface="Arial"/>
              <a:ea typeface="Arial"/>
              <a:cs typeface="Arial"/>
              <a:sym typeface="Arial"/>
            </a:endParaRPr>
          </a:p>
        </p:txBody>
      </p:sp>
      <p:pic>
        <p:nvPicPr>
          <p:cNvPr descr="Chevronpfeile Silhouette" id="713" name="Google Shape;713;g2a39bf2cd47_0_630"/>
          <p:cNvPicPr preferRelativeResize="0"/>
          <p:nvPr/>
        </p:nvPicPr>
        <p:blipFill rotWithShape="1">
          <a:blip r:embed="rId4">
            <a:alphaModFix/>
          </a:blip>
          <a:srcRect b="0" l="0" r="0" t="0"/>
          <a:stretch/>
        </p:blipFill>
        <p:spPr>
          <a:xfrm>
            <a:off x="5457567" y="2019587"/>
            <a:ext cx="914400" cy="914400"/>
          </a:xfrm>
          <a:prstGeom prst="rect">
            <a:avLst/>
          </a:prstGeom>
          <a:noFill/>
          <a:ln>
            <a:noFill/>
          </a:ln>
        </p:spPr>
      </p:pic>
      <p:cxnSp>
        <p:nvCxnSpPr>
          <p:cNvPr id="714" name="Google Shape;714;g2a39bf2cd47_0_630"/>
          <p:cNvCxnSpPr/>
          <p:nvPr/>
        </p:nvCxnSpPr>
        <p:spPr>
          <a:xfrm>
            <a:off x="823783" y="3880021"/>
            <a:ext cx="10494900" cy="0"/>
          </a:xfrm>
          <a:prstGeom prst="straightConnector1">
            <a:avLst/>
          </a:prstGeom>
          <a:noFill/>
          <a:ln cap="flat" cmpd="sng" w="9525">
            <a:solidFill>
              <a:srgbClr val="C00000"/>
            </a:solidFill>
            <a:prstDash val="dot"/>
            <a:round/>
            <a:headEnd len="sm" w="sm" type="none"/>
            <a:tailEnd len="sm" w="sm" type="none"/>
          </a:ln>
        </p:spPr>
      </p:cxnSp>
      <p:pic>
        <p:nvPicPr>
          <p:cNvPr descr="Uhr Silhouette" id="715" name="Google Shape;715;g2a39bf2cd47_0_630"/>
          <p:cNvPicPr preferRelativeResize="0"/>
          <p:nvPr/>
        </p:nvPicPr>
        <p:blipFill rotWithShape="1">
          <a:blip r:embed="rId5">
            <a:alphaModFix/>
          </a:blip>
          <a:srcRect b="0" l="0" r="0" t="0"/>
          <a:stretch/>
        </p:blipFill>
        <p:spPr>
          <a:xfrm>
            <a:off x="838201" y="4675913"/>
            <a:ext cx="828000" cy="828000"/>
          </a:xfrm>
          <a:prstGeom prst="rect">
            <a:avLst/>
          </a:prstGeom>
          <a:noFill/>
          <a:ln>
            <a:noFill/>
          </a:ln>
        </p:spPr>
      </p:pic>
      <p:sp>
        <p:nvSpPr>
          <p:cNvPr id="716" name="Google Shape;716;g2a39bf2cd47_0_630"/>
          <p:cNvSpPr txBox="1"/>
          <p:nvPr/>
        </p:nvSpPr>
        <p:spPr>
          <a:xfrm>
            <a:off x="1740342" y="4322582"/>
            <a:ext cx="3384000" cy="200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de-DE" sz="1400" u="none" cap="none" strike="noStrike">
                <a:solidFill>
                  <a:srgbClr val="000000"/>
                </a:solidFill>
                <a:latin typeface="Calibri"/>
                <a:ea typeface="Calibri"/>
                <a:cs typeface="Calibri"/>
                <a:sym typeface="Calibri"/>
              </a:rPr>
              <a:t>Timely arrival</a:t>
            </a:r>
            <a:endParaRPr b="1" i="0" sz="14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400"/>
              <a:buFont typeface="Arial"/>
              <a:buChar char="•"/>
            </a:pPr>
            <a:r>
              <a:rPr b="0" i="0" lang="de-DE" sz="1200" u="none" cap="none" strike="noStrike">
                <a:solidFill>
                  <a:srgbClr val="000000"/>
                </a:solidFill>
                <a:latin typeface="Calibri"/>
                <a:ea typeface="Calibri"/>
                <a:cs typeface="Calibri"/>
                <a:sym typeface="Calibri"/>
              </a:rPr>
              <a:t>No fresh order arrives later than the fresh time limit </a:t>
            </a:r>
            <a:endParaRPr b="0" i="0" sz="1200" u="none" cap="none" strike="noStrike">
              <a:solidFill>
                <a:srgbClr val="000000"/>
              </a:solidFill>
              <a:latin typeface="Arial"/>
              <a:ea typeface="Arial"/>
              <a:cs typeface="Arial"/>
              <a:sym typeface="Arial"/>
            </a:endParaRPr>
          </a:p>
          <a:p>
            <a:pPr indent="0" lvl="0" marL="114300" marR="0" rtl="0" algn="l">
              <a:lnSpc>
                <a:spcPct val="100000"/>
              </a:lnSpc>
              <a:spcBef>
                <a:spcPts val="0"/>
              </a:spcBef>
              <a:spcAft>
                <a:spcPts val="0"/>
              </a:spcAft>
              <a:buClr>
                <a:srgbClr val="000000"/>
              </a:buClr>
              <a:buSzPts val="1000"/>
              <a:buFont typeface="Arial"/>
              <a:buNone/>
            </a:pPr>
            <a:r>
              <a:rPr b="0" i="0" lang="de-DE" sz="1000" u="none" cap="none" strike="noStrike">
                <a:solidFill>
                  <a:srgbClr val="000000"/>
                </a:solidFill>
                <a:latin typeface="Calibri"/>
                <a:ea typeface="Calibri"/>
                <a:cs typeface="Calibri"/>
                <a:sym typeface="Calibri"/>
              </a:rPr>
              <a:t>          → (8:00am on the day after the order)</a:t>
            </a:r>
            <a:endParaRPr b="0" i="0" sz="10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400"/>
              <a:buFont typeface="Arial"/>
              <a:buChar char="•"/>
            </a:pPr>
            <a:r>
              <a:rPr b="0" i="0" lang="de-DE" sz="1200" u="none" cap="none" strike="noStrike">
                <a:solidFill>
                  <a:srgbClr val="000000"/>
                </a:solidFill>
                <a:latin typeface="Calibri"/>
                <a:ea typeface="Calibri"/>
                <a:cs typeface="Calibri"/>
                <a:sym typeface="Calibri"/>
              </a:rPr>
              <a:t>No dry order arrives later than the dry time limit </a:t>
            </a:r>
            <a:endParaRPr b="0" i="0" sz="1200" u="none" cap="none" strike="noStrike">
              <a:solidFill>
                <a:srgbClr val="000000"/>
              </a:solidFill>
              <a:latin typeface="Arial"/>
              <a:ea typeface="Arial"/>
              <a:cs typeface="Arial"/>
              <a:sym typeface="Arial"/>
            </a:endParaRPr>
          </a:p>
          <a:p>
            <a:pPr indent="0" lvl="0" marL="114300" marR="0" rtl="0" algn="l">
              <a:lnSpc>
                <a:spcPct val="100000"/>
              </a:lnSpc>
              <a:spcBef>
                <a:spcPts val="0"/>
              </a:spcBef>
              <a:spcAft>
                <a:spcPts val="0"/>
              </a:spcAft>
              <a:buClr>
                <a:srgbClr val="000000"/>
              </a:buClr>
              <a:buSzPts val="1000"/>
              <a:buFont typeface="Arial"/>
              <a:buNone/>
            </a:pPr>
            <a:r>
              <a:rPr b="0" i="0" lang="de-DE" sz="1000" u="none" cap="none" strike="noStrike">
                <a:solidFill>
                  <a:srgbClr val="000000"/>
                </a:solidFill>
                <a:latin typeface="Calibri"/>
                <a:ea typeface="Calibri"/>
                <a:cs typeface="Calibri"/>
                <a:sym typeface="Calibri"/>
              </a:rPr>
              <a:t>          → (23:59 on the day after the order)</a:t>
            </a:r>
            <a:endParaRPr b="0" i="0" sz="10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400"/>
              <a:buFont typeface="Arial"/>
              <a:buChar char="•"/>
            </a:pPr>
            <a:r>
              <a:rPr b="0" i="0" lang="de-DE" sz="1200" u="none" cap="none" strike="noStrike">
                <a:solidFill>
                  <a:srgbClr val="000000"/>
                </a:solidFill>
                <a:latin typeface="Calibri"/>
                <a:ea typeface="Calibri"/>
                <a:cs typeface="Calibri"/>
                <a:sym typeface="Calibri"/>
              </a:rPr>
              <a:t>If a delivery contains part of an order, the remainder of the order must arrive within 4 hours  </a:t>
            </a:r>
            <a:endParaRPr b="0" i="0" sz="1200" u="none" cap="none" strike="noStrike">
              <a:solidFill>
                <a:srgbClr val="000000"/>
              </a:solidFill>
              <a:latin typeface="Calibri"/>
              <a:ea typeface="Calibri"/>
              <a:cs typeface="Calibri"/>
              <a:sym typeface="Calibri"/>
            </a:endParaRPr>
          </a:p>
        </p:txBody>
      </p:sp>
      <p:sp>
        <p:nvSpPr>
          <p:cNvPr id="717" name="Google Shape;717;g2a39bf2cd47_0_630"/>
          <p:cNvSpPr txBox="1"/>
          <p:nvPr/>
        </p:nvSpPr>
        <p:spPr>
          <a:xfrm>
            <a:off x="6638639" y="4245704"/>
            <a:ext cx="4680300" cy="1944000"/>
          </a:xfrm>
          <a:prstGeom prst="rect">
            <a:avLst/>
          </a:prstGeom>
          <a:noFill/>
          <a:ln cap="flat" cmpd="sng" w="9525">
            <a:solidFill>
              <a:srgbClr val="C00000"/>
            </a:solidFill>
            <a:prstDash val="solid"/>
            <a:round/>
            <a:headEnd len="sm" w="sm" type="none"/>
            <a:tailEnd len="sm" w="sm" type="none"/>
          </a:ln>
        </p:spPr>
        <p:txBody>
          <a:bodyPr anchorCtr="0" anchor="ctr" bIns="45700" lIns="91425" spcFirstLastPara="1" rIns="91425" wrap="square" tIns="45700">
            <a:normAutofit/>
          </a:bodyPr>
          <a:lstStyle/>
          <a:p>
            <a:pPr indent="-342900" lvl="0" marL="457200" marR="0" rtl="0" algn="l">
              <a:lnSpc>
                <a:spcPct val="90000"/>
              </a:lnSpc>
              <a:spcBef>
                <a:spcPts val="1000"/>
              </a:spcBef>
              <a:spcAft>
                <a:spcPts val="0"/>
              </a:spcAft>
              <a:buClr>
                <a:schemeClr val="dk1"/>
              </a:buClr>
              <a:buSzPts val="1800"/>
              <a:buFont typeface="Arial"/>
              <a:buChar char="•"/>
            </a:pPr>
            <a:r>
              <a:rPr b="0" i="0" lang="de-DE" sz="1300" u="none" cap="none" strike="noStrike">
                <a:solidFill>
                  <a:srgbClr val="000000"/>
                </a:solidFill>
                <a:latin typeface="Calibri"/>
                <a:ea typeface="Calibri"/>
                <a:cs typeface="Calibri"/>
                <a:sym typeface="Calibri"/>
              </a:rPr>
              <a:t>All </a:t>
            </a:r>
            <a:r>
              <a:rPr b="1" i="0" lang="de-DE" sz="1300" u="none" cap="none" strike="noStrike">
                <a:solidFill>
                  <a:srgbClr val="000000"/>
                </a:solidFill>
                <a:latin typeface="Calibri"/>
                <a:ea typeface="Calibri"/>
                <a:cs typeface="Calibri"/>
                <a:sym typeface="Calibri"/>
              </a:rPr>
              <a:t>deliveries starting after 19:00 </a:t>
            </a:r>
            <a:r>
              <a:rPr b="0" i="0" lang="de-DE" sz="1300" u="none" cap="none" strike="noStrike">
                <a:solidFill>
                  <a:srgbClr val="000000"/>
                </a:solidFill>
                <a:latin typeface="Calibri"/>
                <a:ea typeface="Calibri"/>
                <a:cs typeface="Calibri"/>
                <a:sym typeface="Calibri"/>
              </a:rPr>
              <a:t>must </a:t>
            </a:r>
            <a:r>
              <a:rPr b="1" i="0" lang="de-DE" sz="1300" u="none" cap="none" strike="noStrike">
                <a:solidFill>
                  <a:srgbClr val="000000"/>
                </a:solidFill>
                <a:latin typeface="Calibri"/>
                <a:ea typeface="Calibri"/>
                <a:cs typeface="Calibri"/>
                <a:sym typeface="Calibri"/>
              </a:rPr>
              <a:t>contain fresh goods </a:t>
            </a:r>
            <a:r>
              <a:rPr b="0" i="0" lang="de-DE" sz="1300" u="none" cap="none" strike="noStrike">
                <a:solidFill>
                  <a:srgbClr val="000000"/>
                </a:solidFill>
                <a:latin typeface="Calibri"/>
                <a:ea typeface="Calibri"/>
                <a:cs typeface="Calibri"/>
                <a:sym typeface="Calibri"/>
              </a:rPr>
              <a:t>unless fresh demand is satisfied</a:t>
            </a:r>
            <a:endParaRPr b="0" i="0" sz="1300" u="none" cap="none" strike="noStrike">
              <a:solidFill>
                <a:srgbClr val="000000"/>
              </a:solidFill>
              <a:latin typeface="Calibri"/>
              <a:ea typeface="Calibri"/>
              <a:cs typeface="Calibri"/>
              <a:sym typeface="Calibri"/>
            </a:endParaRPr>
          </a:p>
          <a:p>
            <a:pPr indent="-342900" lvl="0" marL="457200" marR="0" rtl="0" algn="l">
              <a:lnSpc>
                <a:spcPct val="90000"/>
              </a:lnSpc>
              <a:spcBef>
                <a:spcPts val="0"/>
              </a:spcBef>
              <a:spcAft>
                <a:spcPts val="0"/>
              </a:spcAft>
              <a:buClr>
                <a:schemeClr val="dk1"/>
              </a:buClr>
              <a:buSzPts val="1800"/>
              <a:buFont typeface="Arial"/>
              <a:buChar char="•"/>
            </a:pPr>
            <a:r>
              <a:rPr b="1" i="0" lang="de-DE" sz="1300" u="none" cap="none" strike="noStrike">
                <a:solidFill>
                  <a:srgbClr val="000000"/>
                </a:solidFill>
                <a:latin typeface="Calibri"/>
                <a:ea typeface="Calibri"/>
                <a:cs typeface="Calibri"/>
                <a:sym typeface="Calibri"/>
              </a:rPr>
              <a:t>Between 17:00 and 19:00 </a:t>
            </a:r>
            <a:r>
              <a:rPr b="0" i="0" lang="de-DE" sz="1300" u="none" cap="none" strike="noStrike">
                <a:solidFill>
                  <a:srgbClr val="000000"/>
                </a:solidFill>
                <a:latin typeface="Calibri"/>
                <a:ea typeface="Calibri"/>
                <a:cs typeface="Calibri"/>
                <a:sym typeface="Calibri"/>
              </a:rPr>
              <a:t>try to plan </a:t>
            </a:r>
            <a:r>
              <a:rPr b="1" i="0" lang="de-DE" sz="1300" u="none" cap="none" strike="noStrike">
                <a:solidFill>
                  <a:srgbClr val="000000"/>
                </a:solidFill>
                <a:latin typeface="Calibri"/>
                <a:ea typeface="Calibri"/>
                <a:cs typeface="Calibri"/>
                <a:sym typeface="Calibri"/>
              </a:rPr>
              <a:t>as many dry deliveries </a:t>
            </a:r>
            <a:r>
              <a:rPr b="0" i="0" lang="de-DE" sz="1300" u="none" cap="none" strike="noStrike">
                <a:solidFill>
                  <a:srgbClr val="000000"/>
                </a:solidFill>
                <a:latin typeface="Calibri"/>
                <a:ea typeface="Calibri"/>
                <a:cs typeface="Calibri"/>
                <a:sym typeface="Calibri"/>
              </a:rPr>
              <a:t>as </a:t>
            </a:r>
            <a:r>
              <a:rPr b="1" i="0" lang="de-DE" sz="1300" u="none" cap="none" strike="noStrike">
                <a:solidFill>
                  <a:srgbClr val="000000"/>
                </a:solidFill>
                <a:latin typeface="Calibri"/>
                <a:ea typeface="Calibri"/>
                <a:cs typeface="Calibri"/>
                <a:sym typeface="Calibri"/>
              </a:rPr>
              <a:t>possible</a:t>
            </a:r>
            <a:r>
              <a:rPr b="0" i="0" lang="de-DE" sz="1300" u="none" cap="none" strike="noStrike">
                <a:solidFill>
                  <a:srgbClr val="000000"/>
                </a:solidFill>
                <a:latin typeface="Calibri"/>
                <a:ea typeface="Calibri"/>
                <a:cs typeface="Calibri"/>
                <a:sym typeface="Calibri"/>
              </a:rPr>
              <a:t> </a:t>
            </a:r>
            <a:endParaRPr/>
          </a:p>
          <a:p>
            <a:pPr indent="-342900" lvl="1" marL="800100" marR="0" rtl="0" algn="l">
              <a:lnSpc>
                <a:spcPct val="90000"/>
              </a:lnSpc>
              <a:spcBef>
                <a:spcPts val="0"/>
              </a:spcBef>
              <a:spcAft>
                <a:spcPts val="0"/>
              </a:spcAft>
              <a:buClr>
                <a:schemeClr val="dk1"/>
              </a:buClr>
              <a:buSzPts val="1300"/>
              <a:buFont typeface="Courier New"/>
              <a:buChar char="o"/>
            </a:pPr>
            <a:r>
              <a:rPr b="0" i="0" lang="de-DE" sz="1300" u="none" cap="none" strike="noStrike">
                <a:solidFill>
                  <a:srgbClr val="000000"/>
                </a:solidFill>
                <a:latin typeface="Calibri"/>
                <a:ea typeface="Calibri"/>
                <a:cs typeface="Calibri"/>
                <a:sym typeface="Calibri"/>
              </a:rPr>
              <a:t>But don’t add part of an order too soon before 19:00 to a trip so that it has to wait until fresh demand is satisfied again is complete</a:t>
            </a:r>
            <a:endParaRPr b="0" i="0" sz="1300" u="none" cap="none" strike="noStrike">
              <a:solidFill>
                <a:srgbClr val="000000"/>
              </a:solidFill>
              <a:latin typeface="Calibri"/>
              <a:ea typeface="Calibri"/>
              <a:cs typeface="Calibri"/>
              <a:sym typeface="Calibri"/>
            </a:endParaRPr>
          </a:p>
          <a:p>
            <a:pPr indent="-342900" lvl="0" marL="457200" marR="0" rtl="0" algn="l">
              <a:lnSpc>
                <a:spcPct val="90000"/>
              </a:lnSpc>
              <a:spcBef>
                <a:spcPts val="0"/>
              </a:spcBef>
              <a:spcAft>
                <a:spcPts val="0"/>
              </a:spcAft>
              <a:buClr>
                <a:schemeClr val="dk1"/>
              </a:buClr>
              <a:buSzPts val="1800"/>
              <a:buFont typeface="Arial"/>
              <a:buChar char="•"/>
            </a:pPr>
            <a:r>
              <a:rPr b="1" i="0" lang="de-DE" sz="1300" u="none" cap="none" strike="noStrike">
                <a:solidFill>
                  <a:srgbClr val="000000"/>
                </a:solidFill>
                <a:latin typeface="Calibri"/>
                <a:ea typeface="Calibri"/>
                <a:cs typeface="Calibri"/>
                <a:sym typeface="Calibri"/>
              </a:rPr>
              <a:t>When mixing</a:t>
            </a:r>
            <a:r>
              <a:rPr b="0" i="0" lang="de-DE" sz="1300" u="none" cap="none" strike="noStrike">
                <a:solidFill>
                  <a:srgbClr val="000000"/>
                </a:solidFill>
                <a:latin typeface="Calibri"/>
                <a:ea typeface="Calibri"/>
                <a:cs typeface="Calibri"/>
                <a:sym typeface="Calibri"/>
              </a:rPr>
              <a:t>, </a:t>
            </a:r>
            <a:r>
              <a:rPr b="1" i="0" lang="de-DE" sz="1300" u="none" cap="none" strike="noStrike">
                <a:solidFill>
                  <a:srgbClr val="000000"/>
                </a:solidFill>
                <a:latin typeface="Calibri"/>
                <a:ea typeface="Calibri"/>
                <a:cs typeface="Calibri"/>
                <a:sym typeface="Calibri"/>
              </a:rPr>
              <a:t>don’t add dry goods if</a:t>
            </a:r>
            <a:r>
              <a:rPr b="0" i="0" lang="de-DE" sz="1300" u="none" cap="none" strike="noStrike">
                <a:solidFill>
                  <a:srgbClr val="000000"/>
                </a:solidFill>
                <a:latin typeface="Calibri"/>
                <a:ea typeface="Calibri"/>
                <a:cs typeface="Calibri"/>
                <a:sym typeface="Calibri"/>
              </a:rPr>
              <a:t> it means </a:t>
            </a:r>
            <a:r>
              <a:rPr b="1" i="0" lang="de-DE" sz="1300" u="none" cap="none" strike="noStrike">
                <a:solidFill>
                  <a:srgbClr val="000000"/>
                </a:solidFill>
                <a:latin typeface="Calibri"/>
                <a:ea typeface="Calibri"/>
                <a:cs typeface="Calibri"/>
                <a:sym typeface="Calibri"/>
              </a:rPr>
              <a:t>exceeding</a:t>
            </a:r>
            <a:r>
              <a:rPr b="0" i="0" lang="de-DE" sz="1300" u="none" cap="none" strike="noStrike">
                <a:solidFill>
                  <a:srgbClr val="000000"/>
                </a:solidFill>
                <a:latin typeface="Calibri"/>
                <a:ea typeface="Calibri"/>
                <a:cs typeface="Calibri"/>
                <a:sym typeface="Calibri"/>
              </a:rPr>
              <a:t> the </a:t>
            </a:r>
            <a:r>
              <a:rPr b="1" i="0" lang="de-DE" sz="1300" u="none" cap="none" strike="noStrike">
                <a:solidFill>
                  <a:srgbClr val="000000"/>
                </a:solidFill>
                <a:latin typeface="Calibri"/>
                <a:ea typeface="Calibri"/>
                <a:cs typeface="Calibri"/>
                <a:sym typeface="Calibri"/>
              </a:rPr>
              <a:t>fresh goods time limit </a:t>
            </a:r>
            <a:r>
              <a:rPr b="0" i="0" lang="de-DE" sz="1300" u="none" cap="none" strike="noStrike">
                <a:solidFill>
                  <a:srgbClr val="000000"/>
                </a:solidFill>
                <a:latin typeface="Calibri"/>
                <a:ea typeface="Calibri"/>
                <a:cs typeface="Calibri"/>
                <a:sym typeface="Calibri"/>
              </a:rPr>
              <a:t>of 8am</a:t>
            </a:r>
            <a:endParaRPr/>
          </a:p>
        </p:txBody>
      </p:sp>
      <p:pic>
        <p:nvPicPr>
          <p:cNvPr descr="Chevronpfeile Silhouette" id="718" name="Google Shape;718;g2a39bf2cd47_0_630"/>
          <p:cNvPicPr preferRelativeResize="0"/>
          <p:nvPr/>
        </p:nvPicPr>
        <p:blipFill rotWithShape="1">
          <a:blip r:embed="rId4">
            <a:alphaModFix/>
          </a:blip>
          <a:srcRect b="0" l="0" r="0" t="0"/>
          <a:stretch/>
        </p:blipFill>
        <p:spPr>
          <a:xfrm>
            <a:off x="5457567" y="4760504"/>
            <a:ext cx="914400" cy="914400"/>
          </a:xfrm>
          <a:prstGeom prst="rect">
            <a:avLst/>
          </a:prstGeom>
          <a:noFill/>
          <a:ln>
            <a:noFill/>
          </a:ln>
        </p:spPr>
      </p:pic>
      <p:sp>
        <p:nvSpPr>
          <p:cNvPr id="719" name="Google Shape;719;g2a39bf2cd47_0_630"/>
          <p:cNvSpPr txBox="1"/>
          <p:nvPr/>
        </p:nvSpPr>
        <p:spPr>
          <a:xfrm>
            <a:off x="838200" y="365125"/>
            <a:ext cx="98337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Calibri"/>
              <a:buNone/>
            </a:pPr>
            <a:r>
              <a:rPr b="1" i="0" lang="de-DE" sz="2600" u="none" cap="none" strike="noStrike">
                <a:solidFill>
                  <a:schemeClr val="dk1"/>
                </a:solidFill>
                <a:latin typeface="Calibri"/>
                <a:ea typeface="Calibri"/>
                <a:cs typeface="Calibri"/>
                <a:sym typeface="Calibri"/>
              </a:rPr>
              <a:t>Enabling Success: Meeting 100% Service Level Conditions</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g2a39bf2cd47_0_75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de-DE" sz="2600"/>
              <a:t>Enabling Success: Meeting 100% Service Level Conditions</a:t>
            </a:r>
            <a:endParaRPr b="1" sz="2600"/>
          </a:p>
        </p:txBody>
      </p:sp>
      <p:sp>
        <p:nvSpPr>
          <p:cNvPr id="726" name="Google Shape;726;g2a39bf2cd47_0_752"/>
          <p:cNvSpPr txBox="1"/>
          <p:nvPr>
            <p:ph idx="2" type="body"/>
          </p:nvPr>
        </p:nvSpPr>
        <p:spPr>
          <a:xfrm>
            <a:off x="6638639" y="1504787"/>
            <a:ext cx="4680300" cy="1944000"/>
          </a:xfrm>
          <a:prstGeom prst="rect">
            <a:avLst/>
          </a:prstGeom>
          <a:noFill/>
          <a:ln cap="flat" cmpd="sng" w="952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342900" lvl="0" marL="457200" rtl="0" algn="l">
              <a:lnSpc>
                <a:spcPct val="90000"/>
              </a:lnSpc>
              <a:spcBef>
                <a:spcPts val="1000"/>
              </a:spcBef>
              <a:spcAft>
                <a:spcPts val="0"/>
              </a:spcAft>
              <a:buSzPts val="1800"/>
              <a:buFont typeface="Arial"/>
              <a:buChar char="•"/>
            </a:pPr>
            <a:r>
              <a:rPr b="0" i="0" lang="de-DE" sz="1300" u="none" strike="noStrike">
                <a:solidFill>
                  <a:srgbClr val="000000"/>
                </a:solidFill>
                <a:latin typeface="Calibri"/>
                <a:ea typeface="Calibri"/>
                <a:cs typeface="Calibri"/>
                <a:sym typeface="Calibri"/>
              </a:rPr>
              <a:t>The </a:t>
            </a:r>
            <a:r>
              <a:rPr b="1" i="0" lang="de-DE" sz="1300" u="none" strike="noStrike">
                <a:solidFill>
                  <a:srgbClr val="000000"/>
                </a:solidFill>
                <a:latin typeface="Calibri"/>
                <a:ea typeface="Calibri"/>
                <a:cs typeface="Calibri"/>
                <a:sym typeface="Calibri"/>
              </a:rPr>
              <a:t>first 40 deliveries </a:t>
            </a:r>
            <a:r>
              <a:rPr b="0" i="0" lang="de-DE" sz="1300" u="none" strike="noStrike">
                <a:solidFill>
                  <a:srgbClr val="000000"/>
                </a:solidFill>
                <a:latin typeface="Calibri"/>
                <a:ea typeface="Calibri"/>
                <a:cs typeface="Calibri"/>
                <a:sym typeface="Calibri"/>
              </a:rPr>
              <a:t>of the day </a:t>
            </a:r>
            <a:r>
              <a:rPr b="1" i="0" lang="de-DE" sz="1300" u="none" strike="noStrike">
                <a:solidFill>
                  <a:srgbClr val="000000"/>
                </a:solidFill>
                <a:latin typeface="Calibri"/>
                <a:ea typeface="Calibri"/>
                <a:cs typeface="Calibri"/>
                <a:sym typeface="Calibri"/>
              </a:rPr>
              <a:t>always start loading </a:t>
            </a:r>
            <a:r>
              <a:rPr b="0" i="0" lang="de-DE" sz="1300" u="none" strike="noStrike">
                <a:solidFill>
                  <a:srgbClr val="000000"/>
                </a:solidFill>
                <a:latin typeface="Calibri"/>
                <a:ea typeface="Calibri"/>
                <a:cs typeface="Calibri"/>
                <a:sym typeface="Calibri"/>
              </a:rPr>
              <a:t>at </a:t>
            </a:r>
            <a:r>
              <a:rPr b="1" i="0" lang="de-DE" sz="1300" u="none" strike="noStrike">
                <a:solidFill>
                  <a:srgbClr val="000000"/>
                </a:solidFill>
                <a:latin typeface="Calibri"/>
                <a:ea typeface="Calibri"/>
                <a:cs typeface="Calibri"/>
                <a:sym typeface="Calibri"/>
              </a:rPr>
              <a:t>17:00</a:t>
            </a:r>
            <a:r>
              <a:rPr b="0" i="0" lang="de-DE" sz="1300" u="none" strike="noStrike">
                <a:solidFill>
                  <a:srgbClr val="000000"/>
                </a:solidFill>
                <a:latin typeface="Calibri"/>
                <a:ea typeface="Calibri"/>
                <a:cs typeface="Calibri"/>
                <a:sym typeface="Calibri"/>
              </a:rPr>
              <a:t> </a:t>
            </a:r>
            <a:endParaRPr/>
          </a:p>
          <a:p>
            <a:pPr indent="-342900" lvl="0" marL="457200" rtl="0" algn="l">
              <a:lnSpc>
                <a:spcPct val="90000"/>
              </a:lnSpc>
              <a:spcBef>
                <a:spcPts val="1000"/>
              </a:spcBef>
              <a:spcAft>
                <a:spcPts val="0"/>
              </a:spcAft>
              <a:buSzPts val="1800"/>
              <a:buFont typeface="Arial"/>
              <a:buChar char="•"/>
            </a:pPr>
            <a:r>
              <a:rPr b="1" lang="de-DE" sz="1300">
                <a:solidFill>
                  <a:srgbClr val="000000"/>
                </a:solidFill>
                <a:latin typeface="Calibri"/>
                <a:ea typeface="Calibri"/>
                <a:cs typeface="Calibri"/>
                <a:sym typeface="Calibri"/>
              </a:rPr>
              <a:t>A</a:t>
            </a:r>
            <a:r>
              <a:rPr b="1" i="0" lang="de-DE" sz="1300" u="none" strike="noStrike">
                <a:solidFill>
                  <a:srgbClr val="000000"/>
                </a:solidFill>
                <a:latin typeface="Calibri"/>
                <a:ea typeface="Calibri"/>
                <a:cs typeface="Calibri"/>
                <a:sym typeface="Calibri"/>
              </a:rPr>
              <a:t>ny deliveries after </a:t>
            </a:r>
            <a:r>
              <a:rPr b="0" i="0" lang="de-DE" sz="1300" u="none" strike="noStrike">
                <a:solidFill>
                  <a:srgbClr val="000000"/>
                </a:solidFill>
                <a:latin typeface="Calibri"/>
                <a:ea typeface="Calibri"/>
                <a:cs typeface="Calibri"/>
                <a:sym typeface="Calibri"/>
              </a:rPr>
              <a:t>that can </a:t>
            </a:r>
            <a:r>
              <a:rPr b="1" i="0" lang="de-DE" sz="1300" u="none" strike="noStrike">
                <a:solidFill>
                  <a:srgbClr val="000000"/>
                </a:solidFill>
                <a:latin typeface="Calibri"/>
                <a:ea typeface="Calibri"/>
                <a:cs typeface="Calibri"/>
                <a:sym typeface="Calibri"/>
              </a:rPr>
              <a:t>start after any </a:t>
            </a:r>
            <a:r>
              <a:rPr b="0" i="0" lang="de-DE" sz="1300" u="none" strike="noStrike">
                <a:solidFill>
                  <a:srgbClr val="000000"/>
                </a:solidFill>
                <a:latin typeface="Calibri"/>
                <a:ea typeface="Calibri"/>
                <a:cs typeface="Calibri"/>
                <a:sym typeface="Calibri"/>
              </a:rPr>
              <a:t>of the </a:t>
            </a:r>
            <a:r>
              <a:rPr b="1" i="0" lang="de-DE" sz="1300" u="none" strike="noStrike">
                <a:solidFill>
                  <a:srgbClr val="000000"/>
                </a:solidFill>
                <a:latin typeface="Calibri"/>
                <a:ea typeface="Calibri"/>
                <a:cs typeface="Calibri"/>
                <a:sym typeface="Calibri"/>
              </a:rPr>
              <a:t>previous deliveries </a:t>
            </a:r>
            <a:r>
              <a:rPr b="0" i="0" lang="de-DE" sz="1300" u="none" strike="noStrike">
                <a:solidFill>
                  <a:srgbClr val="000000"/>
                </a:solidFill>
                <a:latin typeface="Calibri"/>
                <a:ea typeface="Calibri"/>
                <a:cs typeface="Calibri"/>
                <a:sym typeface="Calibri"/>
              </a:rPr>
              <a:t>have finished loading</a:t>
            </a:r>
            <a:endParaRPr b="0" i="0" sz="1300" u="none" strike="noStrike">
              <a:solidFill>
                <a:srgbClr val="000000"/>
              </a:solidFill>
              <a:latin typeface="Arial"/>
              <a:ea typeface="Arial"/>
              <a:cs typeface="Arial"/>
              <a:sym typeface="Arial"/>
            </a:endParaRPr>
          </a:p>
        </p:txBody>
      </p:sp>
      <p:sp>
        <p:nvSpPr>
          <p:cNvPr id="727" name="Google Shape;727;g2a39bf2cd47_0_75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pic>
        <p:nvPicPr>
          <p:cNvPr id="728" name="Google Shape;728;g2a39bf2cd47_0_752"/>
          <p:cNvPicPr preferRelativeResize="0"/>
          <p:nvPr/>
        </p:nvPicPr>
        <p:blipFill rotWithShape="1">
          <a:blip r:embed="rId3">
            <a:alphaModFix/>
          </a:blip>
          <a:srcRect b="0" l="0" r="0" t="0"/>
          <a:stretch/>
        </p:blipFill>
        <p:spPr>
          <a:xfrm>
            <a:off x="842318" y="2060426"/>
            <a:ext cx="828000" cy="828000"/>
          </a:xfrm>
          <a:prstGeom prst="rect">
            <a:avLst/>
          </a:prstGeom>
          <a:noFill/>
          <a:ln>
            <a:noFill/>
          </a:ln>
        </p:spPr>
      </p:pic>
      <p:sp>
        <p:nvSpPr>
          <p:cNvPr id="729" name="Google Shape;729;g2a39bf2cd47_0_752"/>
          <p:cNvSpPr txBox="1"/>
          <p:nvPr/>
        </p:nvSpPr>
        <p:spPr>
          <a:xfrm>
            <a:off x="1781531" y="2173096"/>
            <a:ext cx="3384000" cy="67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de-DE" sz="1400" u="none" cap="none" strike="noStrike">
                <a:solidFill>
                  <a:srgbClr val="000000"/>
                </a:solidFill>
                <a:latin typeface="Calibri"/>
                <a:ea typeface="Calibri"/>
                <a:cs typeface="Calibri"/>
                <a:sym typeface="Calibri"/>
              </a:rPr>
              <a:t>Loading dock capacity</a:t>
            </a:r>
            <a:endParaRPr b="1"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de-DE" sz="1200" u="none" cap="none" strike="noStrike">
                <a:solidFill>
                  <a:srgbClr val="000000"/>
                </a:solidFill>
                <a:latin typeface="Calibri"/>
                <a:ea typeface="Calibri"/>
                <a:cs typeface="Calibri"/>
                <a:sym typeface="Calibri"/>
              </a:rPr>
              <a:t>40 loading docks can be in use at a time for dispatch.</a:t>
            </a:r>
            <a:endParaRPr b="0" i="0" sz="1200" u="none" cap="none" strike="noStrike">
              <a:solidFill>
                <a:srgbClr val="000000"/>
              </a:solidFill>
              <a:latin typeface="Arial"/>
              <a:ea typeface="Arial"/>
              <a:cs typeface="Arial"/>
              <a:sym typeface="Arial"/>
            </a:endParaRPr>
          </a:p>
        </p:txBody>
      </p:sp>
      <p:pic>
        <p:nvPicPr>
          <p:cNvPr descr="Chevronpfeile Silhouette" id="730" name="Google Shape;730;g2a39bf2cd47_0_752"/>
          <p:cNvPicPr preferRelativeResize="0"/>
          <p:nvPr/>
        </p:nvPicPr>
        <p:blipFill rotWithShape="1">
          <a:blip r:embed="rId4">
            <a:alphaModFix/>
          </a:blip>
          <a:srcRect b="0" l="0" r="0" t="0"/>
          <a:stretch/>
        </p:blipFill>
        <p:spPr>
          <a:xfrm>
            <a:off x="5461685" y="2063579"/>
            <a:ext cx="914400" cy="914400"/>
          </a:xfrm>
          <a:prstGeom prst="rect">
            <a:avLst/>
          </a:prstGeom>
          <a:noFill/>
          <a:ln>
            <a:noFill/>
          </a:ln>
        </p:spPr>
      </p:pic>
      <p:cxnSp>
        <p:nvCxnSpPr>
          <p:cNvPr id="731" name="Google Shape;731;g2a39bf2cd47_0_752"/>
          <p:cNvCxnSpPr/>
          <p:nvPr/>
        </p:nvCxnSpPr>
        <p:spPr>
          <a:xfrm>
            <a:off x="823783" y="3880021"/>
            <a:ext cx="10494900" cy="0"/>
          </a:xfrm>
          <a:prstGeom prst="straightConnector1">
            <a:avLst/>
          </a:prstGeom>
          <a:noFill/>
          <a:ln cap="flat" cmpd="sng" w="9525">
            <a:solidFill>
              <a:srgbClr val="C00000"/>
            </a:solidFill>
            <a:prstDash val="dot"/>
            <a:round/>
            <a:headEnd len="sm" w="sm" type="none"/>
            <a:tailEnd len="sm" w="sm" type="none"/>
          </a:ln>
        </p:spPr>
      </p:cxnSp>
      <p:pic>
        <p:nvPicPr>
          <p:cNvPr id="732" name="Google Shape;732;g2a39bf2cd47_0_752"/>
          <p:cNvPicPr preferRelativeResize="0"/>
          <p:nvPr/>
        </p:nvPicPr>
        <p:blipFill rotWithShape="1">
          <a:blip r:embed="rId5">
            <a:alphaModFix/>
          </a:blip>
          <a:srcRect b="0" l="0" r="0" t="0"/>
          <a:stretch/>
        </p:blipFill>
        <p:spPr>
          <a:xfrm>
            <a:off x="838201" y="4885093"/>
            <a:ext cx="828000" cy="828000"/>
          </a:xfrm>
          <a:prstGeom prst="rect">
            <a:avLst/>
          </a:prstGeom>
          <a:noFill/>
          <a:ln>
            <a:noFill/>
          </a:ln>
        </p:spPr>
      </p:pic>
      <p:sp>
        <p:nvSpPr>
          <p:cNvPr id="733" name="Google Shape;733;g2a39bf2cd47_0_752"/>
          <p:cNvSpPr txBox="1"/>
          <p:nvPr/>
        </p:nvSpPr>
        <p:spPr>
          <a:xfrm>
            <a:off x="1777413" y="4760504"/>
            <a:ext cx="3384000" cy="1139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de-DE" sz="1400" u="none" cap="none" strike="noStrike">
                <a:solidFill>
                  <a:srgbClr val="000000"/>
                </a:solidFill>
                <a:latin typeface="Calibri"/>
                <a:ea typeface="Calibri"/>
                <a:cs typeface="Calibri"/>
                <a:sym typeface="Calibri"/>
              </a:rPr>
              <a:t>Delivery time limits: Single/Tandem Driver Constraints</a:t>
            </a:r>
            <a:endParaRPr b="1" i="0" sz="14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400"/>
              <a:buFont typeface="Arial"/>
              <a:buChar char="•"/>
            </a:pPr>
            <a:r>
              <a:rPr b="0" i="0" lang="de-DE" sz="1200" u="none" cap="none" strike="noStrike">
                <a:solidFill>
                  <a:srgbClr val="000000"/>
                </a:solidFill>
                <a:latin typeface="Calibri"/>
                <a:ea typeface="Calibri"/>
                <a:cs typeface="Calibri"/>
                <a:sym typeface="Calibri"/>
              </a:rPr>
              <a:t>No delivery trip can take longer than 10 hours  </a:t>
            </a:r>
            <a:endParaRPr b="0" i="0" sz="1200" u="none" cap="none" strike="noStrike">
              <a:solidFill>
                <a:srgbClr val="000000"/>
              </a:solidFill>
              <a:latin typeface="Calibri"/>
              <a:ea typeface="Calibri"/>
              <a:cs typeface="Calibri"/>
              <a:sym typeface="Calibri"/>
            </a:endParaRPr>
          </a:p>
          <a:p>
            <a:pPr indent="-285750" lvl="3" marL="285750" marR="0" rtl="0" algn="l">
              <a:lnSpc>
                <a:spcPct val="100000"/>
              </a:lnSpc>
              <a:spcBef>
                <a:spcPts val="0"/>
              </a:spcBef>
              <a:spcAft>
                <a:spcPts val="0"/>
              </a:spcAft>
              <a:buClr>
                <a:srgbClr val="000000"/>
              </a:buClr>
              <a:buSzPts val="1400"/>
              <a:buFont typeface="Arial"/>
              <a:buChar char="•"/>
            </a:pPr>
            <a:r>
              <a:rPr b="0" i="0" lang="de-DE" sz="1200" u="none" cap="none" strike="noStrike">
                <a:solidFill>
                  <a:srgbClr val="000000"/>
                </a:solidFill>
                <a:latin typeface="Calibri"/>
                <a:ea typeface="Calibri"/>
                <a:cs typeface="Calibri"/>
                <a:sym typeface="Calibri"/>
              </a:rPr>
              <a:t>Trip limit may be extended to 20 hours if two drivers are assigned</a:t>
            </a:r>
            <a:endParaRPr b="0" i="0" sz="1200" u="none" cap="none" strike="noStrike">
              <a:solidFill>
                <a:srgbClr val="000000"/>
              </a:solidFill>
              <a:latin typeface="Calibri"/>
              <a:ea typeface="Calibri"/>
              <a:cs typeface="Calibri"/>
              <a:sym typeface="Calibri"/>
            </a:endParaRPr>
          </a:p>
        </p:txBody>
      </p:sp>
      <p:sp>
        <p:nvSpPr>
          <p:cNvPr id="734" name="Google Shape;734;g2a39bf2cd47_0_752"/>
          <p:cNvSpPr txBox="1"/>
          <p:nvPr/>
        </p:nvSpPr>
        <p:spPr>
          <a:xfrm>
            <a:off x="6638639" y="4245704"/>
            <a:ext cx="4680300" cy="1944000"/>
          </a:xfrm>
          <a:prstGeom prst="rect">
            <a:avLst/>
          </a:prstGeom>
          <a:noFill/>
          <a:ln cap="flat" cmpd="sng" w="9525">
            <a:solidFill>
              <a:srgbClr val="C00000"/>
            </a:solidFill>
            <a:prstDash val="solid"/>
            <a:round/>
            <a:headEnd len="sm" w="sm" type="none"/>
            <a:tailEnd len="sm" w="sm" type="none"/>
          </a:ln>
        </p:spPr>
        <p:txBody>
          <a:bodyPr anchorCtr="0" anchor="ctr" bIns="45700" lIns="91425" spcFirstLastPara="1" rIns="91425" wrap="square" tIns="45700">
            <a:normAutofit/>
          </a:bodyPr>
          <a:lstStyle/>
          <a:p>
            <a:pPr indent="-342900" lvl="0" marL="457200" marR="0" rtl="0" algn="l">
              <a:lnSpc>
                <a:spcPct val="90000"/>
              </a:lnSpc>
              <a:spcBef>
                <a:spcPts val="1000"/>
              </a:spcBef>
              <a:spcAft>
                <a:spcPts val="0"/>
              </a:spcAft>
              <a:buClr>
                <a:schemeClr val="dk1"/>
              </a:buClr>
              <a:buSzPts val="1800"/>
              <a:buFont typeface="Arial"/>
              <a:buChar char="•"/>
            </a:pPr>
            <a:r>
              <a:rPr b="1" i="0" lang="de-DE" sz="1300" u="none" cap="none" strike="noStrike">
                <a:solidFill>
                  <a:srgbClr val="000000"/>
                </a:solidFill>
                <a:latin typeface="Calibri"/>
                <a:ea typeface="Calibri"/>
                <a:cs typeface="Calibri"/>
                <a:sym typeface="Calibri"/>
              </a:rPr>
              <a:t>When adding pallets </a:t>
            </a:r>
            <a:r>
              <a:rPr b="0" i="0" lang="de-DE" sz="1300" u="none" cap="none" strike="noStrike">
                <a:solidFill>
                  <a:srgbClr val="000000"/>
                </a:solidFill>
                <a:latin typeface="Calibri"/>
                <a:ea typeface="Calibri"/>
                <a:cs typeface="Calibri"/>
                <a:sym typeface="Calibri"/>
              </a:rPr>
              <a:t>or </a:t>
            </a:r>
            <a:r>
              <a:rPr b="1" i="0" lang="de-DE" sz="1300" u="none" cap="none" strike="noStrike">
                <a:solidFill>
                  <a:srgbClr val="000000"/>
                </a:solidFill>
                <a:latin typeface="Calibri"/>
                <a:ea typeface="Calibri"/>
                <a:cs typeface="Calibri"/>
                <a:sym typeface="Calibri"/>
              </a:rPr>
              <a:t>adding</a:t>
            </a:r>
            <a:r>
              <a:rPr b="0" i="0" lang="de-DE" sz="1300" u="none" cap="none" strike="noStrike">
                <a:solidFill>
                  <a:srgbClr val="000000"/>
                </a:solidFill>
                <a:latin typeface="Calibri"/>
                <a:ea typeface="Calibri"/>
                <a:cs typeface="Calibri"/>
                <a:sym typeface="Calibri"/>
              </a:rPr>
              <a:t> a </a:t>
            </a:r>
            <a:r>
              <a:rPr b="1" i="0" lang="de-DE" sz="1300" u="none" cap="none" strike="noStrike">
                <a:solidFill>
                  <a:srgbClr val="000000"/>
                </a:solidFill>
                <a:latin typeface="Calibri"/>
                <a:ea typeface="Calibri"/>
                <a:cs typeface="Calibri"/>
                <a:sym typeface="Calibri"/>
              </a:rPr>
              <a:t>new store </a:t>
            </a:r>
            <a:r>
              <a:rPr b="0" i="0" lang="de-DE" sz="1300" u="none" cap="none" strike="noStrike">
                <a:solidFill>
                  <a:srgbClr val="000000"/>
                </a:solidFill>
                <a:latin typeface="Calibri"/>
                <a:ea typeface="Calibri"/>
                <a:cs typeface="Calibri"/>
                <a:sym typeface="Calibri"/>
              </a:rPr>
              <a:t>to the list, always </a:t>
            </a:r>
            <a:r>
              <a:rPr b="1" i="0" lang="de-DE" sz="1300" u="none" cap="none" strike="noStrike">
                <a:solidFill>
                  <a:srgbClr val="000000"/>
                </a:solidFill>
                <a:latin typeface="Calibri"/>
                <a:ea typeface="Calibri"/>
                <a:cs typeface="Calibri"/>
                <a:sym typeface="Calibri"/>
              </a:rPr>
              <a:t>check</a:t>
            </a:r>
            <a:r>
              <a:rPr b="0" i="0" lang="de-DE" sz="1300" u="none" cap="none" strike="noStrike">
                <a:solidFill>
                  <a:srgbClr val="000000"/>
                </a:solidFill>
                <a:latin typeface="Calibri"/>
                <a:ea typeface="Calibri"/>
                <a:cs typeface="Calibri"/>
                <a:sym typeface="Calibri"/>
              </a:rPr>
              <a:t> </a:t>
            </a:r>
            <a:r>
              <a:rPr b="1" i="0" lang="de-DE" sz="1300" u="none" cap="none" strike="noStrike">
                <a:solidFill>
                  <a:srgbClr val="000000"/>
                </a:solidFill>
                <a:latin typeface="Calibri"/>
                <a:ea typeface="Calibri"/>
                <a:cs typeface="Calibri"/>
                <a:sym typeface="Calibri"/>
              </a:rPr>
              <a:t>if</a:t>
            </a:r>
            <a:r>
              <a:rPr b="0" i="0" lang="de-DE" sz="1300" u="none" cap="none" strike="noStrike">
                <a:solidFill>
                  <a:srgbClr val="000000"/>
                </a:solidFill>
                <a:latin typeface="Calibri"/>
                <a:ea typeface="Calibri"/>
                <a:cs typeface="Calibri"/>
                <a:sym typeface="Calibri"/>
              </a:rPr>
              <a:t> this </a:t>
            </a:r>
            <a:r>
              <a:rPr b="1" i="0" lang="de-DE" sz="1300" u="none" cap="none" strike="noStrike">
                <a:solidFill>
                  <a:srgbClr val="000000"/>
                </a:solidFill>
                <a:latin typeface="Calibri"/>
                <a:ea typeface="Calibri"/>
                <a:cs typeface="Calibri"/>
                <a:sym typeface="Calibri"/>
              </a:rPr>
              <a:t>addition</a:t>
            </a:r>
            <a:r>
              <a:rPr b="0" i="0" lang="de-DE" sz="1300" u="none" cap="none" strike="noStrike">
                <a:solidFill>
                  <a:srgbClr val="000000"/>
                </a:solidFill>
                <a:latin typeface="Calibri"/>
                <a:ea typeface="Calibri"/>
                <a:cs typeface="Calibri"/>
                <a:sym typeface="Calibri"/>
              </a:rPr>
              <a:t> will </a:t>
            </a:r>
            <a:r>
              <a:rPr b="1" i="0" lang="de-DE" sz="1300" u="none" cap="none" strike="noStrike">
                <a:solidFill>
                  <a:srgbClr val="000000"/>
                </a:solidFill>
                <a:latin typeface="Calibri"/>
                <a:ea typeface="Calibri"/>
                <a:cs typeface="Calibri"/>
                <a:sym typeface="Calibri"/>
              </a:rPr>
              <a:t>lead</a:t>
            </a:r>
            <a:r>
              <a:rPr b="0" i="0" lang="de-DE" sz="1300" u="none" cap="none" strike="noStrike">
                <a:solidFill>
                  <a:srgbClr val="000000"/>
                </a:solidFill>
                <a:latin typeface="Calibri"/>
                <a:ea typeface="Calibri"/>
                <a:cs typeface="Calibri"/>
                <a:sym typeface="Calibri"/>
              </a:rPr>
              <a:t> to the </a:t>
            </a:r>
            <a:r>
              <a:rPr b="1" i="0" lang="de-DE" sz="1300" u="none" cap="none" strike="noStrike">
                <a:solidFill>
                  <a:srgbClr val="000000"/>
                </a:solidFill>
                <a:latin typeface="Calibri"/>
                <a:ea typeface="Calibri"/>
                <a:cs typeface="Calibri"/>
                <a:sym typeface="Calibri"/>
              </a:rPr>
              <a:t>trip time exceeding </a:t>
            </a:r>
            <a:r>
              <a:rPr b="0" i="0" lang="de-DE" sz="1300" u="none" cap="none" strike="noStrike">
                <a:solidFill>
                  <a:srgbClr val="000000"/>
                </a:solidFill>
                <a:latin typeface="Calibri"/>
                <a:ea typeface="Calibri"/>
                <a:cs typeface="Calibri"/>
                <a:sym typeface="Calibri"/>
              </a:rPr>
              <a:t>10 hours</a:t>
            </a:r>
            <a:endParaRPr b="0" i="0" sz="1300" u="none" cap="none" strike="noStrike">
              <a:solidFill>
                <a:srgbClr val="000000"/>
              </a:solidFill>
              <a:latin typeface="Calibri"/>
              <a:ea typeface="Calibri"/>
              <a:cs typeface="Calibri"/>
              <a:sym typeface="Calibri"/>
            </a:endParaRPr>
          </a:p>
          <a:p>
            <a:pPr indent="-342900" lvl="0" marL="457200" marR="0" rtl="0" algn="l">
              <a:lnSpc>
                <a:spcPct val="90000"/>
              </a:lnSpc>
              <a:spcBef>
                <a:spcPts val="0"/>
              </a:spcBef>
              <a:spcAft>
                <a:spcPts val="0"/>
              </a:spcAft>
              <a:buClr>
                <a:schemeClr val="dk1"/>
              </a:buClr>
              <a:buSzPts val="1800"/>
              <a:buFont typeface="Arial"/>
              <a:buChar char="•"/>
            </a:pPr>
            <a:r>
              <a:rPr b="1" i="0" lang="de-DE" sz="1300" u="none" cap="none" strike="noStrike">
                <a:solidFill>
                  <a:srgbClr val="000000"/>
                </a:solidFill>
                <a:latin typeface="Calibri"/>
                <a:ea typeface="Calibri"/>
                <a:cs typeface="Calibri"/>
                <a:sym typeface="Calibri"/>
              </a:rPr>
              <a:t>If</a:t>
            </a:r>
            <a:r>
              <a:rPr b="0" i="0" lang="de-DE" sz="1300" u="none" cap="none" strike="noStrike">
                <a:solidFill>
                  <a:srgbClr val="000000"/>
                </a:solidFill>
                <a:latin typeface="Calibri"/>
                <a:ea typeface="Calibri"/>
                <a:cs typeface="Calibri"/>
                <a:sym typeface="Calibri"/>
              </a:rPr>
              <a:t> there are </a:t>
            </a:r>
            <a:r>
              <a:rPr b="1" i="0" lang="de-DE" sz="1300" u="none" cap="none" strike="noStrike">
                <a:solidFill>
                  <a:srgbClr val="000000"/>
                </a:solidFill>
                <a:latin typeface="Calibri"/>
                <a:ea typeface="Calibri"/>
                <a:cs typeface="Calibri"/>
                <a:sym typeface="Calibri"/>
              </a:rPr>
              <a:t>two drivers </a:t>
            </a:r>
            <a:r>
              <a:rPr b="0" i="0" lang="de-DE" sz="1300" u="none" cap="none" strike="noStrike">
                <a:solidFill>
                  <a:srgbClr val="000000"/>
                </a:solidFill>
                <a:latin typeface="Calibri"/>
                <a:ea typeface="Calibri"/>
                <a:cs typeface="Calibri"/>
                <a:sym typeface="Calibri"/>
              </a:rPr>
              <a:t>available then </a:t>
            </a:r>
            <a:r>
              <a:rPr b="1" i="0" lang="de-DE" sz="1300" u="none" cap="none" strike="noStrike">
                <a:solidFill>
                  <a:srgbClr val="000000"/>
                </a:solidFill>
                <a:latin typeface="Calibri"/>
                <a:ea typeface="Calibri"/>
                <a:cs typeface="Calibri"/>
                <a:sym typeface="Calibri"/>
              </a:rPr>
              <a:t>extend</a:t>
            </a:r>
            <a:r>
              <a:rPr b="0" i="0" lang="de-DE" sz="1300" u="none" cap="none" strike="noStrike">
                <a:solidFill>
                  <a:srgbClr val="000000"/>
                </a:solidFill>
                <a:latin typeface="Calibri"/>
                <a:ea typeface="Calibri"/>
                <a:cs typeface="Calibri"/>
                <a:sym typeface="Calibri"/>
              </a:rPr>
              <a:t> the </a:t>
            </a:r>
            <a:r>
              <a:rPr b="1" i="0" lang="de-DE" sz="1300" u="none" cap="none" strike="noStrike">
                <a:solidFill>
                  <a:srgbClr val="000000"/>
                </a:solidFill>
                <a:latin typeface="Calibri"/>
                <a:ea typeface="Calibri"/>
                <a:cs typeface="Calibri"/>
                <a:sym typeface="Calibri"/>
              </a:rPr>
              <a:t>limit</a:t>
            </a:r>
            <a:r>
              <a:rPr b="0" i="0" lang="de-DE" sz="1300" u="none" cap="none" strike="noStrike">
                <a:solidFill>
                  <a:srgbClr val="000000"/>
                </a:solidFill>
                <a:latin typeface="Calibri"/>
                <a:ea typeface="Calibri"/>
                <a:cs typeface="Calibri"/>
                <a:sym typeface="Calibri"/>
              </a:rPr>
              <a:t> to </a:t>
            </a:r>
            <a:r>
              <a:rPr b="1" i="0" lang="de-DE" sz="1300" u="none" cap="none" strike="noStrike">
                <a:solidFill>
                  <a:srgbClr val="000000"/>
                </a:solidFill>
                <a:latin typeface="Calibri"/>
                <a:ea typeface="Calibri"/>
                <a:cs typeface="Calibri"/>
                <a:sym typeface="Calibri"/>
              </a:rPr>
              <a:t>20 hours </a:t>
            </a:r>
            <a:r>
              <a:rPr b="0" i="0" lang="de-DE" sz="1300" u="none" cap="none" strike="noStrike">
                <a:solidFill>
                  <a:srgbClr val="000000"/>
                </a:solidFill>
                <a:latin typeface="Calibri"/>
                <a:ea typeface="Calibri"/>
                <a:cs typeface="Calibri"/>
                <a:sym typeface="Calibri"/>
              </a:rPr>
              <a:t>but </a:t>
            </a:r>
            <a:r>
              <a:rPr b="1" i="0" lang="de-DE" sz="1300" u="none" cap="none" strike="noStrike">
                <a:solidFill>
                  <a:srgbClr val="000000"/>
                </a:solidFill>
                <a:latin typeface="Calibri"/>
                <a:ea typeface="Calibri"/>
                <a:cs typeface="Calibri"/>
                <a:sym typeface="Calibri"/>
              </a:rPr>
              <a:t>double</a:t>
            </a:r>
            <a:r>
              <a:rPr b="0" i="0" lang="de-DE" sz="1300" u="none" cap="none" strike="noStrike">
                <a:solidFill>
                  <a:srgbClr val="000000"/>
                </a:solidFill>
                <a:latin typeface="Calibri"/>
                <a:ea typeface="Calibri"/>
                <a:cs typeface="Calibri"/>
                <a:sym typeface="Calibri"/>
              </a:rPr>
              <a:t> the </a:t>
            </a:r>
            <a:r>
              <a:rPr b="1" i="0" lang="de-DE" sz="1300" u="none" cap="none" strike="noStrike">
                <a:solidFill>
                  <a:srgbClr val="000000"/>
                </a:solidFill>
                <a:latin typeface="Calibri"/>
                <a:ea typeface="Calibri"/>
                <a:cs typeface="Calibri"/>
                <a:sym typeface="Calibri"/>
              </a:rPr>
              <a:t>driver costs </a:t>
            </a:r>
            <a:r>
              <a:rPr b="0" i="0" lang="de-DE" sz="1300" u="none" cap="none" strike="noStrike">
                <a:solidFill>
                  <a:srgbClr val="000000"/>
                </a:solidFill>
                <a:latin typeface="Calibri"/>
                <a:ea typeface="Calibri"/>
                <a:cs typeface="Calibri"/>
                <a:sym typeface="Calibri"/>
              </a:rPr>
              <a:t>for that trip</a:t>
            </a:r>
            <a:endParaRPr b="0" i="0" sz="1300" u="none" cap="none" strike="noStrike">
              <a:solidFill>
                <a:srgbClr val="000000"/>
              </a:solidFill>
              <a:latin typeface="Calibri"/>
              <a:ea typeface="Calibri"/>
              <a:cs typeface="Calibri"/>
              <a:sym typeface="Calibri"/>
            </a:endParaRPr>
          </a:p>
        </p:txBody>
      </p:sp>
      <p:pic>
        <p:nvPicPr>
          <p:cNvPr descr="Chevronpfeile Silhouette" id="735" name="Google Shape;735;g2a39bf2cd47_0_752"/>
          <p:cNvPicPr preferRelativeResize="0"/>
          <p:nvPr/>
        </p:nvPicPr>
        <p:blipFill rotWithShape="1">
          <a:blip r:embed="rId4">
            <a:alphaModFix/>
          </a:blip>
          <a:srcRect b="0" l="0" r="0" t="0"/>
          <a:stretch/>
        </p:blipFill>
        <p:spPr>
          <a:xfrm>
            <a:off x="5461685" y="4760504"/>
            <a:ext cx="914400" cy="914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g2a3140a6bfc_0_0"/>
          <p:cNvSpPr txBox="1"/>
          <p:nvPr>
            <p:ph type="title"/>
          </p:nvPr>
        </p:nvSpPr>
        <p:spPr>
          <a:xfrm>
            <a:off x="838200" y="365125"/>
            <a:ext cx="97743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de-DE" sz="2600"/>
              <a:t>Optimizing Efficiency: Daily Delivery Schedule &amp; Data Insights</a:t>
            </a:r>
            <a:endParaRPr b="1" sz="2600"/>
          </a:p>
        </p:txBody>
      </p:sp>
      <p:sp>
        <p:nvSpPr>
          <p:cNvPr id="741" name="Google Shape;741;g2a3140a6bfc_0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pic>
        <p:nvPicPr>
          <p:cNvPr id="742" name="Google Shape;742;g2a3140a6bfc_0_0"/>
          <p:cNvPicPr preferRelativeResize="0"/>
          <p:nvPr/>
        </p:nvPicPr>
        <p:blipFill rotWithShape="1">
          <a:blip r:embed="rId3">
            <a:alphaModFix/>
          </a:blip>
          <a:srcRect b="0" l="0" r="0" t="0"/>
          <a:stretch/>
        </p:blipFill>
        <p:spPr>
          <a:xfrm>
            <a:off x="1633005" y="1454900"/>
            <a:ext cx="5040000" cy="5040000"/>
          </a:xfrm>
          <a:prstGeom prst="rect">
            <a:avLst/>
          </a:prstGeom>
          <a:noFill/>
          <a:ln>
            <a:noFill/>
          </a:ln>
        </p:spPr>
      </p:pic>
      <p:sp>
        <p:nvSpPr>
          <p:cNvPr id="743" name="Google Shape;743;g2a3140a6bfc_0_0"/>
          <p:cNvSpPr/>
          <p:nvPr/>
        </p:nvSpPr>
        <p:spPr>
          <a:xfrm>
            <a:off x="6251914" y="3699944"/>
            <a:ext cx="1368000" cy="648000"/>
          </a:xfrm>
          <a:prstGeom prst="roundRect">
            <a:avLst>
              <a:gd fmla="val 16667" name="adj"/>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de-DE" sz="1200" u="none" cap="none" strike="noStrike">
                <a:solidFill>
                  <a:srgbClr val="000000"/>
                </a:solidFill>
                <a:latin typeface="Calibri"/>
                <a:ea typeface="Calibri"/>
                <a:cs typeface="Calibri"/>
                <a:sym typeface="Calibri"/>
              </a:rPr>
              <a:t>Orders are processed to deliveries</a:t>
            </a:r>
            <a:endParaRPr b="1" i="0" sz="1200" u="none" cap="none" strike="noStrike">
              <a:solidFill>
                <a:srgbClr val="000000"/>
              </a:solidFill>
              <a:latin typeface="Calibri"/>
              <a:ea typeface="Calibri"/>
              <a:cs typeface="Calibri"/>
              <a:sym typeface="Calibri"/>
            </a:endParaRPr>
          </a:p>
        </p:txBody>
      </p:sp>
      <p:sp>
        <p:nvSpPr>
          <p:cNvPr id="744" name="Google Shape;744;g2a3140a6bfc_0_0"/>
          <p:cNvSpPr/>
          <p:nvPr/>
        </p:nvSpPr>
        <p:spPr>
          <a:xfrm>
            <a:off x="847491" y="4530005"/>
            <a:ext cx="1260000" cy="648000"/>
          </a:xfrm>
          <a:prstGeom prst="roundRect">
            <a:avLst>
              <a:gd fmla="val 16667" name="adj"/>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de-DE" sz="1200" u="none" cap="none" strike="noStrike">
                <a:solidFill>
                  <a:srgbClr val="000000"/>
                </a:solidFill>
                <a:latin typeface="Calibri"/>
                <a:ea typeface="Calibri"/>
                <a:cs typeface="Calibri"/>
                <a:sym typeface="Calibri"/>
              </a:rPr>
              <a:t>Dry deliveries start leaving</a:t>
            </a:r>
            <a:endParaRPr b="1" i="0" sz="1200" u="none" cap="none" strike="noStrike">
              <a:solidFill>
                <a:srgbClr val="000000"/>
              </a:solidFill>
              <a:latin typeface="Calibri"/>
              <a:ea typeface="Calibri"/>
              <a:cs typeface="Calibri"/>
              <a:sym typeface="Calibri"/>
            </a:endParaRPr>
          </a:p>
        </p:txBody>
      </p:sp>
      <p:sp>
        <p:nvSpPr>
          <p:cNvPr id="745" name="Google Shape;745;g2a3140a6bfc_0_0"/>
          <p:cNvSpPr/>
          <p:nvPr/>
        </p:nvSpPr>
        <p:spPr>
          <a:xfrm>
            <a:off x="1388293" y="5446677"/>
            <a:ext cx="1260000" cy="648000"/>
          </a:xfrm>
          <a:prstGeom prst="roundRect">
            <a:avLst>
              <a:gd fmla="val 16667" name="adj"/>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de-DE" sz="1200" u="none" cap="none" strike="noStrike">
                <a:solidFill>
                  <a:srgbClr val="000000"/>
                </a:solidFill>
                <a:latin typeface="Calibri"/>
                <a:ea typeface="Calibri"/>
                <a:cs typeface="Calibri"/>
                <a:sym typeface="Calibri"/>
              </a:rPr>
              <a:t>Trucks wait at loading docks</a:t>
            </a:r>
            <a:endParaRPr b="1" i="0" sz="1200" u="none" cap="none" strike="noStrike">
              <a:solidFill>
                <a:srgbClr val="000000"/>
              </a:solidFill>
              <a:latin typeface="Calibri"/>
              <a:ea typeface="Calibri"/>
              <a:cs typeface="Calibri"/>
              <a:sym typeface="Calibri"/>
            </a:endParaRPr>
          </a:p>
        </p:txBody>
      </p:sp>
      <p:sp>
        <p:nvSpPr>
          <p:cNvPr id="746" name="Google Shape;746;g2a3140a6bfc_0_0"/>
          <p:cNvSpPr/>
          <p:nvPr/>
        </p:nvSpPr>
        <p:spPr>
          <a:xfrm>
            <a:off x="5966639" y="4948357"/>
            <a:ext cx="1260000" cy="648000"/>
          </a:xfrm>
          <a:prstGeom prst="roundRect">
            <a:avLst>
              <a:gd fmla="val 16667" name="adj"/>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de-DE" sz="1200" u="none" cap="none" strike="noStrike">
                <a:solidFill>
                  <a:srgbClr val="000000"/>
                </a:solidFill>
                <a:latin typeface="Calibri"/>
                <a:ea typeface="Calibri"/>
                <a:cs typeface="Calibri"/>
                <a:sym typeface="Calibri"/>
              </a:rPr>
              <a:t>Pallets are organized per delivery</a:t>
            </a:r>
            <a:endParaRPr b="1" i="0" sz="1200" u="none" cap="none" strike="noStrike">
              <a:solidFill>
                <a:srgbClr val="000000"/>
              </a:solidFill>
              <a:latin typeface="Calibri"/>
              <a:ea typeface="Calibri"/>
              <a:cs typeface="Calibri"/>
              <a:sym typeface="Calibri"/>
            </a:endParaRPr>
          </a:p>
        </p:txBody>
      </p:sp>
      <p:sp>
        <p:nvSpPr>
          <p:cNvPr id="747" name="Google Shape;747;g2a3140a6bfc_0_0"/>
          <p:cNvSpPr/>
          <p:nvPr/>
        </p:nvSpPr>
        <p:spPr>
          <a:xfrm>
            <a:off x="838200" y="2982424"/>
            <a:ext cx="1368000" cy="648000"/>
          </a:xfrm>
          <a:prstGeom prst="roundRect">
            <a:avLst>
              <a:gd fmla="val 16667" name="adj"/>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br>
              <a:rPr b="1" i="0" lang="de-DE" sz="1200" u="none" cap="none" strike="noStrike">
                <a:solidFill>
                  <a:schemeClr val="dk1"/>
                </a:solidFill>
                <a:latin typeface="Calibri"/>
                <a:ea typeface="Calibri"/>
                <a:cs typeface="Calibri"/>
                <a:sym typeface="Calibri"/>
              </a:rPr>
            </a:br>
            <a:r>
              <a:rPr b="1" i="0" lang="de-DE" sz="1200" u="none" cap="none" strike="noStrike">
                <a:solidFill>
                  <a:schemeClr val="dk1"/>
                </a:solidFill>
                <a:latin typeface="Calibri"/>
                <a:ea typeface="Calibri"/>
                <a:cs typeface="Calibri"/>
                <a:sym typeface="Calibri"/>
              </a:rPr>
              <a:t>Fresh</a:t>
            </a:r>
            <a:br>
              <a:rPr b="1" i="0" lang="de-DE" sz="1200" u="none" cap="none" strike="noStrike">
                <a:solidFill>
                  <a:schemeClr val="dk1"/>
                </a:solidFill>
                <a:latin typeface="Calibri"/>
                <a:ea typeface="Calibri"/>
                <a:cs typeface="Calibri"/>
                <a:sym typeface="Calibri"/>
              </a:rPr>
            </a:br>
            <a:r>
              <a:rPr b="1" i="0" lang="de-DE" sz="1200" u="none" cap="none" strike="noStrike">
                <a:solidFill>
                  <a:schemeClr val="dk1"/>
                </a:solidFill>
                <a:latin typeface="Calibri"/>
                <a:ea typeface="Calibri"/>
                <a:cs typeface="Calibri"/>
                <a:sym typeface="Calibri"/>
              </a:rPr>
              <a:t>deliveries start leaving</a:t>
            </a:r>
            <a:endParaRPr b="1" i="0" sz="12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Calibri"/>
              <a:ea typeface="Calibri"/>
              <a:cs typeface="Calibri"/>
              <a:sym typeface="Calibri"/>
            </a:endParaRPr>
          </a:p>
        </p:txBody>
      </p:sp>
      <p:sp>
        <p:nvSpPr>
          <p:cNvPr id="748" name="Google Shape;748;g2a3140a6bfc_0_0"/>
          <p:cNvSpPr/>
          <p:nvPr/>
        </p:nvSpPr>
        <p:spPr>
          <a:xfrm>
            <a:off x="1934323" y="1583039"/>
            <a:ext cx="1260000" cy="648000"/>
          </a:xfrm>
          <a:prstGeom prst="roundRect">
            <a:avLst>
              <a:gd fmla="val 16667" name="adj"/>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br>
              <a:rPr b="1" i="0" lang="de-DE" sz="1200" u="none" cap="none" strike="noStrike">
                <a:solidFill>
                  <a:schemeClr val="dk1"/>
                </a:solidFill>
                <a:latin typeface="Calibri"/>
                <a:ea typeface="Calibri"/>
                <a:cs typeface="Calibri"/>
                <a:sym typeface="Calibri"/>
              </a:rPr>
            </a:br>
            <a:r>
              <a:rPr b="1" i="0" lang="de-DE" sz="1200" u="none" cap="none" strike="noStrike">
                <a:solidFill>
                  <a:schemeClr val="dk1"/>
                </a:solidFill>
                <a:latin typeface="Calibri"/>
                <a:ea typeface="Calibri"/>
                <a:cs typeface="Calibri"/>
                <a:sym typeface="Calibri"/>
              </a:rPr>
              <a:t>Final deliveries leaving</a:t>
            </a:r>
            <a:endParaRPr b="1" i="0" sz="12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Calibri"/>
              <a:ea typeface="Calibri"/>
              <a:cs typeface="Calibri"/>
              <a:sym typeface="Calibri"/>
            </a:endParaRPr>
          </a:p>
        </p:txBody>
      </p:sp>
      <p:sp>
        <p:nvSpPr>
          <p:cNvPr id="749" name="Google Shape;749;g2a3140a6bfc_0_0"/>
          <p:cNvSpPr/>
          <p:nvPr/>
        </p:nvSpPr>
        <p:spPr>
          <a:xfrm>
            <a:off x="6140552" y="2842909"/>
            <a:ext cx="1440000" cy="648000"/>
          </a:xfrm>
          <a:prstGeom prst="roundRect">
            <a:avLst>
              <a:gd fmla="val 16667" name="adj"/>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de-DE" sz="1200" u="none" cap="none" strike="noStrike">
                <a:solidFill>
                  <a:srgbClr val="000000"/>
                </a:solidFill>
                <a:latin typeface="Calibri"/>
                <a:ea typeface="Calibri"/>
                <a:cs typeface="Calibri"/>
                <a:sym typeface="Calibri"/>
              </a:rPr>
              <a:t>Most/all trucks are back at Sonae</a:t>
            </a:r>
            <a:endParaRPr b="1" i="0" sz="1200" u="none" cap="none" strike="noStrike">
              <a:solidFill>
                <a:srgbClr val="000000"/>
              </a:solidFill>
              <a:latin typeface="Calibri"/>
              <a:ea typeface="Calibri"/>
              <a:cs typeface="Calibri"/>
              <a:sym typeface="Calibri"/>
            </a:endParaRPr>
          </a:p>
        </p:txBody>
      </p:sp>
      <p:sp>
        <p:nvSpPr>
          <p:cNvPr id="750" name="Google Shape;750;g2a3140a6bfc_0_0"/>
          <p:cNvSpPr/>
          <p:nvPr/>
        </p:nvSpPr>
        <p:spPr>
          <a:xfrm>
            <a:off x="3690782" y="3331098"/>
            <a:ext cx="1008000" cy="252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alibri"/>
              <a:ea typeface="Calibri"/>
              <a:cs typeface="Calibri"/>
              <a:sym typeface="Calibri"/>
            </a:endParaRPr>
          </a:p>
        </p:txBody>
      </p:sp>
      <p:sp>
        <p:nvSpPr>
          <p:cNvPr id="751" name="Google Shape;751;g2a3140a6bfc_0_0"/>
          <p:cNvSpPr/>
          <p:nvPr/>
        </p:nvSpPr>
        <p:spPr>
          <a:xfrm>
            <a:off x="5656775" y="1978522"/>
            <a:ext cx="1476000" cy="648000"/>
          </a:xfrm>
          <a:prstGeom prst="roundRect">
            <a:avLst>
              <a:gd fmla="val 16667" name="adj"/>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de-DE" sz="1200" u="none" cap="none" strike="noStrike">
                <a:solidFill>
                  <a:srgbClr val="000000"/>
                </a:solidFill>
                <a:latin typeface="Calibri"/>
                <a:ea typeface="Calibri"/>
                <a:cs typeface="Calibri"/>
                <a:sym typeface="Calibri"/>
              </a:rPr>
              <a:t>Most/all deliveries have arrived </a:t>
            </a:r>
            <a:endParaRPr b="1" i="0" sz="1200" u="none" cap="none" strike="noStrike">
              <a:solidFill>
                <a:srgbClr val="000000"/>
              </a:solidFill>
              <a:latin typeface="Calibri"/>
              <a:ea typeface="Calibri"/>
              <a:cs typeface="Calibri"/>
              <a:sym typeface="Calibri"/>
            </a:endParaRPr>
          </a:p>
        </p:txBody>
      </p:sp>
      <p:sp>
        <p:nvSpPr>
          <p:cNvPr id="752" name="Google Shape;752;g2a3140a6bfc_0_0"/>
          <p:cNvSpPr/>
          <p:nvPr/>
        </p:nvSpPr>
        <p:spPr>
          <a:xfrm>
            <a:off x="1234448" y="2267154"/>
            <a:ext cx="1260000" cy="648000"/>
          </a:xfrm>
          <a:prstGeom prst="roundRect">
            <a:avLst>
              <a:gd fmla="val 16667" name="adj"/>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de-DE" sz="1200" u="none" cap="none" strike="noStrike">
                <a:solidFill>
                  <a:srgbClr val="000000"/>
                </a:solidFill>
                <a:latin typeface="Calibri"/>
                <a:ea typeface="Calibri"/>
                <a:cs typeface="Calibri"/>
                <a:sym typeface="Calibri"/>
              </a:rPr>
              <a:t>First deliveries arrive</a:t>
            </a:r>
            <a:endParaRPr b="1" i="0" sz="1200" u="none" cap="none" strike="noStrike">
              <a:solidFill>
                <a:srgbClr val="000000"/>
              </a:solidFill>
              <a:latin typeface="Calibri"/>
              <a:ea typeface="Calibri"/>
              <a:cs typeface="Calibri"/>
              <a:sym typeface="Calibri"/>
            </a:endParaRPr>
          </a:p>
        </p:txBody>
      </p:sp>
      <p:cxnSp>
        <p:nvCxnSpPr>
          <p:cNvPr id="753" name="Google Shape;753;g2a3140a6bfc_0_0"/>
          <p:cNvCxnSpPr/>
          <p:nvPr/>
        </p:nvCxnSpPr>
        <p:spPr>
          <a:xfrm>
            <a:off x="8049490" y="1583039"/>
            <a:ext cx="0" cy="4299900"/>
          </a:xfrm>
          <a:prstGeom prst="straightConnector1">
            <a:avLst/>
          </a:prstGeom>
          <a:noFill/>
          <a:ln cap="flat" cmpd="sng" w="15875">
            <a:solidFill>
              <a:schemeClr val="dk1"/>
            </a:solidFill>
            <a:prstDash val="solid"/>
            <a:round/>
            <a:headEnd len="sm" w="sm" type="none"/>
            <a:tailEnd len="sm" w="sm" type="none"/>
          </a:ln>
        </p:spPr>
      </p:cxnSp>
      <p:sp>
        <p:nvSpPr>
          <p:cNvPr id="754" name="Google Shape;754;g2a3140a6bfc_0_0"/>
          <p:cNvSpPr txBox="1"/>
          <p:nvPr/>
        </p:nvSpPr>
        <p:spPr>
          <a:xfrm>
            <a:off x="8352616" y="1801882"/>
            <a:ext cx="3287700" cy="4351200"/>
          </a:xfrm>
          <a:prstGeom prst="rect">
            <a:avLst/>
          </a:prstGeom>
          <a:noFill/>
          <a:ln>
            <a:noFill/>
          </a:ln>
        </p:spPr>
        <p:txBody>
          <a:bodyPr anchorCtr="0" anchor="t" bIns="45700" lIns="91425" spcFirstLastPara="1" rIns="91425" wrap="square" tIns="45700">
            <a:normAutofit/>
          </a:bodyPr>
          <a:lstStyle/>
          <a:p>
            <a:pPr indent="0" lvl="1" marL="457200" marR="0" rtl="0" algn="l">
              <a:lnSpc>
                <a:spcPct val="100000"/>
              </a:lnSpc>
              <a:spcBef>
                <a:spcPts val="0"/>
              </a:spcBef>
              <a:spcAft>
                <a:spcPts val="0"/>
              </a:spcAft>
              <a:buNone/>
            </a:pPr>
            <a:r>
              <a:rPr b="0" i="0" lang="de-DE" sz="1200" u="none" cap="none" strike="noStrike">
                <a:solidFill>
                  <a:srgbClr val="000000"/>
                </a:solidFill>
                <a:latin typeface="Calibri"/>
                <a:ea typeface="Calibri"/>
                <a:cs typeface="Calibri"/>
                <a:sym typeface="Calibri"/>
              </a:rPr>
              <a:t>01/05/2023 is Monday</a:t>
            </a:r>
            <a:endParaRPr b="0" i="0" sz="16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None/>
            </a:pPr>
            <a:r>
              <a:t/>
            </a:r>
            <a:endParaRPr b="0" i="0" sz="16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0"/>
              </a:spcBef>
              <a:spcAft>
                <a:spcPts val="0"/>
              </a:spcAft>
              <a:buClr>
                <a:srgbClr val="000000"/>
              </a:buClr>
              <a:buSzPts val="1200"/>
              <a:buFont typeface="Arial"/>
              <a:buChar char="•"/>
            </a:pPr>
            <a:r>
              <a:rPr b="0" i="0" lang="de-DE" sz="1200" u="none" cap="none" strike="noStrike">
                <a:solidFill>
                  <a:srgbClr val="000000"/>
                </a:solidFill>
                <a:latin typeface="Calibri"/>
                <a:ea typeface="Calibri"/>
                <a:cs typeface="Calibri"/>
                <a:sym typeface="Calibri"/>
              </a:rPr>
              <a:t>Orders are picked 6 days a week (Mon-Sat)</a:t>
            </a:r>
            <a:endParaRPr b="0" i="0" sz="12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200"/>
              <a:buFont typeface="Arial"/>
              <a:buChar char="•"/>
            </a:pPr>
            <a:r>
              <a:rPr b="0" i="0" lang="de-DE" sz="1200" u="none" cap="none" strike="noStrike">
                <a:solidFill>
                  <a:srgbClr val="000000"/>
                </a:solidFill>
                <a:latin typeface="Calibri"/>
                <a:ea typeface="Calibri"/>
                <a:cs typeface="Calibri"/>
                <a:sym typeface="Calibri"/>
              </a:rPr>
              <a:t>Dry goods are ready to be shipped everyday at 5 p.m (d)</a:t>
            </a:r>
            <a:endParaRPr b="0" i="0" sz="12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200"/>
              <a:buFont typeface="Arial"/>
              <a:buChar char="•"/>
            </a:pPr>
            <a:r>
              <a:rPr b="0" i="0" lang="de-DE" sz="1200" u="none" cap="none" strike="noStrike">
                <a:solidFill>
                  <a:srgbClr val="000000"/>
                </a:solidFill>
                <a:latin typeface="Calibri"/>
                <a:ea typeface="Calibri"/>
                <a:cs typeface="Calibri"/>
                <a:sym typeface="Calibri"/>
              </a:rPr>
              <a:t>Fresh goods are ready to be shipped everyday at 7 p.m (d)</a:t>
            </a:r>
            <a:endParaRPr/>
          </a:p>
          <a:p>
            <a:pPr indent="-57150" lvl="0" marL="171450" marR="0" rtl="0" algn="l">
              <a:lnSpc>
                <a:spcPct val="90000"/>
              </a:lnSpc>
              <a:spcBef>
                <a:spcPts val="1000"/>
              </a:spcBef>
              <a:spcAft>
                <a:spcPts val="0"/>
              </a:spcAft>
              <a:buClr>
                <a:srgbClr val="000000"/>
              </a:buClr>
              <a:buSzPts val="18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None/>
            </a:pPr>
            <a:r>
              <a:t/>
            </a:r>
            <a:endParaRPr b="0" i="0" sz="1200" u="none" cap="none" strike="noStrike">
              <a:solidFill>
                <a:srgbClr val="000000"/>
              </a:solidFill>
              <a:latin typeface="Calibri"/>
              <a:ea typeface="Calibri"/>
              <a:cs typeface="Calibri"/>
              <a:sym typeface="Calibri"/>
            </a:endParaRPr>
          </a:p>
          <a:p>
            <a:pPr indent="-171450" lvl="1" marL="628650" marR="0" rtl="0" algn="l">
              <a:lnSpc>
                <a:spcPct val="90000"/>
              </a:lnSpc>
              <a:spcBef>
                <a:spcPts val="500"/>
              </a:spcBef>
              <a:spcAft>
                <a:spcPts val="0"/>
              </a:spcAft>
              <a:buClr>
                <a:srgbClr val="000000"/>
              </a:buClr>
              <a:buSzPts val="1200"/>
              <a:buFont typeface="Arial"/>
              <a:buChar char="•"/>
            </a:pPr>
            <a:r>
              <a:rPr b="0" i="0" lang="de-DE" sz="1200" u="none" cap="none" strike="noStrike">
                <a:solidFill>
                  <a:srgbClr val="000000"/>
                </a:solidFill>
                <a:latin typeface="Calibri"/>
                <a:ea typeface="Calibri"/>
                <a:cs typeface="Calibri"/>
                <a:sym typeface="Calibri"/>
              </a:rPr>
              <a:t>Dry goods may be delivered during all day ( d or d+1)</a:t>
            </a:r>
            <a:endParaRPr b="0" i="0" sz="1200" u="none" cap="none" strike="noStrike">
              <a:solidFill>
                <a:srgbClr val="000000"/>
              </a:solidFill>
              <a:latin typeface="Arial"/>
              <a:ea typeface="Arial"/>
              <a:cs typeface="Arial"/>
              <a:sym typeface="Arial"/>
            </a:endParaRPr>
          </a:p>
          <a:p>
            <a:pPr indent="-171450" lvl="1" marL="628650" marR="0" rtl="0" algn="l">
              <a:lnSpc>
                <a:spcPct val="90000"/>
              </a:lnSpc>
              <a:spcBef>
                <a:spcPts val="500"/>
              </a:spcBef>
              <a:spcAft>
                <a:spcPts val="0"/>
              </a:spcAft>
              <a:buClr>
                <a:srgbClr val="000000"/>
              </a:buClr>
              <a:buSzPts val="1200"/>
              <a:buFont typeface="Arial"/>
              <a:buChar char="•"/>
            </a:pPr>
            <a:r>
              <a:rPr b="0" i="0" lang="de-DE" sz="1200" u="none" cap="none" strike="noStrike">
                <a:solidFill>
                  <a:srgbClr val="000000"/>
                </a:solidFill>
                <a:latin typeface="Calibri"/>
                <a:ea typeface="Calibri"/>
                <a:cs typeface="Calibri"/>
                <a:sym typeface="Calibri"/>
              </a:rPr>
              <a:t>All fresh goods must be delivered until 8 a.m (d+1) </a:t>
            </a:r>
            <a:endParaRPr b="0" i="0" sz="1200" u="none" cap="none" strike="noStrike">
              <a:solidFill>
                <a:srgbClr val="000000"/>
              </a:solidFill>
              <a:latin typeface="Arial"/>
              <a:ea typeface="Arial"/>
              <a:cs typeface="Arial"/>
              <a:sym typeface="Arial"/>
            </a:endParaRPr>
          </a:p>
          <a:p>
            <a:pPr indent="-171450" lvl="1" marL="628650" marR="0" rtl="0" algn="l">
              <a:lnSpc>
                <a:spcPct val="90000"/>
              </a:lnSpc>
              <a:spcBef>
                <a:spcPts val="500"/>
              </a:spcBef>
              <a:spcAft>
                <a:spcPts val="0"/>
              </a:spcAft>
              <a:buClr>
                <a:srgbClr val="000000"/>
              </a:buClr>
              <a:buSzPts val="1200"/>
              <a:buFont typeface="Arial"/>
              <a:buChar char="•"/>
            </a:pPr>
            <a:r>
              <a:rPr b="0" i="0" lang="de-DE" sz="1200" u="none" cap="none" strike="noStrike">
                <a:solidFill>
                  <a:srgbClr val="000000"/>
                </a:solidFill>
                <a:latin typeface="Calibri"/>
                <a:ea typeface="Calibri"/>
                <a:cs typeface="Calibri"/>
                <a:sym typeface="Calibri"/>
              </a:rPr>
              <a:t>On the same day, all goods of the same type must be delivered in a 4h time slot of more than one delivery is made</a:t>
            </a:r>
            <a:endParaRPr b="0" i="0" sz="1200" u="none" cap="none" strike="noStrike">
              <a:solidFill>
                <a:srgbClr val="000000"/>
              </a:solidFill>
              <a:latin typeface="Calibri"/>
              <a:ea typeface="Calibri"/>
              <a:cs typeface="Calibri"/>
              <a:sym typeface="Calibri"/>
            </a:endParaRPr>
          </a:p>
        </p:txBody>
      </p:sp>
      <p:sp>
        <p:nvSpPr>
          <p:cNvPr id="755" name="Google Shape;755;g2a3140a6bfc_0_0"/>
          <p:cNvSpPr/>
          <p:nvPr/>
        </p:nvSpPr>
        <p:spPr>
          <a:xfrm>
            <a:off x="8456305" y="2361535"/>
            <a:ext cx="1140300" cy="279900"/>
          </a:xfrm>
          <a:prstGeom prst="chevron">
            <a:avLst>
              <a:gd fmla="val 50000" name="adj"/>
            </a:avLst>
          </a:prstGeom>
          <a:solidFill>
            <a:srgbClr val="C00000"/>
          </a:solidFill>
          <a:ln cap="flat" cmpd="sng" w="190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de-DE" sz="1400" u="none" cap="none" strike="noStrike">
                <a:solidFill>
                  <a:schemeClr val="lt1"/>
                </a:solidFill>
                <a:latin typeface="Calibri"/>
                <a:ea typeface="Calibri"/>
                <a:cs typeface="Calibri"/>
                <a:sym typeface="Calibri"/>
              </a:rPr>
              <a:t>Picking</a:t>
            </a:r>
            <a:endParaRPr b="1" i="0" sz="1400" u="none" cap="none" strike="noStrike">
              <a:solidFill>
                <a:schemeClr val="lt1"/>
              </a:solidFill>
              <a:latin typeface="Calibri"/>
              <a:ea typeface="Calibri"/>
              <a:cs typeface="Calibri"/>
              <a:sym typeface="Calibri"/>
            </a:endParaRPr>
          </a:p>
        </p:txBody>
      </p:sp>
      <p:pic>
        <p:nvPicPr>
          <p:cNvPr descr="Laden Silhouette" id="756" name="Google Shape;756;g2a3140a6bfc_0_0"/>
          <p:cNvPicPr preferRelativeResize="0"/>
          <p:nvPr/>
        </p:nvPicPr>
        <p:blipFill rotWithShape="1">
          <a:blip r:embed="rId4">
            <a:alphaModFix/>
          </a:blip>
          <a:srcRect b="0" l="0" r="0" t="0"/>
          <a:stretch/>
        </p:blipFill>
        <p:spPr>
          <a:xfrm>
            <a:off x="8456305" y="4002687"/>
            <a:ext cx="360000" cy="360000"/>
          </a:xfrm>
          <a:prstGeom prst="rect">
            <a:avLst/>
          </a:prstGeom>
          <a:noFill/>
          <a:ln>
            <a:noFill/>
          </a:ln>
        </p:spPr>
      </p:pic>
      <p:sp>
        <p:nvSpPr>
          <p:cNvPr id="757" name="Google Shape;757;g2a3140a6bfc_0_0"/>
          <p:cNvSpPr/>
          <p:nvPr/>
        </p:nvSpPr>
        <p:spPr>
          <a:xfrm>
            <a:off x="8835682" y="4015364"/>
            <a:ext cx="1296000" cy="339600"/>
          </a:xfrm>
          <a:prstGeom prst="rect">
            <a:avLst/>
          </a:prstGeom>
          <a:noFill/>
          <a:ln cap="flat" cmpd="sng" w="190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de-DE" sz="1200" u="none" cap="none" strike="noStrike">
                <a:solidFill>
                  <a:schemeClr val="dk1"/>
                </a:solidFill>
                <a:latin typeface="Calibri"/>
                <a:ea typeface="Calibri"/>
                <a:cs typeface="Calibri"/>
                <a:sym typeface="Calibri"/>
              </a:rPr>
              <a:t>Store restrictions</a:t>
            </a:r>
            <a:endParaRPr b="1" i="0" sz="1200" u="none" cap="none" strike="noStrike">
              <a:solidFill>
                <a:schemeClr val="dk1"/>
              </a:solidFill>
              <a:latin typeface="Calibri"/>
              <a:ea typeface="Calibri"/>
              <a:cs typeface="Calibri"/>
              <a:sym typeface="Calibri"/>
            </a:endParaRPr>
          </a:p>
        </p:txBody>
      </p:sp>
      <p:pic>
        <p:nvPicPr>
          <p:cNvPr descr="Zahnrad Silhouette" id="758" name="Google Shape;758;g2a3140a6bfc_0_0"/>
          <p:cNvPicPr preferRelativeResize="0"/>
          <p:nvPr/>
        </p:nvPicPr>
        <p:blipFill rotWithShape="1">
          <a:blip r:embed="rId5">
            <a:alphaModFix/>
          </a:blip>
          <a:srcRect b="0" l="0" r="0" t="0"/>
          <a:stretch/>
        </p:blipFill>
        <p:spPr>
          <a:xfrm>
            <a:off x="8380325" y="1704897"/>
            <a:ext cx="432000" cy="432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g2a3e06661ff_5_679"/>
          <p:cNvSpPr txBox="1"/>
          <p:nvPr/>
        </p:nvSpPr>
        <p:spPr>
          <a:xfrm>
            <a:off x="11532996" y="6313518"/>
            <a:ext cx="146700" cy="153900"/>
          </a:xfrm>
          <a:prstGeom prst="rect">
            <a:avLst/>
          </a:prstGeom>
          <a:noFill/>
          <a:ln>
            <a:noFill/>
          </a:ln>
        </p:spPr>
        <p:txBody>
          <a:bodyPr anchorCtr="0" anchor="t" bIns="0" lIns="0" spcFirstLastPara="1" rIns="0" wrap="square" tIns="0">
            <a:spAutoFit/>
          </a:bodyPr>
          <a:lstStyle/>
          <a:p>
            <a:pPr indent="0" lvl="0" marL="38100" marR="0" rtl="0" algn="l">
              <a:lnSpc>
                <a:spcPct val="100000"/>
              </a:lnSpc>
              <a:spcBef>
                <a:spcPts val="0"/>
              </a:spcBef>
              <a:spcAft>
                <a:spcPts val="0"/>
              </a:spcAft>
              <a:buClr>
                <a:srgbClr val="000000"/>
              </a:buClr>
              <a:buSzPts val="1000"/>
              <a:buFont typeface="Arial"/>
              <a:buNone/>
            </a:pPr>
            <a:fld id="{00000000-1234-1234-1234-123412341234}" type="slidenum">
              <a:rPr b="0" i="0" lang="de-DE" sz="1000" u="none" cap="none" strike="noStrike">
                <a:solidFill>
                  <a:srgbClr val="000E62"/>
                </a:solidFill>
                <a:latin typeface="Arial"/>
                <a:ea typeface="Arial"/>
                <a:cs typeface="Arial"/>
                <a:sym typeface="Arial"/>
              </a:rPr>
              <a:t>‹#›</a:t>
            </a:fld>
            <a:endParaRPr b="0" i="0" sz="1000" u="none" cap="none" strike="noStrike">
              <a:solidFill>
                <a:srgbClr val="000000"/>
              </a:solidFill>
              <a:latin typeface="Arial"/>
              <a:ea typeface="Arial"/>
              <a:cs typeface="Arial"/>
              <a:sym typeface="Arial"/>
            </a:endParaRPr>
          </a:p>
        </p:txBody>
      </p:sp>
      <p:sp>
        <p:nvSpPr>
          <p:cNvPr id="764" name="Google Shape;764;g2a3e06661ff_5_679"/>
          <p:cNvSpPr txBox="1"/>
          <p:nvPr>
            <p:ph type="title"/>
          </p:nvPr>
        </p:nvSpPr>
        <p:spPr>
          <a:xfrm>
            <a:off x="713027" y="1825477"/>
            <a:ext cx="5110200" cy="2782800"/>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95"/>
              </a:spcBef>
              <a:spcAft>
                <a:spcPts val="0"/>
              </a:spcAft>
              <a:buSzPts val="4400"/>
              <a:buNone/>
            </a:pPr>
            <a:r>
              <a:rPr lang="de-DE" sz="6000"/>
              <a:t>3. Dataset Analysis &amp; Data Preparation</a:t>
            </a:r>
            <a:endParaRPr sz="6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g2a3140a6bfc_0_128"/>
          <p:cNvSpPr txBox="1"/>
          <p:nvPr>
            <p:ph type="title"/>
          </p:nvPr>
        </p:nvSpPr>
        <p:spPr>
          <a:xfrm>
            <a:off x="838200" y="365100"/>
            <a:ext cx="9717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200"/>
              </a:spcBef>
              <a:spcAft>
                <a:spcPts val="1200"/>
              </a:spcAft>
              <a:buSzPts val="1800"/>
              <a:buNone/>
            </a:pPr>
            <a:r>
              <a:rPr b="1" i="0" lang="de-DE" sz="2600" u="none" strike="noStrike">
                <a:solidFill>
                  <a:srgbClr val="000000"/>
                </a:solidFill>
                <a:latin typeface="Calibri"/>
                <a:ea typeface="Calibri"/>
                <a:cs typeface="Calibri"/>
                <a:sym typeface="Calibri"/>
              </a:rPr>
              <a:t>The data available was treated and processed in two different work tools: Excel and Python</a:t>
            </a:r>
            <a:endParaRPr sz="2600">
              <a:latin typeface="Calibri"/>
              <a:ea typeface="Calibri"/>
              <a:cs typeface="Calibri"/>
              <a:sym typeface="Calibri"/>
            </a:endParaRPr>
          </a:p>
        </p:txBody>
      </p:sp>
      <p:sp>
        <p:nvSpPr>
          <p:cNvPr id="771" name="Google Shape;771;g2a3140a6bfc_0_128"/>
          <p:cNvSpPr txBox="1"/>
          <p:nvPr>
            <p:ph idx="12" type="sldNum"/>
          </p:nvPr>
        </p:nvSpPr>
        <p:spPr>
          <a:xfrm>
            <a:off x="8911400" y="5858775"/>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772" name="Google Shape;772;g2a3140a6bfc_0_128"/>
          <p:cNvSpPr/>
          <p:nvPr/>
        </p:nvSpPr>
        <p:spPr>
          <a:xfrm rot="-8107600">
            <a:off x="3343059" y="5010335"/>
            <a:ext cx="287864" cy="287864"/>
          </a:xfrm>
          <a:prstGeom prst="halfFrame">
            <a:avLst>
              <a:gd fmla="val 33333" name="adj1"/>
              <a:gd fmla="val 33333" name="adj2"/>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73" name="Google Shape;773;g2a3140a6bfc_0_128"/>
          <p:cNvSpPr txBox="1"/>
          <p:nvPr/>
        </p:nvSpPr>
        <p:spPr>
          <a:xfrm>
            <a:off x="1295475" y="5531325"/>
            <a:ext cx="4440300" cy="430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de-DE" sz="1100" u="none" cap="none" strike="noStrike">
                <a:solidFill>
                  <a:schemeClr val="dk1"/>
                </a:solidFill>
                <a:latin typeface="Calibri"/>
                <a:ea typeface="Calibri"/>
                <a:cs typeface="Calibri"/>
                <a:sym typeface="Calibri"/>
              </a:rPr>
              <a:t>We merged the three Excel files into one single document called MasterWorksheet(alldata).xlsx for easier data processing and analysis</a:t>
            </a:r>
            <a:endParaRPr b="0" i="0" sz="1100" u="none" cap="none" strike="noStrike">
              <a:solidFill>
                <a:schemeClr val="dk1"/>
              </a:solidFill>
              <a:latin typeface="Calibri"/>
              <a:ea typeface="Calibri"/>
              <a:cs typeface="Calibri"/>
              <a:sym typeface="Calibri"/>
            </a:endParaRPr>
          </a:p>
        </p:txBody>
      </p:sp>
      <p:sp>
        <p:nvSpPr>
          <p:cNvPr id="774" name="Google Shape;774;g2a3140a6bfc_0_128"/>
          <p:cNvSpPr txBox="1"/>
          <p:nvPr/>
        </p:nvSpPr>
        <p:spPr>
          <a:xfrm>
            <a:off x="6862300" y="1910500"/>
            <a:ext cx="4305600" cy="3302100"/>
          </a:xfrm>
          <a:prstGeom prst="rect">
            <a:avLst/>
          </a:prstGeom>
          <a:noFill/>
          <a:ln>
            <a:noFill/>
          </a:ln>
        </p:spPr>
        <p:txBody>
          <a:bodyPr anchorCtr="0" anchor="t" bIns="45700" lIns="91425" spcFirstLastPara="1" rIns="91425" wrap="square" tIns="45700">
            <a:normAutofit fontScale="85000" lnSpcReduction="10000"/>
          </a:bodyPr>
          <a:lstStyle/>
          <a:p>
            <a:pPr indent="0" lvl="0" marL="66040" marR="0" rtl="0" algn="l">
              <a:lnSpc>
                <a:spcPct val="115000"/>
              </a:lnSpc>
              <a:spcBef>
                <a:spcPts val="0"/>
              </a:spcBef>
              <a:spcAft>
                <a:spcPts val="0"/>
              </a:spcAft>
              <a:buClr>
                <a:schemeClr val="dk1"/>
              </a:buClr>
              <a:buSzPct val="108107"/>
              <a:buFont typeface="Arial"/>
              <a:buNone/>
            </a:pPr>
            <a:r>
              <a:rPr b="1" i="0" lang="de-DE" sz="1400" u="none" cap="none" strike="noStrike">
                <a:solidFill>
                  <a:schemeClr val="dk1"/>
                </a:solidFill>
                <a:latin typeface="Calibri"/>
                <a:ea typeface="Calibri"/>
                <a:cs typeface="Calibri"/>
                <a:sym typeface="Calibri"/>
              </a:rPr>
              <a:t>Through Excel:</a:t>
            </a:r>
            <a:endParaRPr b="0" i="0" sz="1200" u="none" cap="none" strike="noStrike">
              <a:solidFill>
                <a:srgbClr val="C00000"/>
              </a:solidFill>
              <a:latin typeface="Calibri"/>
              <a:ea typeface="Calibri"/>
              <a:cs typeface="Calibri"/>
              <a:sym typeface="Calibri"/>
            </a:endParaRPr>
          </a:p>
          <a:p>
            <a:pPr indent="-276306" lvl="0" marL="457200" marR="0" rtl="0" algn="l">
              <a:lnSpc>
                <a:spcPct val="115000"/>
              </a:lnSpc>
              <a:spcBef>
                <a:spcPts val="0"/>
              </a:spcBef>
              <a:spcAft>
                <a:spcPts val="0"/>
              </a:spcAft>
              <a:buClr>
                <a:schemeClr val="dk1"/>
              </a:buClr>
              <a:buSzPct val="63133"/>
              <a:buFont typeface="Calibri"/>
              <a:buChar char="●"/>
            </a:pPr>
            <a:r>
              <a:rPr lang="de-DE">
                <a:solidFill>
                  <a:schemeClr val="dk1"/>
                </a:solidFill>
                <a:latin typeface="Calibri"/>
                <a:ea typeface="Calibri"/>
                <a:cs typeface="Calibri"/>
                <a:sym typeface="Calibri"/>
              </a:rPr>
              <a:t>Each order was matched to its respective store  along with:</a:t>
            </a:r>
            <a:endParaRPr>
              <a:solidFill>
                <a:schemeClr val="dk1"/>
              </a:solidFill>
              <a:latin typeface="Calibri"/>
              <a:ea typeface="Calibri"/>
              <a:cs typeface="Calibri"/>
              <a:sym typeface="Calibri"/>
            </a:endParaRPr>
          </a:p>
          <a:p>
            <a:pPr indent="-276306" lvl="0" marL="457200" marR="0" rtl="0" algn="l">
              <a:lnSpc>
                <a:spcPct val="115000"/>
              </a:lnSpc>
              <a:spcBef>
                <a:spcPts val="0"/>
              </a:spcBef>
              <a:spcAft>
                <a:spcPts val="0"/>
              </a:spcAft>
              <a:buClr>
                <a:schemeClr val="dk1"/>
              </a:buClr>
              <a:buSzPct val="63133"/>
              <a:buFont typeface="Calibri"/>
              <a:buChar char="●"/>
            </a:pPr>
            <a:r>
              <a:rPr b="0" i="0" lang="de-DE" sz="1400" u="none" cap="none" strike="noStrike">
                <a:solidFill>
                  <a:schemeClr val="dk1"/>
                </a:solidFill>
                <a:latin typeface="Calibri"/>
                <a:ea typeface="Calibri"/>
                <a:cs typeface="Calibri"/>
                <a:sym typeface="Calibri"/>
              </a:rPr>
              <a:t>Vehicle costs</a:t>
            </a:r>
            <a:r>
              <a:rPr lang="de-DE">
                <a:solidFill>
                  <a:schemeClr val="dk1"/>
                </a:solidFill>
                <a:latin typeface="Calibri"/>
                <a:ea typeface="Calibri"/>
                <a:cs typeface="Calibri"/>
                <a:sym typeface="Calibri"/>
              </a:rPr>
              <a:t>, which </a:t>
            </a:r>
            <a:r>
              <a:rPr b="0" i="0" lang="de-DE" sz="1400" u="none" cap="none" strike="noStrike">
                <a:solidFill>
                  <a:schemeClr val="dk1"/>
                </a:solidFill>
                <a:latin typeface="Calibri"/>
                <a:ea typeface="Calibri"/>
                <a:cs typeface="Calibri"/>
                <a:sym typeface="Calibri"/>
              </a:rPr>
              <a:t>have been added by inserting a column each for </a:t>
            </a:r>
            <a:r>
              <a:rPr b="1" i="0" lang="de-DE" sz="1400" u="none" cap="none" strike="noStrike">
                <a:solidFill>
                  <a:schemeClr val="dk1"/>
                </a:solidFill>
                <a:latin typeface="Calibri"/>
                <a:ea typeface="Calibri"/>
                <a:cs typeface="Calibri"/>
                <a:sym typeface="Calibri"/>
              </a:rPr>
              <a:t>vehicle (pallet size)</a:t>
            </a:r>
            <a:r>
              <a:rPr b="0" i="0" lang="de-DE" sz="1400" u="none" cap="none" strike="noStrike">
                <a:solidFill>
                  <a:schemeClr val="dk1"/>
                </a:solidFill>
                <a:latin typeface="Calibri"/>
                <a:ea typeface="Calibri"/>
                <a:cs typeface="Calibri"/>
                <a:sym typeface="Calibri"/>
              </a:rPr>
              <a:t>, </a:t>
            </a:r>
            <a:r>
              <a:rPr b="1" i="0" lang="de-DE" sz="1400" u="none" cap="none" strike="noStrike">
                <a:solidFill>
                  <a:schemeClr val="dk1"/>
                </a:solidFill>
                <a:latin typeface="Calibri"/>
                <a:ea typeface="Calibri"/>
                <a:cs typeface="Calibri"/>
                <a:sym typeface="Calibri"/>
              </a:rPr>
              <a:t>fuel costs</a:t>
            </a:r>
            <a:r>
              <a:rPr b="0" i="0" lang="de-DE" sz="1400" u="none" cap="none" strike="noStrike">
                <a:solidFill>
                  <a:schemeClr val="dk1"/>
                </a:solidFill>
                <a:latin typeface="Calibri"/>
                <a:ea typeface="Calibri"/>
                <a:cs typeface="Calibri"/>
                <a:sym typeface="Calibri"/>
              </a:rPr>
              <a:t>, </a:t>
            </a:r>
            <a:r>
              <a:rPr b="1" i="0" lang="de-DE" sz="1400" u="none" cap="none" strike="noStrike">
                <a:solidFill>
                  <a:schemeClr val="dk1"/>
                </a:solidFill>
                <a:latin typeface="Calibri"/>
                <a:ea typeface="Calibri"/>
                <a:cs typeface="Calibri"/>
                <a:sym typeface="Calibri"/>
              </a:rPr>
              <a:t>driver costs </a:t>
            </a:r>
            <a:r>
              <a:rPr b="0" i="0" lang="de-DE" sz="1400" u="none" cap="none" strike="noStrike">
                <a:solidFill>
                  <a:schemeClr val="dk1"/>
                </a:solidFill>
                <a:latin typeface="Calibri"/>
                <a:ea typeface="Calibri"/>
                <a:cs typeface="Calibri"/>
                <a:sym typeface="Calibri"/>
              </a:rPr>
              <a:t>and </a:t>
            </a:r>
            <a:r>
              <a:rPr b="1" i="0" lang="de-DE" sz="1400" u="none" cap="none" strike="noStrike">
                <a:solidFill>
                  <a:schemeClr val="dk1"/>
                </a:solidFill>
                <a:latin typeface="Calibri"/>
                <a:ea typeface="Calibri"/>
                <a:cs typeface="Calibri"/>
                <a:sym typeface="Calibri"/>
              </a:rPr>
              <a:t>vehicle costs</a:t>
            </a:r>
            <a:r>
              <a:rPr b="0" i="0" lang="de-DE" sz="1400" u="none" cap="none" strike="noStrike">
                <a:solidFill>
                  <a:schemeClr val="dk1"/>
                </a:solidFill>
                <a:latin typeface="Calibri"/>
                <a:ea typeface="Calibri"/>
                <a:cs typeface="Calibri"/>
                <a:sym typeface="Calibri"/>
              </a:rPr>
              <a:t>.</a:t>
            </a:r>
            <a:r>
              <a:rPr lang="de-DE"/>
              <a:t> </a:t>
            </a:r>
            <a:endParaRPr/>
          </a:p>
          <a:p>
            <a:pPr indent="0" lvl="0" marL="142240" marR="0" rtl="0" algn="l">
              <a:lnSpc>
                <a:spcPct val="115000"/>
              </a:lnSpc>
              <a:spcBef>
                <a:spcPts val="0"/>
              </a:spcBef>
              <a:spcAft>
                <a:spcPts val="0"/>
              </a:spcAft>
              <a:buClr>
                <a:srgbClr val="C00000"/>
              </a:buClr>
              <a:buSzPct val="108108"/>
              <a:buFont typeface="Arial"/>
              <a:buNone/>
            </a:pPr>
            <a:r>
              <a:t/>
            </a:r>
            <a:endParaRPr sz="1200">
              <a:solidFill>
                <a:srgbClr val="C00000"/>
              </a:solidFill>
              <a:latin typeface="Calibri"/>
              <a:ea typeface="Calibri"/>
              <a:cs typeface="Calibri"/>
              <a:sym typeface="Calibri"/>
            </a:endParaRPr>
          </a:p>
          <a:p>
            <a:pPr indent="0" lvl="0" marL="142240" marR="0" rtl="0" algn="l">
              <a:lnSpc>
                <a:spcPct val="115000"/>
              </a:lnSpc>
              <a:spcBef>
                <a:spcPts val="0"/>
              </a:spcBef>
              <a:spcAft>
                <a:spcPts val="0"/>
              </a:spcAft>
              <a:buClr>
                <a:srgbClr val="C00000"/>
              </a:buClr>
              <a:buSzPct val="108108"/>
              <a:buFont typeface="Arial"/>
              <a:buNone/>
            </a:pPr>
            <a:r>
              <a:t/>
            </a:r>
            <a:endParaRPr sz="1200">
              <a:solidFill>
                <a:srgbClr val="C00000"/>
              </a:solidFill>
              <a:latin typeface="Calibri"/>
              <a:ea typeface="Calibri"/>
              <a:cs typeface="Calibri"/>
              <a:sym typeface="Calibri"/>
            </a:endParaRPr>
          </a:p>
          <a:p>
            <a:pPr indent="0" lvl="0" marL="66040" marR="0" rtl="0" algn="l">
              <a:lnSpc>
                <a:spcPct val="115000"/>
              </a:lnSpc>
              <a:spcBef>
                <a:spcPts val="0"/>
              </a:spcBef>
              <a:spcAft>
                <a:spcPts val="0"/>
              </a:spcAft>
              <a:buClr>
                <a:schemeClr val="dk1"/>
              </a:buClr>
              <a:buSzPct val="197683"/>
              <a:buFont typeface="Arial"/>
              <a:buNone/>
            </a:pPr>
            <a:r>
              <a:rPr b="1" i="0" lang="de-DE" sz="1400" u="none" cap="none" strike="noStrike">
                <a:solidFill>
                  <a:schemeClr val="dk1"/>
                </a:solidFill>
                <a:latin typeface="Calibri"/>
                <a:ea typeface="Calibri"/>
                <a:cs typeface="Calibri"/>
                <a:sym typeface="Calibri"/>
              </a:rPr>
              <a:t>Through Python:</a:t>
            </a:r>
            <a:endParaRPr b="0" i="0" sz="1400" u="none" cap="none" strike="noStrike">
              <a:solidFill>
                <a:srgbClr val="000000"/>
              </a:solidFill>
              <a:latin typeface="Arial"/>
              <a:ea typeface="Arial"/>
              <a:cs typeface="Arial"/>
              <a:sym typeface="Arial"/>
            </a:endParaRPr>
          </a:p>
          <a:p>
            <a:pPr indent="-276306" lvl="0" marL="457200" marR="0" rtl="0" algn="l">
              <a:lnSpc>
                <a:spcPct val="115000"/>
              </a:lnSpc>
              <a:spcBef>
                <a:spcPts val="0"/>
              </a:spcBef>
              <a:spcAft>
                <a:spcPts val="0"/>
              </a:spcAft>
              <a:buSzPct val="64626"/>
              <a:buFont typeface="Calibri"/>
              <a:buChar char="●"/>
            </a:pPr>
            <a:r>
              <a:rPr lang="de-DE">
                <a:latin typeface="Calibri"/>
                <a:ea typeface="Calibri"/>
                <a:cs typeface="Calibri"/>
                <a:sym typeface="Calibri"/>
              </a:rPr>
              <a:t>Create the initial </a:t>
            </a:r>
            <a:r>
              <a:rPr lang="de-DE">
                <a:latin typeface="Courier New"/>
                <a:ea typeface="Courier New"/>
                <a:cs typeface="Courier New"/>
                <a:sym typeface="Courier New"/>
              </a:rPr>
              <a:t>plan</a:t>
            </a:r>
            <a:r>
              <a:rPr lang="de-DE">
                <a:latin typeface="Calibri"/>
                <a:ea typeface="Calibri"/>
                <a:cs typeface="Calibri"/>
                <a:sym typeface="Calibri"/>
              </a:rPr>
              <a:t>-list and organize the orders for each days. </a:t>
            </a:r>
            <a:endParaRPr sz="1367">
              <a:solidFill>
                <a:schemeClr val="dk1"/>
              </a:solidFill>
              <a:latin typeface="Calibri"/>
              <a:ea typeface="Calibri"/>
              <a:cs typeface="Calibri"/>
              <a:sym typeface="Calibri"/>
            </a:endParaRPr>
          </a:p>
          <a:p>
            <a:pPr indent="-275784" lvl="0" marL="457200" marR="0" rtl="0" algn="l">
              <a:lnSpc>
                <a:spcPct val="115000"/>
              </a:lnSpc>
              <a:spcBef>
                <a:spcPts val="0"/>
              </a:spcBef>
              <a:spcAft>
                <a:spcPts val="0"/>
              </a:spcAft>
              <a:buClr>
                <a:schemeClr val="dk1"/>
              </a:buClr>
              <a:buSzPct val="63919"/>
              <a:buFont typeface="Calibri"/>
              <a:buChar char="●"/>
            </a:pPr>
            <a:r>
              <a:rPr lang="de-DE" sz="1367">
                <a:solidFill>
                  <a:schemeClr val="dk1"/>
                </a:solidFill>
                <a:latin typeface="Calibri"/>
                <a:ea typeface="Calibri"/>
                <a:cs typeface="Calibri"/>
                <a:sym typeface="Calibri"/>
              </a:rPr>
              <a:t>Organising deliveries by store- groups.</a:t>
            </a:r>
            <a:endParaRPr sz="1367">
              <a:solidFill>
                <a:schemeClr val="dk1"/>
              </a:solidFill>
              <a:latin typeface="Calibri"/>
              <a:ea typeface="Calibri"/>
              <a:cs typeface="Calibri"/>
              <a:sym typeface="Calibri"/>
            </a:endParaRPr>
          </a:p>
          <a:p>
            <a:pPr indent="-274560" lvl="0" marL="457200" marR="0" rtl="0" algn="l">
              <a:lnSpc>
                <a:spcPct val="115000"/>
              </a:lnSpc>
              <a:spcBef>
                <a:spcPts val="0"/>
              </a:spcBef>
              <a:spcAft>
                <a:spcPts val="0"/>
              </a:spcAft>
              <a:buClr>
                <a:schemeClr val="dk1"/>
              </a:buClr>
              <a:buSzPct val="62261"/>
              <a:buFont typeface="Calibri"/>
              <a:buChar char="●"/>
            </a:pPr>
            <a:r>
              <a:rPr lang="de-DE" sz="1367">
                <a:solidFill>
                  <a:schemeClr val="dk1"/>
                </a:solidFill>
                <a:latin typeface="Calibri"/>
                <a:ea typeface="Calibri"/>
                <a:cs typeface="Calibri"/>
                <a:sym typeface="Calibri"/>
              </a:rPr>
              <a:t>Planning orders for divided groups of dry and fresh goods. </a:t>
            </a:r>
            <a:endParaRPr sz="1367">
              <a:solidFill>
                <a:schemeClr val="dk1"/>
              </a:solidFill>
              <a:latin typeface="Calibri"/>
              <a:ea typeface="Calibri"/>
              <a:cs typeface="Calibri"/>
              <a:sym typeface="Calibri"/>
            </a:endParaRPr>
          </a:p>
          <a:p>
            <a:pPr indent="-274560" lvl="0" marL="457200" marR="0" rtl="0" algn="l">
              <a:lnSpc>
                <a:spcPct val="115000"/>
              </a:lnSpc>
              <a:spcBef>
                <a:spcPts val="0"/>
              </a:spcBef>
              <a:spcAft>
                <a:spcPts val="0"/>
              </a:spcAft>
              <a:buClr>
                <a:schemeClr val="dk1"/>
              </a:buClr>
              <a:buSzPct val="62261"/>
              <a:buFont typeface="Calibri"/>
              <a:buChar char="●"/>
            </a:pPr>
            <a:r>
              <a:rPr lang="de-DE" sz="1367">
                <a:solidFill>
                  <a:schemeClr val="dk1"/>
                </a:solidFill>
                <a:latin typeface="Calibri"/>
                <a:ea typeface="Calibri"/>
                <a:cs typeface="Calibri"/>
                <a:sym typeface="Calibri"/>
              </a:rPr>
              <a:t>Calculating remaining demand and repeating until demand is satisfied.</a:t>
            </a:r>
            <a:endParaRPr sz="1367">
              <a:solidFill>
                <a:schemeClr val="dk1"/>
              </a:solidFill>
              <a:latin typeface="Calibri"/>
              <a:ea typeface="Calibri"/>
              <a:cs typeface="Calibri"/>
              <a:sym typeface="Calibri"/>
            </a:endParaRPr>
          </a:p>
          <a:p>
            <a:pPr indent="-279286" lvl="0" marL="457200" marR="0" rtl="0" algn="l">
              <a:lnSpc>
                <a:spcPct val="115000"/>
              </a:lnSpc>
              <a:spcBef>
                <a:spcPts val="0"/>
              </a:spcBef>
              <a:spcAft>
                <a:spcPts val="0"/>
              </a:spcAft>
              <a:buClr>
                <a:schemeClr val="dk1"/>
              </a:buClr>
              <a:buSzPct val="68663"/>
              <a:buFont typeface="Calibri"/>
              <a:buChar char="●"/>
            </a:pPr>
            <a:r>
              <a:rPr lang="de-DE" sz="1367">
                <a:solidFill>
                  <a:schemeClr val="dk1"/>
                </a:solidFill>
                <a:latin typeface="Calibri"/>
                <a:ea typeface="Calibri"/>
                <a:cs typeface="Calibri"/>
                <a:sym typeface="Calibri"/>
              </a:rPr>
              <a:t>Add information to existing </a:t>
            </a:r>
            <a:r>
              <a:rPr lang="de-DE" sz="1367">
                <a:solidFill>
                  <a:schemeClr val="dk1"/>
                </a:solidFill>
                <a:latin typeface="Courier New"/>
                <a:ea typeface="Courier New"/>
                <a:cs typeface="Courier New"/>
                <a:sym typeface="Courier New"/>
              </a:rPr>
              <a:t>Plan</a:t>
            </a:r>
            <a:r>
              <a:rPr lang="de-DE" sz="1367">
                <a:solidFill>
                  <a:schemeClr val="dk1"/>
                </a:solidFill>
                <a:latin typeface="Calibri"/>
                <a:ea typeface="Calibri"/>
                <a:cs typeface="Calibri"/>
                <a:sym typeface="Calibri"/>
              </a:rPr>
              <a:t>-list.</a:t>
            </a:r>
            <a:endParaRPr sz="1367">
              <a:solidFill>
                <a:schemeClr val="dk1"/>
              </a:solidFill>
              <a:latin typeface="Calibri"/>
              <a:ea typeface="Calibri"/>
              <a:cs typeface="Calibri"/>
              <a:sym typeface="Calibri"/>
            </a:endParaRPr>
          </a:p>
          <a:p>
            <a:pPr indent="-274560" lvl="0" marL="457200" rtl="0" algn="l">
              <a:lnSpc>
                <a:spcPct val="115000"/>
              </a:lnSpc>
              <a:spcBef>
                <a:spcPts val="0"/>
              </a:spcBef>
              <a:spcAft>
                <a:spcPts val="0"/>
              </a:spcAft>
              <a:buClr>
                <a:schemeClr val="dk1"/>
              </a:buClr>
              <a:buSzPct val="62261"/>
              <a:buFont typeface="Calibri"/>
              <a:buChar char="●"/>
            </a:pPr>
            <a:r>
              <a:rPr lang="de-DE" sz="1367">
                <a:solidFill>
                  <a:schemeClr val="dk1"/>
                </a:solidFill>
                <a:latin typeface="Calibri"/>
                <a:ea typeface="Calibri"/>
                <a:cs typeface="Calibri"/>
                <a:sym typeface="Calibri"/>
              </a:rPr>
              <a:t>Using the  codes to plan the different scenarios. </a:t>
            </a:r>
            <a:endParaRPr sz="1367">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t/>
            </a:r>
            <a:endParaRPr sz="1367">
              <a:solidFill>
                <a:schemeClr val="dk1"/>
              </a:solidFill>
              <a:latin typeface="Calibri"/>
              <a:ea typeface="Calibri"/>
              <a:cs typeface="Calibri"/>
              <a:sym typeface="Calibri"/>
            </a:endParaRPr>
          </a:p>
        </p:txBody>
      </p:sp>
      <p:sp>
        <p:nvSpPr>
          <p:cNvPr id="775" name="Google Shape;775;g2a3140a6bfc_0_128"/>
          <p:cNvSpPr/>
          <p:nvPr/>
        </p:nvSpPr>
        <p:spPr>
          <a:xfrm>
            <a:off x="6039125" y="1783731"/>
            <a:ext cx="443700" cy="3484500"/>
          </a:xfrm>
          <a:prstGeom prst="rightBrace">
            <a:avLst>
              <a:gd fmla="val 8333" name="adj1"/>
              <a:gd fmla="val 50000" name="adj2"/>
            </a:avLst>
          </a:prstGeom>
          <a:noFill/>
          <a:ln cap="flat" cmpd="sng" w="190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776" name="Google Shape;776;g2a3140a6bfc_0_128"/>
          <p:cNvPicPr preferRelativeResize="0"/>
          <p:nvPr/>
        </p:nvPicPr>
        <p:blipFill rotWithShape="1">
          <a:blip r:embed="rId3">
            <a:alphaModFix/>
          </a:blip>
          <a:srcRect b="3908" l="0" r="0" t="3908"/>
          <a:stretch/>
        </p:blipFill>
        <p:spPr>
          <a:xfrm>
            <a:off x="304801" y="1839200"/>
            <a:ext cx="5354850" cy="33735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pic>
        <p:nvPicPr>
          <p:cNvPr descr="Ein Bild, das Text, Screenshot enthält.&#10;&#10;Automatisch generierte Beschreibung" id="782" name="Google Shape;782;g2a39bf2cd47_0_873"/>
          <p:cNvPicPr preferRelativeResize="0"/>
          <p:nvPr>
            <p:ph idx="2" type="pic"/>
          </p:nvPr>
        </p:nvPicPr>
        <p:blipFill rotWithShape="1">
          <a:blip r:embed="rId3">
            <a:alphaModFix/>
          </a:blip>
          <a:srcRect b="0" l="2227" r="50386" t="4915"/>
          <a:stretch/>
        </p:blipFill>
        <p:spPr>
          <a:xfrm>
            <a:off x="6743700" y="1881850"/>
            <a:ext cx="4610100" cy="4069495"/>
          </a:xfrm>
          <a:prstGeom prst="rect">
            <a:avLst/>
          </a:prstGeom>
          <a:noFill/>
          <a:ln>
            <a:noFill/>
          </a:ln>
        </p:spPr>
      </p:pic>
      <p:sp>
        <p:nvSpPr>
          <p:cNvPr id="783" name="Google Shape;783;g2a39bf2cd47_0_873"/>
          <p:cNvSpPr txBox="1"/>
          <p:nvPr>
            <p:ph idx="1" type="body"/>
          </p:nvPr>
        </p:nvSpPr>
        <p:spPr>
          <a:xfrm>
            <a:off x="839800" y="1476850"/>
            <a:ext cx="5499300" cy="4879500"/>
          </a:xfrm>
          <a:prstGeom prst="rect">
            <a:avLst/>
          </a:prstGeom>
          <a:noFill/>
          <a:ln>
            <a:noFill/>
          </a:ln>
        </p:spPr>
        <p:txBody>
          <a:bodyPr anchorCtr="0" anchor="t" bIns="45700" lIns="91425" spcFirstLastPara="1" rIns="91425" wrap="square" tIns="45700">
            <a:noAutofit/>
          </a:bodyPr>
          <a:lstStyle/>
          <a:p>
            <a:pPr indent="0" lvl="1" marL="81700" rtl="0" algn="l">
              <a:lnSpc>
                <a:spcPct val="100000"/>
              </a:lnSpc>
              <a:spcBef>
                <a:spcPts val="0"/>
              </a:spcBef>
              <a:spcAft>
                <a:spcPts val="0"/>
              </a:spcAft>
              <a:buSzPts val="2200"/>
              <a:buNone/>
            </a:pPr>
            <a:r>
              <a:rPr b="1" lang="de-DE" sz="1600">
                <a:solidFill>
                  <a:srgbClr val="000000"/>
                </a:solidFill>
              </a:rPr>
              <a:t>Columns of the input table – each row is an order</a:t>
            </a:r>
            <a:endParaRPr b="1" sz="1600">
              <a:solidFill>
                <a:srgbClr val="000000"/>
              </a:solidFill>
            </a:endParaRPr>
          </a:p>
          <a:p>
            <a:pPr indent="-228600" lvl="1" marL="450000" rtl="0" algn="l">
              <a:lnSpc>
                <a:spcPct val="100000"/>
              </a:lnSpc>
              <a:spcBef>
                <a:spcPts val="0"/>
              </a:spcBef>
              <a:spcAft>
                <a:spcPts val="0"/>
              </a:spcAft>
              <a:buSzPts val="2200"/>
              <a:buNone/>
            </a:pPr>
            <a:r>
              <a:t/>
            </a:r>
            <a:endParaRPr b="1">
              <a:solidFill>
                <a:srgbClr val="000000"/>
              </a:solidFill>
            </a:endParaRPr>
          </a:p>
          <a:p>
            <a:pPr indent="-368300" lvl="1" marL="450000" rtl="0" algn="l">
              <a:lnSpc>
                <a:spcPct val="114000"/>
              </a:lnSpc>
              <a:spcBef>
                <a:spcPts val="0"/>
              </a:spcBef>
              <a:spcAft>
                <a:spcPts val="0"/>
              </a:spcAft>
              <a:buSzPts val="1400"/>
              <a:buChar char="•"/>
            </a:pPr>
            <a:r>
              <a:rPr b="1" lang="de-DE">
                <a:solidFill>
                  <a:srgbClr val="000000"/>
                </a:solidFill>
              </a:rPr>
              <a:t>Delivery date (d+1): </a:t>
            </a:r>
            <a:r>
              <a:rPr lang="de-DE">
                <a:solidFill>
                  <a:srgbClr val="000000"/>
                </a:solidFill>
              </a:rPr>
              <a:t>Date the order should depart on</a:t>
            </a:r>
            <a:endParaRPr/>
          </a:p>
          <a:p>
            <a:pPr indent="-368300" lvl="1" marL="450000" rtl="0" algn="l">
              <a:lnSpc>
                <a:spcPct val="114000"/>
              </a:lnSpc>
              <a:spcBef>
                <a:spcPts val="0"/>
              </a:spcBef>
              <a:spcAft>
                <a:spcPts val="0"/>
              </a:spcAft>
              <a:buSzPts val="1400"/>
              <a:buChar char="•"/>
            </a:pPr>
            <a:r>
              <a:rPr b="1" lang="de-DE">
                <a:solidFill>
                  <a:srgbClr val="000000"/>
                </a:solidFill>
              </a:rPr>
              <a:t>Store: </a:t>
            </a:r>
            <a:r>
              <a:rPr lang="de-DE">
                <a:solidFill>
                  <a:srgbClr val="000000"/>
                </a:solidFill>
              </a:rPr>
              <a:t>Unique number value to indicate the store</a:t>
            </a:r>
            <a:endParaRPr>
              <a:solidFill>
                <a:srgbClr val="000000"/>
              </a:solidFill>
            </a:endParaRPr>
          </a:p>
          <a:p>
            <a:pPr indent="-368300" lvl="1" marL="450000" rtl="0" algn="l">
              <a:lnSpc>
                <a:spcPct val="114000"/>
              </a:lnSpc>
              <a:spcBef>
                <a:spcPts val="0"/>
              </a:spcBef>
              <a:spcAft>
                <a:spcPts val="0"/>
              </a:spcAft>
              <a:buSzPts val="1400"/>
              <a:buChar char="•"/>
            </a:pPr>
            <a:r>
              <a:rPr b="1" lang="de-DE">
                <a:solidFill>
                  <a:srgbClr val="000000"/>
                </a:solidFill>
              </a:rPr>
              <a:t>Type: </a:t>
            </a:r>
            <a:r>
              <a:rPr lang="de-DE"/>
              <a:t>type of goods of the order Either Fresh or Dry</a:t>
            </a:r>
            <a:endParaRPr>
              <a:solidFill>
                <a:srgbClr val="000000"/>
              </a:solidFill>
            </a:endParaRPr>
          </a:p>
          <a:p>
            <a:pPr indent="-368300" lvl="1" marL="450000" rtl="0" algn="l">
              <a:lnSpc>
                <a:spcPct val="114000"/>
              </a:lnSpc>
              <a:spcBef>
                <a:spcPts val="0"/>
              </a:spcBef>
              <a:spcAft>
                <a:spcPts val="0"/>
              </a:spcAft>
              <a:buSzPts val="1400"/>
              <a:buChar char="•"/>
            </a:pPr>
            <a:r>
              <a:rPr b="1" lang="de-DE">
                <a:solidFill>
                  <a:srgbClr val="000000"/>
                </a:solidFill>
              </a:rPr>
              <a:t>P</a:t>
            </a:r>
            <a:r>
              <a:rPr b="1" lang="de-DE">
                <a:solidFill>
                  <a:srgbClr val="000000"/>
                </a:solidFill>
              </a:rPr>
              <a:t>allets: </a:t>
            </a:r>
            <a:r>
              <a:rPr lang="de-DE">
                <a:solidFill>
                  <a:srgbClr val="000000"/>
                </a:solidFill>
              </a:rPr>
              <a:t>number of pallets in that order</a:t>
            </a:r>
            <a:endParaRPr>
              <a:solidFill>
                <a:srgbClr val="000000"/>
              </a:solidFill>
            </a:endParaRPr>
          </a:p>
          <a:p>
            <a:pPr indent="-368300" lvl="1" marL="450000" rtl="0" algn="l">
              <a:lnSpc>
                <a:spcPct val="114000"/>
              </a:lnSpc>
              <a:spcBef>
                <a:spcPts val="0"/>
              </a:spcBef>
              <a:spcAft>
                <a:spcPts val="0"/>
              </a:spcAft>
              <a:buSzPts val="1400"/>
              <a:buChar char="•"/>
            </a:pPr>
            <a:r>
              <a:rPr b="1" lang="de-DE">
                <a:solidFill>
                  <a:srgbClr val="7F7F7F"/>
                </a:solidFill>
              </a:rPr>
              <a:t>Type: </a:t>
            </a:r>
            <a:r>
              <a:rPr lang="de-DE">
                <a:solidFill>
                  <a:srgbClr val="7F7F7F"/>
                </a:solidFill>
              </a:rPr>
              <a:t>Shop type e.g. Continente (not used)</a:t>
            </a:r>
            <a:endParaRPr/>
          </a:p>
          <a:p>
            <a:pPr indent="-368300" lvl="1" marL="450000" rtl="0" algn="l">
              <a:lnSpc>
                <a:spcPct val="114000"/>
              </a:lnSpc>
              <a:spcBef>
                <a:spcPts val="0"/>
              </a:spcBef>
              <a:spcAft>
                <a:spcPts val="0"/>
              </a:spcAft>
              <a:buSzPts val="1400"/>
              <a:buChar char="•"/>
            </a:pPr>
            <a:r>
              <a:rPr b="1" lang="de-DE">
                <a:solidFill>
                  <a:srgbClr val="000000"/>
                </a:solidFill>
              </a:rPr>
              <a:t>Group: </a:t>
            </a:r>
            <a:r>
              <a:rPr lang="de-DE">
                <a:solidFill>
                  <a:srgbClr val="000000"/>
                </a:solidFill>
              </a:rPr>
              <a:t>Region group number of the store, determines distance</a:t>
            </a:r>
            <a:endParaRPr>
              <a:solidFill>
                <a:srgbClr val="000000"/>
              </a:solidFill>
            </a:endParaRPr>
          </a:p>
          <a:p>
            <a:pPr indent="-368300" lvl="1" marL="450000" rtl="0" algn="l">
              <a:lnSpc>
                <a:spcPct val="114000"/>
              </a:lnSpc>
              <a:spcBef>
                <a:spcPts val="0"/>
              </a:spcBef>
              <a:spcAft>
                <a:spcPts val="0"/>
              </a:spcAft>
              <a:buSzPts val="1400"/>
              <a:buChar char="•"/>
            </a:pPr>
            <a:r>
              <a:rPr b="1" lang="de-DE">
                <a:solidFill>
                  <a:srgbClr val="000000"/>
                </a:solidFill>
              </a:rPr>
              <a:t>Vehicle size limit: </a:t>
            </a:r>
            <a:r>
              <a:rPr lang="de-DE">
                <a:solidFill>
                  <a:srgbClr val="000000"/>
                </a:solidFill>
              </a:rPr>
              <a:t>Maximum size label of vehicle that can perform the last-mile delivery to this store</a:t>
            </a:r>
            <a:endParaRPr>
              <a:solidFill>
                <a:srgbClr val="000000"/>
              </a:solidFill>
            </a:endParaRPr>
          </a:p>
          <a:p>
            <a:pPr indent="-368300" lvl="1" marL="450000" rtl="0" algn="l">
              <a:lnSpc>
                <a:spcPct val="114000"/>
              </a:lnSpc>
              <a:spcBef>
                <a:spcPts val="0"/>
              </a:spcBef>
              <a:spcAft>
                <a:spcPts val="0"/>
              </a:spcAft>
              <a:buSzPts val="1400"/>
              <a:buChar char="•"/>
            </a:pPr>
            <a:r>
              <a:rPr b="1" lang="de-DE">
                <a:solidFill>
                  <a:srgbClr val="000000"/>
                </a:solidFill>
              </a:rPr>
              <a:t>Distance between DC and center of group [km]: </a:t>
            </a:r>
            <a:r>
              <a:rPr lang="de-DE">
                <a:solidFill>
                  <a:srgbClr val="000000"/>
                </a:solidFill>
              </a:rPr>
              <a:t>Distance to region</a:t>
            </a:r>
            <a:endParaRPr>
              <a:solidFill>
                <a:srgbClr val="000000"/>
              </a:solidFill>
            </a:endParaRPr>
          </a:p>
          <a:p>
            <a:pPr indent="-368300" lvl="1" marL="450000" rtl="0" algn="l">
              <a:lnSpc>
                <a:spcPct val="114000"/>
              </a:lnSpc>
              <a:spcBef>
                <a:spcPts val="0"/>
              </a:spcBef>
              <a:spcAft>
                <a:spcPts val="0"/>
              </a:spcAft>
              <a:buSzPts val="1400"/>
              <a:buChar char="•"/>
            </a:pPr>
            <a:r>
              <a:rPr b="1" lang="de-DE">
                <a:solidFill>
                  <a:srgbClr val="000000"/>
                </a:solidFill>
              </a:rPr>
              <a:t>Average distance between stores [km]: </a:t>
            </a:r>
            <a:r>
              <a:rPr lang="de-DE"/>
              <a:t>Distance between stores in region</a:t>
            </a:r>
            <a:endParaRPr>
              <a:solidFill>
                <a:srgbClr val="000000"/>
              </a:solidFill>
            </a:endParaRPr>
          </a:p>
          <a:p>
            <a:pPr indent="-368300" lvl="1" marL="450000" rtl="0" algn="l">
              <a:lnSpc>
                <a:spcPct val="114000"/>
              </a:lnSpc>
              <a:spcBef>
                <a:spcPts val="0"/>
              </a:spcBef>
              <a:spcAft>
                <a:spcPts val="0"/>
              </a:spcAft>
              <a:buSzPts val="1400"/>
              <a:buChar char="•"/>
            </a:pPr>
            <a:r>
              <a:rPr b="1" lang="de-DE">
                <a:solidFill>
                  <a:srgbClr val="000000"/>
                </a:solidFill>
              </a:rPr>
              <a:t>Pallet Capacity: </a:t>
            </a:r>
            <a:r>
              <a:rPr lang="de-DE">
                <a:solidFill>
                  <a:srgbClr val="000000"/>
                </a:solidFill>
              </a:rPr>
              <a:t>numerical version of </a:t>
            </a:r>
            <a:r>
              <a:rPr lang="de-DE"/>
              <a:t>Vehicle size limit value</a:t>
            </a:r>
            <a:endParaRPr>
              <a:solidFill>
                <a:srgbClr val="000000"/>
              </a:solidFill>
            </a:endParaRPr>
          </a:p>
          <a:p>
            <a:pPr indent="-368300" lvl="1" marL="450000" rtl="0" algn="l">
              <a:lnSpc>
                <a:spcPct val="114000"/>
              </a:lnSpc>
              <a:spcBef>
                <a:spcPts val="0"/>
              </a:spcBef>
              <a:spcAft>
                <a:spcPts val="0"/>
              </a:spcAft>
              <a:buSzPts val="1400"/>
              <a:buChar char="•"/>
            </a:pPr>
            <a:r>
              <a:rPr b="1" lang="de-DE">
                <a:solidFill>
                  <a:srgbClr val="000000"/>
                </a:solidFill>
              </a:rPr>
              <a:t>Fuel costs (€/km): </a:t>
            </a:r>
            <a:r>
              <a:rPr lang="de-DE">
                <a:solidFill>
                  <a:srgbClr val="000000"/>
                </a:solidFill>
              </a:rPr>
              <a:t>Fuel cost per kilometer of vehicle (relative to size limit value)</a:t>
            </a:r>
            <a:endParaRPr/>
          </a:p>
          <a:p>
            <a:pPr indent="-368300" lvl="1" marL="450000" rtl="0" algn="l">
              <a:lnSpc>
                <a:spcPct val="114000"/>
              </a:lnSpc>
              <a:spcBef>
                <a:spcPts val="0"/>
              </a:spcBef>
              <a:spcAft>
                <a:spcPts val="0"/>
              </a:spcAft>
              <a:buSzPts val="1400"/>
              <a:buChar char="•"/>
            </a:pPr>
            <a:r>
              <a:rPr b="1" lang="de-DE">
                <a:solidFill>
                  <a:srgbClr val="000000"/>
                </a:solidFill>
              </a:rPr>
              <a:t>Driver Costs (€/h): </a:t>
            </a:r>
            <a:r>
              <a:rPr lang="de-DE">
                <a:solidFill>
                  <a:srgbClr val="000000"/>
                </a:solidFill>
              </a:rPr>
              <a:t>Wage per hour per driver </a:t>
            </a:r>
            <a:endParaRPr/>
          </a:p>
          <a:p>
            <a:pPr indent="-368300" lvl="1" marL="450000" rtl="0" algn="l">
              <a:lnSpc>
                <a:spcPct val="114000"/>
              </a:lnSpc>
              <a:spcBef>
                <a:spcPts val="0"/>
              </a:spcBef>
              <a:spcAft>
                <a:spcPts val="0"/>
              </a:spcAft>
              <a:buSzPts val="1400"/>
              <a:buChar char="•"/>
            </a:pPr>
            <a:r>
              <a:rPr b="1" lang="de-DE">
                <a:solidFill>
                  <a:srgbClr val="000000"/>
                </a:solidFill>
              </a:rPr>
              <a:t>Vehicle Costs (€/day): </a:t>
            </a:r>
            <a:r>
              <a:rPr lang="de-DE">
                <a:solidFill>
                  <a:srgbClr val="000000"/>
                </a:solidFill>
              </a:rPr>
              <a:t>amount paid per day for entire fleet needed </a:t>
            </a:r>
            <a:r>
              <a:rPr lang="de-DE"/>
              <a:t>(price relative to size limit value)</a:t>
            </a:r>
            <a:endParaRPr/>
          </a:p>
        </p:txBody>
      </p:sp>
      <p:sp>
        <p:nvSpPr>
          <p:cNvPr id="784" name="Google Shape;784;g2a39bf2cd47_0_87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785" name="Google Shape;785;g2a39bf2cd47_0_873"/>
          <p:cNvSpPr txBox="1"/>
          <p:nvPr/>
        </p:nvSpPr>
        <p:spPr>
          <a:xfrm>
            <a:off x="839800" y="365100"/>
            <a:ext cx="97179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1200"/>
              </a:spcBef>
              <a:spcAft>
                <a:spcPts val="1200"/>
              </a:spcAft>
              <a:buClr>
                <a:schemeClr val="dk1"/>
              </a:buClr>
              <a:buSzPts val="1800"/>
              <a:buFont typeface="Calibri"/>
              <a:buNone/>
            </a:pPr>
            <a:r>
              <a:rPr b="1" i="0" lang="de-DE" sz="2600" u="none" cap="none" strike="noStrike">
                <a:solidFill>
                  <a:schemeClr val="dk1"/>
                </a:solidFill>
                <a:latin typeface="Calibri"/>
                <a:ea typeface="Calibri"/>
                <a:cs typeface="Calibri"/>
                <a:sym typeface="Calibri"/>
              </a:rPr>
              <a:t>Visualizing Order Details: Exploring the Input Table</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g2a39bf2cd47_0_98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de-DE" sz="2600"/>
              <a:t>Excel Input Sample: Total Orders and Pallet Count </a:t>
            </a:r>
            <a:endParaRPr/>
          </a:p>
        </p:txBody>
      </p:sp>
      <p:sp>
        <p:nvSpPr>
          <p:cNvPr id="791" name="Google Shape;791;g2a39bf2cd47_0_987"/>
          <p:cNvSpPr txBox="1"/>
          <p:nvPr>
            <p:ph idx="1" type="body"/>
          </p:nvPr>
        </p:nvSpPr>
        <p:spPr>
          <a:xfrm>
            <a:off x="838200" y="4480289"/>
            <a:ext cx="10515600" cy="1200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C00000"/>
              </a:buClr>
              <a:buSzPts val="1800"/>
              <a:buFont typeface="Noto Sans Symbols"/>
              <a:buChar char="➢"/>
            </a:pPr>
            <a:r>
              <a:rPr b="0" i="0" lang="de-DE" sz="1800" u="none" cap="none" strike="noStrike">
                <a:solidFill>
                  <a:srgbClr val="000000"/>
                </a:solidFill>
                <a:latin typeface="Calibri"/>
                <a:ea typeface="Calibri"/>
                <a:cs typeface="Calibri"/>
                <a:sym typeface="Calibri"/>
              </a:rPr>
              <a:t>In total there are </a:t>
            </a:r>
            <a:r>
              <a:rPr b="1" i="0" lang="de-DE" sz="1800" u="none" cap="none" strike="noStrike">
                <a:solidFill>
                  <a:srgbClr val="000000"/>
                </a:solidFill>
                <a:latin typeface="Calibri"/>
                <a:ea typeface="Calibri"/>
                <a:cs typeface="Calibri"/>
                <a:sym typeface="Calibri"/>
              </a:rPr>
              <a:t>2425 orders </a:t>
            </a:r>
            <a:r>
              <a:rPr b="0" i="0" lang="de-DE" sz="1800" u="none" cap="none" strike="noStrike">
                <a:solidFill>
                  <a:srgbClr val="000000"/>
                </a:solidFill>
                <a:latin typeface="Calibri"/>
                <a:ea typeface="Calibri"/>
                <a:cs typeface="Calibri"/>
                <a:sym typeface="Calibri"/>
              </a:rPr>
              <a:t>with in a sum of </a:t>
            </a:r>
            <a:r>
              <a:rPr b="1" i="0" lang="de-DE" sz="1800" u="none" cap="none" strike="noStrike">
                <a:solidFill>
                  <a:srgbClr val="000000"/>
                </a:solidFill>
                <a:latin typeface="Calibri"/>
                <a:ea typeface="Calibri"/>
                <a:cs typeface="Calibri"/>
                <a:sym typeface="Calibri"/>
              </a:rPr>
              <a:t>43 995 pallets </a:t>
            </a:r>
            <a:r>
              <a:rPr b="0" i="0" lang="de-DE" sz="1800" u="none" cap="none" strike="noStrike">
                <a:solidFill>
                  <a:srgbClr val="000000"/>
                </a:solidFill>
                <a:latin typeface="Calibri"/>
                <a:ea typeface="Calibri"/>
                <a:cs typeface="Calibri"/>
                <a:sym typeface="Calibri"/>
              </a:rPr>
              <a:t>that need to be delivered</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C00000"/>
              </a:buClr>
              <a:buSzPts val="1800"/>
              <a:buNone/>
            </a:pPr>
            <a:r>
              <a:t/>
            </a:r>
            <a:endParaRPr b="0" i="0" sz="18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C00000"/>
              </a:buClr>
              <a:buSzPts val="1800"/>
              <a:buFont typeface="Noto Sans Symbols"/>
              <a:buChar char="➢"/>
            </a:pPr>
            <a:r>
              <a:rPr lang="de-DE" sz="1800">
                <a:solidFill>
                  <a:srgbClr val="000000"/>
                </a:solidFill>
                <a:latin typeface="Calibri"/>
                <a:ea typeface="Calibri"/>
                <a:cs typeface="Calibri"/>
                <a:sym typeface="Calibri"/>
              </a:rPr>
              <a:t>The </a:t>
            </a:r>
            <a:r>
              <a:rPr b="1" lang="de-DE" sz="1800">
                <a:solidFill>
                  <a:srgbClr val="000000"/>
                </a:solidFill>
                <a:latin typeface="Calibri"/>
                <a:ea typeface="Calibri"/>
                <a:cs typeface="Calibri"/>
                <a:sym typeface="Calibri"/>
              </a:rPr>
              <a:t>average truck size </a:t>
            </a:r>
            <a:r>
              <a:rPr lang="de-DE" sz="1800">
                <a:solidFill>
                  <a:srgbClr val="000000"/>
                </a:solidFill>
                <a:latin typeface="Calibri"/>
                <a:ea typeface="Calibri"/>
                <a:cs typeface="Calibri"/>
                <a:sym typeface="Calibri"/>
              </a:rPr>
              <a:t>is </a:t>
            </a:r>
            <a:r>
              <a:rPr b="1" lang="de-DE" sz="1800">
                <a:solidFill>
                  <a:srgbClr val="000000"/>
                </a:solidFill>
                <a:latin typeface="Calibri"/>
                <a:ea typeface="Calibri"/>
                <a:cs typeface="Calibri"/>
                <a:sym typeface="Calibri"/>
              </a:rPr>
              <a:t>26.35 pallets </a:t>
            </a:r>
            <a:r>
              <a:rPr lang="de-DE" sz="1800">
                <a:solidFill>
                  <a:srgbClr val="000000"/>
                </a:solidFill>
                <a:latin typeface="Calibri"/>
                <a:ea typeface="Calibri"/>
                <a:cs typeface="Calibri"/>
                <a:sym typeface="Calibri"/>
              </a:rPr>
              <a:t>which gives an optimistic </a:t>
            </a:r>
            <a:r>
              <a:rPr b="1" lang="de-DE" sz="1800">
                <a:solidFill>
                  <a:srgbClr val="000000"/>
                </a:solidFill>
                <a:latin typeface="Calibri"/>
                <a:ea typeface="Calibri"/>
                <a:cs typeface="Calibri"/>
                <a:sym typeface="Calibri"/>
              </a:rPr>
              <a:t>reference number </a:t>
            </a:r>
            <a:r>
              <a:rPr lang="de-DE" sz="1800">
                <a:solidFill>
                  <a:srgbClr val="000000"/>
                </a:solidFill>
                <a:latin typeface="Calibri"/>
                <a:ea typeface="Calibri"/>
                <a:cs typeface="Calibri"/>
                <a:sym typeface="Calibri"/>
              </a:rPr>
              <a:t>of </a:t>
            </a:r>
            <a:r>
              <a:rPr b="1" lang="de-DE" sz="1800">
                <a:solidFill>
                  <a:srgbClr val="000000"/>
                </a:solidFill>
                <a:latin typeface="Calibri"/>
                <a:ea typeface="Calibri"/>
                <a:cs typeface="Calibri"/>
                <a:sym typeface="Calibri"/>
              </a:rPr>
              <a:t>trips</a:t>
            </a:r>
            <a:r>
              <a:rPr lang="de-DE" sz="1800">
                <a:solidFill>
                  <a:srgbClr val="000000"/>
                </a:solidFill>
                <a:latin typeface="Calibri"/>
                <a:ea typeface="Calibri"/>
                <a:cs typeface="Calibri"/>
                <a:sym typeface="Calibri"/>
              </a:rPr>
              <a:t>:</a:t>
            </a:r>
            <a:endParaRPr/>
          </a:p>
          <a:p>
            <a:pPr indent="-285750" lvl="1" marL="742950" rtl="0" algn="l">
              <a:lnSpc>
                <a:spcPct val="100000"/>
              </a:lnSpc>
              <a:spcBef>
                <a:spcPts val="0"/>
              </a:spcBef>
              <a:spcAft>
                <a:spcPts val="0"/>
              </a:spcAft>
              <a:buClr>
                <a:srgbClr val="C00000"/>
              </a:buClr>
              <a:buSzPts val="1800"/>
              <a:buFont typeface="Noto Sans Symbols"/>
              <a:buChar char="○"/>
            </a:pPr>
            <a:r>
              <a:rPr b="0" i="0" lang="de-DE" sz="1800" u="none" cap="none" strike="noStrike">
                <a:solidFill>
                  <a:srgbClr val="000000"/>
                </a:solidFill>
                <a:latin typeface="Calibri"/>
                <a:ea typeface="Calibri"/>
                <a:cs typeface="Calibri"/>
                <a:sym typeface="Calibri"/>
              </a:rPr>
              <a:t>43995 / 26.35 = </a:t>
            </a:r>
            <a:r>
              <a:rPr b="1" i="0" lang="de-DE" sz="1800" u="sng" cap="none" strike="noStrike">
                <a:solidFill>
                  <a:srgbClr val="000000"/>
                </a:solidFill>
                <a:latin typeface="Calibri"/>
                <a:ea typeface="Calibri"/>
                <a:cs typeface="Calibri"/>
                <a:sym typeface="Calibri"/>
              </a:rPr>
              <a:t>1669.63</a:t>
            </a:r>
            <a:endParaRPr b="1" i="0" sz="1800" u="sng" cap="none" strike="noStrike">
              <a:solidFill>
                <a:schemeClr val="dk1"/>
              </a:solidFill>
              <a:latin typeface="Calibri"/>
              <a:ea typeface="Calibri"/>
              <a:cs typeface="Calibri"/>
              <a:sym typeface="Calibri"/>
            </a:endParaRPr>
          </a:p>
        </p:txBody>
      </p:sp>
      <p:sp>
        <p:nvSpPr>
          <p:cNvPr id="792" name="Google Shape;792;g2a39bf2cd47_0_98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graphicFrame>
        <p:nvGraphicFramePr>
          <p:cNvPr id="793" name="Google Shape;793;g2a39bf2cd47_0_987"/>
          <p:cNvGraphicFramePr/>
          <p:nvPr/>
        </p:nvGraphicFramePr>
        <p:xfrm>
          <a:off x="960737" y="1690688"/>
          <a:ext cx="3000000" cy="3000000"/>
        </p:xfrm>
        <a:graphic>
          <a:graphicData uri="http://schemas.openxmlformats.org/drawingml/2006/table">
            <a:tbl>
              <a:tblPr>
                <a:noFill/>
                <a:tableStyleId>{A00EE862-10B3-4D1E-A9C0-2C9E9D64604C}</a:tableStyleId>
              </a:tblPr>
              <a:tblGrid>
                <a:gridCol w="788800"/>
                <a:gridCol w="333400"/>
                <a:gridCol w="618025"/>
                <a:gridCol w="406600"/>
                <a:gridCol w="626150"/>
                <a:gridCol w="569225"/>
                <a:gridCol w="829450"/>
                <a:gridCol w="1431200"/>
                <a:gridCol w="1439350"/>
                <a:gridCol w="520450"/>
                <a:gridCol w="788800"/>
                <a:gridCol w="918900"/>
                <a:gridCol w="1000225"/>
              </a:tblGrid>
              <a:tr h="684100">
                <a:tc>
                  <a:txBody>
                    <a:bodyPr/>
                    <a:lstStyle/>
                    <a:p>
                      <a:pPr indent="0" lvl="0" marL="0" marR="0" rtl="0" algn="ctr">
                        <a:lnSpc>
                          <a:spcPct val="100000"/>
                        </a:lnSpc>
                        <a:spcBef>
                          <a:spcPts val="0"/>
                        </a:spcBef>
                        <a:spcAft>
                          <a:spcPts val="0"/>
                        </a:spcAft>
                        <a:buNone/>
                      </a:pPr>
                      <a:r>
                        <a:rPr b="1" i="0" lang="de-DE" sz="1000" u="none" cap="none" strike="noStrike">
                          <a:solidFill>
                            <a:srgbClr val="000000"/>
                          </a:solidFill>
                          <a:latin typeface="Calibri"/>
                          <a:ea typeface="Calibri"/>
                          <a:cs typeface="Calibri"/>
                          <a:sym typeface="Calibri"/>
                        </a:rPr>
                        <a:t>delivery date (d+1)</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00000"/>
                    </a:solidFill>
                  </a:tcPr>
                </a:tc>
                <a:tc>
                  <a:txBody>
                    <a:bodyPr/>
                    <a:lstStyle/>
                    <a:p>
                      <a:pPr indent="0" lvl="0" marL="0" marR="0" rtl="0" algn="ctr">
                        <a:lnSpc>
                          <a:spcPct val="100000"/>
                        </a:lnSpc>
                        <a:spcBef>
                          <a:spcPts val="0"/>
                        </a:spcBef>
                        <a:spcAft>
                          <a:spcPts val="0"/>
                        </a:spcAft>
                        <a:buNone/>
                      </a:pPr>
                      <a:r>
                        <a:rPr b="1" i="0" lang="de-DE" sz="1000" u="none" cap="none" strike="noStrike">
                          <a:solidFill>
                            <a:srgbClr val="000000"/>
                          </a:solidFill>
                          <a:latin typeface="Calibri"/>
                          <a:ea typeface="Calibri"/>
                          <a:cs typeface="Calibri"/>
                          <a:sym typeface="Calibri"/>
                        </a:rPr>
                        <a:t>store</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00000"/>
                    </a:solidFill>
                  </a:tcPr>
                </a:tc>
                <a:tc>
                  <a:txBody>
                    <a:bodyPr/>
                    <a:lstStyle/>
                    <a:p>
                      <a:pPr indent="0" lvl="0" marL="0" marR="0" rtl="0" algn="ctr">
                        <a:lnSpc>
                          <a:spcPct val="100000"/>
                        </a:lnSpc>
                        <a:spcBef>
                          <a:spcPts val="0"/>
                        </a:spcBef>
                        <a:spcAft>
                          <a:spcPts val="0"/>
                        </a:spcAft>
                        <a:buNone/>
                      </a:pPr>
                      <a:r>
                        <a:rPr b="1" i="0" lang="de-DE" sz="1000" u="none" cap="none" strike="noStrike">
                          <a:solidFill>
                            <a:srgbClr val="000000"/>
                          </a:solidFill>
                          <a:latin typeface="Calibri"/>
                          <a:ea typeface="Calibri"/>
                          <a:cs typeface="Calibri"/>
                          <a:sym typeface="Calibri"/>
                        </a:rPr>
                        <a:t>type</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00000"/>
                    </a:solidFill>
                  </a:tcPr>
                </a:tc>
                <a:tc>
                  <a:txBody>
                    <a:bodyPr/>
                    <a:lstStyle/>
                    <a:p>
                      <a:pPr indent="0" lvl="0" marL="0" marR="0" rtl="0" algn="ctr">
                        <a:lnSpc>
                          <a:spcPct val="100000"/>
                        </a:lnSpc>
                        <a:spcBef>
                          <a:spcPts val="0"/>
                        </a:spcBef>
                        <a:spcAft>
                          <a:spcPts val="0"/>
                        </a:spcAft>
                        <a:buNone/>
                      </a:pPr>
                      <a:r>
                        <a:rPr b="1" i="0" lang="de-DE" sz="1000" u="none" cap="none" strike="noStrike">
                          <a:solidFill>
                            <a:srgbClr val="000000"/>
                          </a:solidFill>
                          <a:latin typeface="Calibri"/>
                          <a:ea typeface="Calibri"/>
                          <a:cs typeface="Calibri"/>
                          <a:sym typeface="Calibri"/>
                        </a:rPr>
                        <a:t>pallets</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00000"/>
                    </a:solidFill>
                  </a:tcPr>
                </a:tc>
                <a:tc>
                  <a:txBody>
                    <a:bodyPr/>
                    <a:lstStyle/>
                    <a:p>
                      <a:pPr indent="0" lvl="0" marL="0" marR="0" rtl="0" algn="ct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Type</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00000"/>
                    </a:solidFill>
                  </a:tcPr>
                </a:tc>
                <a:tc>
                  <a:txBody>
                    <a:bodyPr/>
                    <a:lstStyle/>
                    <a:p>
                      <a:pPr indent="0" lvl="0" marL="0" marR="0" rtl="0" algn="ct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Group</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00000"/>
                    </a:solidFill>
                  </a:tcPr>
                </a:tc>
                <a:tc>
                  <a:txBody>
                    <a:bodyPr/>
                    <a:lstStyle/>
                    <a:p>
                      <a:pPr indent="0" lvl="0" marL="0" marR="0" rtl="0" algn="ct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Vehicle size limit</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00000"/>
                    </a:solidFill>
                  </a:tcPr>
                </a:tc>
                <a:tc>
                  <a:txBody>
                    <a:bodyPr/>
                    <a:lstStyle/>
                    <a:p>
                      <a:pPr indent="0" lvl="0" marL="0" marR="0" rtl="0" algn="l">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distance between DC and center of group [km]*</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00000"/>
                    </a:solidFill>
                  </a:tcPr>
                </a:tc>
                <a:tc>
                  <a:txBody>
                    <a:bodyPr/>
                    <a:lstStyle/>
                    <a:p>
                      <a:pPr indent="0" lvl="0" marL="0" marR="0" rtl="0" algn="l">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average distance between stores [km]</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00000"/>
                    </a:solidFill>
                  </a:tcPr>
                </a:tc>
                <a:tc>
                  <a:txBody>
                    <a:bodyPr/>
                    <a:lstStyle/>
                    <a:p>
                      <a:pPr indent="0" lvl="0" marL="0" marR="0" rtl="0" algn="l">
                        <a:lnSpc>
                          <a:spcPct val="100000"/>
                        </a:lnSpc>
                        <a:spcBef>
                          <a:spcPts val="0"/>
                        </a:spcBef>
                        <a:spcAft>
                          <a:spcPts val="0"/>
                        </a:spcAft>
                        <a:buNone/>
                      </a:pPr>
                      <a:r>
                        <a:rPr b="0" i="0" lang="de-DE" sz="900" u="none" cap="none" strike="noStrike">
                          <a:solidFill>
                            <a:srgbClr val="000000"/>
                          </a:solidFill>
                          <a:latin typeface="Calibri"/>
                          <a:ea typeface="Calibri"/>
                          <a:cs typeface="Calibri"/>
                          <a:sym typeface="Calibri"/>
                        </a:rPr>
                        <a:t>Pallet Capacity</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00000"/>
                    </a:solidFill>
                  </a:tcPr>
                </a:tc>
                <a:tc>
                  <a:txBody>
                    <a:bodyPr/>
                    <a:lstStyle/>
                    <a:p>
                      <a:pPr indent="0" lvl="0" marL="0" marR="0" rtl="0" algn="l">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Fuel costs (€/km)</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00000"/>
                    </a:solidFill>
                  </a:tcPr>
                </a:tc>
                <a:tc>
                  <a:txBody>
                    <a:bodyPr/>
                    <a:lstStyle/>
                    <a:p>
                      <a:pPr indent="0" lvl="0" marL="0" marR="0" rtl="0" algn="l">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Driver Costs (€/h)</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00000"/>
                    </a:solidFill>
                  </a:tcPr>
                </a:tc>
                <a:tc>
                  <a:txBody>
                    <a:bodyPr/>
                    <a:lstStyle/>
                    <a:p>
                      <a:pPr indent="0" lvl="0" marL="0" marR="0" rtl="0" algn="l">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Vehicle Costs (€/day)</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00000"/>
                    </a:solidFill>
                  </a:tcPr>
                </a:tc>
              </a:tr>
              <a:tr h="516950">
                <a:tc>
                  <a:txBody>
                    <a:bodyPr/>
                    <a:lstStyle/>
                    <a:p>
                      <a:pPr indent="0" lvl="0" marL="0" marR="0" rtl="0" algn="ct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02/may</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5</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DRY GOODS</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69</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l">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continente</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1</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l">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SR33</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93</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20</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33</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l">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0,50</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11</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110</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r>
              <a:tr h="516950">
                <a:tc>
                  <a:txBody>
                    <a:bodyPr/>
                    <a:lstStyle/>
                    <a:p>
                      <a:pPr indent="0" lvl="0" marL="0" marR="0" rtl="0" algn="ct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07/may</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269</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FRESH GOODS</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17</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continente modelo</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1</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SR33</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93</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20</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33</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0,50</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11</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110</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16950">
                <a:tc>
                  <a:txBody>
                    <a:bodyPr/>
                    <a:lstStyle/>
                    <a:p>
                      <a:pPr indent="0" lvl="0" marL="0" marR="0" rtl="0" algn="ct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05/may</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212</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FRESH GOODS</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22</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l">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continente</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2</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l">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SR33</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212</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100</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33</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l">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0,50</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11</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110</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r>
              <a:tr h="349800">
                <a:tc>
                  <a:txBody>
                    <a:bodyPr/>
                    <a:lstStyle/>
                    <a:p>
                      <a:pPr indent="0" lvl="0" marL="0" marR="0" rtl="0" algn="ct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None/>
                      </a:pPr>
                      <a:r>
                        <a:rPr b="0" i="0" lang="de-DE" sz="1000" u="none" cap="none" strike="noStrike">
                          <a:solidFill>
                            <a:srgbClr val="000000"/>
                          </a:solidFill>
                          <a:latin typeface="Calibri"/>
                          <a:ea typeface="Calibri"/>
                          <a:cs typeface="Calibri"/>
                          <a:sym typeface="Calibri"/>
                        </a:rPr>
                        <a:t>…</a:t>
                      </a:r>
                      <a:endParaRPr sz="1200" u="none" cap="none" strike="noStrike"/>
                    </a:p>
                  </a:txBody>
                  <a:tcPr marT="83250" marB="83250" marR="24975" marL="249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2a3e06661ff_5_0"/>
          <p:cNvSpPr txBox="1"/>
          <p:nvPr/>
        </p:nvSpPr>
        <p:spPr>
          <a:xfrm>
            <a:off x="11532996" y="6313518"/>
            <a:ext cx="146700" cy="153900"/>
          </a:xfrm>
          <a:prstGeom prst="rect">
            <a:avLst/>
          </a:prstGeom>
          <a:noFill/>
          <a:ln>
            <a:noFill/>
          </a:ln>
        </p:spPr>
        <p:txBody>
          <a:bodyPr anchorCtr="0" anchor="t" bIns="0" lIns="0" spcFirstLastPara="1" rIns="0" wrap="square" tIns="0">
            <a:spAutoFit/>
          </a:bodyPr>
          <a:lstStyle/>
          <a:p>
            <a:pPr indent="0" lvl="0" marL="38100" marR="0" rtl="0" algn="l">
              <a:lnSpc>
                <a:spcPct val="100000"/>
              </a:lnSpc>
              <a:spcBef>
                <a:spcPts val="0"/>
              </a:spcBef>
              <a:spcAft>
                <a:spcPts val="0"/>
              </a:spcAft>
              <a:buClr>
                <a:srgbClr val="000000"/>
              </a:buClr>
              <a:buSzPts val="1000"/>
              <a:buFont typeface="Arial"/>
              <a:buNone/>
            </a:pPr>
            <a:fld id="{00000000-1234-1234-1234-123412341234}" type="slidenum">
              <a:rPr b="0" i="0" lang="de-DE" sz="1000" u="none" cap="none" strike="noStrike">
                <a:solidFill>
                  <a:srgbClr val="000E62"/>
                </a:solidFill>
                <a:latin typeface="Arial"/>
                <a:ea typeface="Arial"/>
                <a:cs typeface="Arial"/>
                <a:sym typeface="Arial"/>
              </a:rPr>
              <a:t>‹#›</a:t>
            </a:fld>
            <a:endParaRPr b="0" i="0" sz="1000" u="none" cap="none" strike="noStrike">
              <a:solidFill>
                <a:srgbClr val="000000"/>
              </a:solidFill>
              <a:latin typeface="Arial"/>
              <a:ea typeface="Arial"/>
              <a:cs typeface="Arial"/>
              <a:sym typeface="Arial"/>
            </a:endParaRPr>
          </a:p>
        </p:txBody>
      </p:sp>
      <p:sp>
        <p:nvSpPr>
          <p:cNvPr id="320" name="Google Shape;320;g2a3e06661ff_5_0"/>
          <p:cNvSpPr txBox="1"/>
          <p:nvPr>
            <p:ph type="title"/>
          </p:nvPr>
        </p:nvSpPr>
        <p:spPr>
          <a:xfrm>
            <a:off x="713028" y="2293268"/>
            <a:ext cx="4507200" cy="1859400"/>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95"/>
              </a:spcBef>
              <a:spcAft>
                <a:spcPts val="0"/>
              </a:spcAft>
              <a:buSzPts val="4400"/>
              <a:buNone/>
            </a:pPr>
            <a:r>
              <a:rPr lang="de-DE" sz="6000"/>
              <a:t>1. Problem Overview</a:t>
            </a:r>
            <a:endParaRPr sz="6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g2a3e06661ff_5_790"/>
          <p:cNvSpPr txBox="1"/>
          <p:nvPr/>
        </p:nvSpPr>
        <p:spPr>
          <a:xfrm>
            <a:off x="11532996" y="6313518"/>
            <a:ext cx="146700" cy="153900"/>
          </a:xfrm>
          <a:prstGeom prst="rect">
            <a:avLst/>
          </a:prstGeom>
          <a:noFill/>
          <a:ln>
            <a:noFill/>
          </a:ln>
        </p:spPr>
        <p:txBody>
          <a:bodyPr anchorCtr="0" anchor="t" bIns="0" lIns="0" spcFirstLastPara="1" rIns="0" wrap="square" tIns="0">
            <a:spAutoFit/>
          </a:bodyPr>
          <a:lstStyle/>
          <a:p>
            <a:pPr indent="0" lvl="0" marL="38100" marR="0" rtl="0" algn="l">
              <a:lnSpc>
                <a:spcPct val="100000"/>
              </a:lnSpc>
              <a:spcBef>
                <a:spcPts val="0"/>
              </a:spcBef>
              <a:spcAft>
                <a:spcPts val="0"/>
              </a:spcAft>
              <a:buClr>
                <a:srgbClr val="000000"/>
              </a:buClr>
              <a:buSzPts val="1000"/>
              <a:buFont typeface="Arial"/>
              <a:buNone/>
            </a:pPr>
            <a:fld id="{00000000-1234-1234-1234-123412341234}" type="slidenum">
              <a:rPr b="0" i="0" lang="de-DE" sz="1000" u="none" cap="none" strike="noStrike">
                <a:solidFill>
                  <a:srgbClr val="000E62"/>
                </a:solidFill>
                <a:latin typeface="Arial"/>
                <a:ea typeface="Arial"/>
                <a:cs typeface="Arial"/>
                <a:sym typeface="Arial"/>
              </a:rPr>
              <a:t>‹#›</a:t>
            </a:fld>
            <a:endParaRPr b="0" i="0" sz="1000" u="none" cap="none" strike="noStrike">
              <a:solidFill>
                <a:srgbClr val="000000"/>
              </a:solidFill>
              <a:latin typeface="Arial"/>
              <a:ea typeface="Arial"/>
              <a:cs typeface="Arial"/>
              <a:sym typeface="Arial"/>
            </a:endParaRPr>
          </a:p>
        </p:txBody>
      </p:sp>
      <p:sp>
        <p:nvSpPr>
          <p:cNvPr id="799" name="Google Shape;799;g2a3e06661ff_5_790"/>
          <p:cNvSpPr txBox="1"/>
          <p:nvPr>
            <p:ph type="title"/>
          </p:nvPr>
        </p:nvSpPr>
        <p:spPr>
          <a:xfrm>
            <a:off x="713028" y="2287142"/>
            <a:ext cx="4507200" cy="1859400"/>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95"/>
              </a:spcBef>
              <a:spcAft>
                <a:spcPts val="0"/>
              </a:spcAft>
              <a:buSzPts val="4400"/>
              <a:buNone/>
            </a:pPr>
            <a:r>
              <a:rPr lang="de-DE" sz="6000"/>
              <a:t>4. Solution Description</a:t>
            </a:r>
            <a:endParaRPr sz="6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g2a3e06661ff_2_0"/>
          <p:cNvSpPr/>
          <p:nvPr/>
        </p:nvSpPr>
        <p:spPr>
          <a:xfrm>
            <a:off x="3444651" y="2215165"/>
            <a:ext cx="1044000" cy="684000"/>
          </a:xfrm>
          <a:prstGeom prst="rightArrow">
            <a:avLst>
              <a:gd fmla="val 50000" name="adj1"/>
              <a:gd fmla="val 50000" name="adj2"/>
            </a:avLst>
          </a:prstGeom>
          <a:solidFill>
            <a:srgbClr val="C0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06" name="Google Shape;806;g2a3e06661ff_2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807" name="Google Shape;807;g2a3e06661ff_2_0"/>
          <p:cNvSpPr txBox="1"/>
          <p:nvPr>
            <p:ph idx="1" type="body"/>
          </p:nvPr>
        </p:nvSpPr>
        <p:spPr>
          <a:xfrm>
            <a:off x="990600" y="5316175"/>
            <a:ext cx="10365900" cy="890100"/>
          </a:xfrm>
          <a:prstGeom prst="rect">
            <a:avLst/>
          </a:prstGeom>
          <a:noFill/>
          <a:ln cap="flat" cmpd="sng" w="9525">
            <a:solidFill>
              <a:srgbClr val="C00000"/>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1000"/>
              </a:spcBef>
              <a:spcAft>
                <a:spcPts val="0"/>
              </a:spcAft>
              <a:buSzPts val="3840"/>
              <a:buNone/>
            </a:pPr>
            <a:r>
              <a:rPr b="1" lang="de-DE" sz="1600">
                <a:solidFill>
                  <a:srgbClr val="3F3F3F"/>
                </a:solidFill>
              </a:rPr>
              <a:t>Important:</a:t>
            </a:r>
            <a:endParaRPr sz="1600"/>
          </a:p>
          <a:p>
            <a:pPr indent="0" lvl="0" marL="0" rtl="0" algn="l">
              <a:lnSpc>
                <a:spcPct val="90000"/>
              </a:lnSpc>
              <a:spcBef>
                <a:spcPts val="1000"/>
              </a:spcBef>
              <a:spcAft>
                <a:spcPts val="0"/>
              </a:spcAft>
              <a:buSzPts val="3840"/>
              <a:buNone/>
            </a:pPr>
            <a:r>
              <a:rPr lang="de-DE" sz="1600">
                <a:solidFill>
                  <a:srgbClr val="3F3F3F"/>
                </a:solidFill>
              </a:rPr>
              <a:t>The calculations and plans are based on average times for driving and packing. Room should be made for errors and delays. </a:t>
            </a:r>
            <a:endParaRPr sz="1600">
              <a:solidFill>
                <a:srgbClr val="3F3F3F"/>
              </a:solidFill>
            </a:endParaRPr>
          </a:p>
        </p:txBody>
      </p:sp>
      <p:sp>
        <p:nvSpPr>
          <p:cNvPr id="808" name="Google Shape;808;g2a3e06661ff_2_0"/>
          <p:cNvSpPr txBox="1"/>
          <p:nvPr>
            <p:ph idx="1" type="body"/>
          </p:nvPr>
        </p:nvSpPr>
        <p:spPr>
          <a:xfrm>
            <a:off x="987838" y="2071165"/>
            <a:ext cx="2232000" cy="972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1000"/>
              </a:spcBef>
              <a:spcAft>
                <a:spcPts val="0"/>
              </a:spcAft>
              <a:buSzPts val="2400"/>
              <a:buNone/>
            </a:pPr>
            <a:r>
              <a:rPr b="1" lang="de-DE" sz="1800">
                <a:solidFill>
                  <a:schemeClr val="dk1"/>
                </a:solidFill>
              </a:rPr>
              <a:t>Table of orders</a:t>
            </a:r>
            <a:r>
              <a:rPr lang="de-DE" sz="1800">
                <a:solidFill>
                  <a:schemeClr val="dk1"/>
                </a:solidFill>
              </a:rPr>
              <a:t>:</a:t>
            </a:r>
            <a:br>
              <a:rPr lang="de-DE" sz="1800">
                <a:solidFill>
                  <a:schemeClr val="dk1"/>
                </a:solidFill>
              </a:rPr>
            </a:br>
            <a:r>
              <a:rPr lang="de-DE" sz="1800">
                <a:solidFill>
                  <a:schemeClr val="dk1"/>
                </a:solidFill>
              </a:rPr>
              <a:t>each row is an order</a:t>
            </a:r>
            <a:endParaRPr sz="1800">
              <a:solidFill>
                <a:schemeClr val="dk1"/>
              </a:solidFill>
            </a:endParaRPr>
          </a:p>
        </p:txBody>
      </p:sp>
      <p:sp>
        <p:nvSpPr>
          <p:cNvPr id="809" name="Google Shape;809;g2a3e06661ff_2_0"/>
          <p:cNvSpPr txBox="1"/>
          <p:nvPr>
            <p:ph idx="1" type="body"/>
          </p:nvPr>
        </p:nvSpPr>
        <p:spPr>
          <a:xfrm>
            <a:off x="4674170" y="2071165"/>
            <a:ext cx="2232000" cy="972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1000"/>
              </a:spcBef>
              <a:spcAft>
                <a:spcPts val="0"/>
              </a:spcAft>
              <a:buSzPts val="2400"/>
              <a:buNone/>
            </a:pPr>
            <a:r>
              <a:rPr b="1" lang="de-DE" sz="1800">
                <a:solidFill>
                  <a:schemeClr val="dk1"/>
                </a:solidFill>
              </a:rPr>
              <a:t>Python Algorithm</a:t>
            </a:r>
            <a:r>
              <a:rPr lang="de-DE" sz="1800">
                <a:solidFill>
                  <a:schemeClr val="dk1"/>
                </a:solidFill>
              </a:rPr>
              <a:t>:</a:t>
            </a:r>
            <a:br>
              <a:rPr lang="de-DE" sz="1800">
                <a:solidFill>
                  <a:schemeClr val="dk1"/>
                </a:solidFill>
              </a:rPr>
            </a:br>
            <a:r>
              <a:rPr lang="de-DE" sz="1800">
                <a:solidFill>
                  <a:schemeClr val="dk1"/>
                </a:solidFill>
              </a:rPr>
              <a:t>Assigns each order’s pallets to a trip</a:t>
            </a:r>
            <a:endParaRPr sz="1800">
              <a:solidFill>
                <a:schemeClr val="dk1"/>
              </a:solidFill>
            </a:endParaRPr>
          </a:p>
        </p:txBody>
      </p:sp>
      <p:pic>
        <p:nvPicPr>
          <p:cNvPr id="810" name="Google Shape;810;g2a3e06661ff_2_0"/>
          <p:cNvPicPr preferRelativeResize="0"/>
          <p:nvPr/>
        </p:nvPicPr>
        <p:blipFill rotWithShape="1">
          <a:blip r:embed="rId3">
            <a:alphaModFix/>
          </a:blip>
          <a:srcRect b="0" l="0" r="0" t="0"/>
          <a:stretch/>
        </p:blipFill>
        <p:spPr>
          <a:xfrm>
            <a:off x="4741545" y="3496115"/>
            <a:ext cx="2097249" cy="1179708"/>
          </a:xfrm>
          <a:prstGeom prst="rect">
            <a:avLst/>
          </a:prstGeom>
          <a:noFill/>
          <a:ln>
            <a:noFill/>
          </a:ln>
        </p:spPr>
      </p:pic>
      <p:graphicFrame>
        <p:nvGraphicFramePr>
          <p:cNvPr id="811" name="Google Shape;811;g2a3e06661ff_2_0"/>
          <p:cNvGraphicFramePr/>
          <p:nvPr/>
        </p:nvGraphicFramePr>
        <p:xfrm>
          <a:off x="987838" y="3583013"/>
          <a:ext cx="3000000" cy="3000000"/>
        </p:xfrm>
        <a:graphic>
          <a:graphicData uri="http://schemas.openxmlformats.org/drawingml/2006/table">
            <a:tbl>
              <a:tblPr>
                <a:noFill/>
                <a:tableStyleId>{88C312EF-25D4-43DD-A1C5-61F52EADE3C9}</a:tableStyleId>
              </a:tblPr>
              <a:tblGrid>
                <a:gridCol w="1343025"/>
                <a:gridCol w="552450"/>
                <a:gridCol w="1057275"/>
                <a:gridCol w="581025"/>
              </a:tblGrid>
              <a:tr h="139700">
                <a:tc>
                  <a:txBody>
                    <a:bodyPr/>
                    <a:lstStyle/>
                    <a:p>
                      <a:pPr indent="0" lvl="0" marL="0" marR="0" rtl="0" algn="ctr">
                        <a:lnSpc>
                          <a:spcPct val="115000"/>
                        </a:lnSpc>
                        <a:spcBef>
                          <a:spcPts val="0"/>
                        </a:spcBef>
                        <a:spcAft>
                          <a:spcPts val="0"/>
                        </a:spcAft>
                        <a:buClr>
                          <a:srgbClr val="000000"/>
                        </a:buClr>
                        <a:buSzPts val="1100"/>
                        <a:buFont typeface="Arial"/>
                        <a:buNone/>
                      </a:pPr>
                      <a:r>
                        <a:rPr b="1" lang="de-DE" sz="1100" u="none" cap="none" strike="noStrike">
                          <a:latin typeface="Calibri"/>
                          <a:ea typeface="Calibri"/>
                          <a:cs typeface="Calibri"/>
                          <a:sym typeface="Calibri"/>
                        </a:rPr>
                        <a:t>delivery date (d+1)</a:t>
                      </a:r>
                      <a:endParaRPr b="1" sz="1100" u="none" cap="none" strike="noStrike">
                        <a:latin typeface="Calibri"/>
                        <a:ea typeface="Calibri"/>
                        <a:cs typeface="Calibri"/>
                        <a:sym typeface="Calibri"/>
                      </a:endParaRPr>
                    </a:p>
                  </a:txBody>
                  <a:tcPr marT="91425" marB="91425"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de-DE" sz="1100" u="none" cap="none" strike="noStrike">
                          <a:latin typeface="Calibri"/>
                          <a:ea typeface="Calibri"/>
                          <a:cs typeface="Calibri"/>
                          <a:sym typeface="Calibri"/>
                        </a:rPr>
                        <a:t>store</a:t>
                      </a:r>
                      <a:endParaRPr b="1" sz="1100" u="none" cap="none" strike="noStrike">
                        <a:latin typeface="Calibri"/>
                        <a:ea typeface="Calibri"/>
                        <a:cs typeface="Calibri"/>
                        <a:sym typeface="Calibri"/>
                      </a:endParaRPr>
                    </a:p>
                  </a:txBody>
                  <a:tcPr marT="91425" marB="91425"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de-DE" sz="1100" u="none" cap="none" strike="noStrike">
                          <a:latin typeface="Calibri"/>
                          <a:ea typeface="Calibri"/>
                          <a:cs typeface="Calibri"/>
                          <a:sym typeface="Calibri"/>
                        </a:rPr>
                        <a:t>type</a:t>
                      </a:r>
                      <a:endParaRPr b="1" sz="1100" u="none" cap="none" strike="noStrike">
                        <a:latin typeface="Calibri"/>
                        <a:ea typeface="Calibri"/>
                        <a:cs typeface="Calibri"/>
                        <a:sym typeface="Calibri"/>
                      </a:endParaRPr>
                    </a:p>
                  </a:txBody>
                  <a:tcPr marT="91425" marB="91425"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de-DE" sz="1100" u="none" cap="none" strike="noStrike">
                          <a:latin typeface="Calibri"/>
                          <a:ea typeface="Calibri"/>
                          <a:cs typeface="Calibri"/>
                          <a:sym typeface="Calibri"/>
                        </a:rPr>
                        <a:t>pallets</a:t>
                      </a:r>
                      <a:endParaRPr b="1" sz="1100" u="none" cap="none" strike="noStrike">
                        <a:latin typeface="Calibri"/>
                        <a:ea typeface="Calibri"/>
                        <a:cs typeface="Calibri"/>
                        <a:sym typeface="Calibri"/>
                      </a:endParaRPr>
                    </a:p>
                  </a:txBody>
                  <a:tcPr marT="91425" marB="91425"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139700">
                <a:tc>
                  <a:txBody>
                    <a:bodyPr/>
                    <a:lstStyle/>
                    <a:p>
                      <a:pPr indent="0" lvl="0" marL="0" marR="0" rtl="0" algn="ctr">
                        <a:lnSpc>
                          <a:spcPct val="115000"/>
                        </a:lnSpc>
                        <a:spcBef>
                          <a:spcPts val="0"/>
                        </a:spcBef>
                        <a:spcAft>
                          <a:spcPts val="0"/>
                        </a:spcAft>
                        <a:buClr>
                          <a:srgbClr val="000000"/>
                        </a:buClr>
                        <a:buSzPts val="1100"/>
                        <a:buFont typeface="Arial"/>
                        <a:buNone/>
                      </a:pPr>
                      <a:r>
                        <a:rPr lang="de-DE" sz="1100" u="none" cap="none" strike="noStrike">
                          <a:latin typeface="Calibri"/>
                          <a:ea typeface="Calibri"/>
                          <a:cs typeface="Calibri"/>
                          <a:sym typeface="Calibri"/>
                        </a:rPr>
                        <a:t>02/may</a:t>
                      </a:r>
                      <a:endParaRPr sz="1100" u="none" cap="none" strike="noStrike">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de-DE" sz="1100" u="none" cap="none" strike="noStrike">
                          <a:latin typeface="Calibri"/>
                          <a:ea typeface="Calibri"/>
                          <a:cs typeface="Calibri"/>
                          <a:sym typeface="Calibri"/>
                        </a:rPr>
                        <a:t>5</a:t>
                      </a:r>
                      <a:endParaRPr sz="1100" u="none" cap="none" strike="noStrike">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de-DE" sz="1100" u="none" cap="none" strike="noStrike">
                          <a:latin typeface="Calibri"/>
                          <a:ea typeface="Calibri"/>
                          <a:cs typeface="Calibri"/>
                          <a:sym typeface="Calibri"/>
                        </a:rPr>
                        <a:t>DRY GOODS</a:t>
                      </a:r>
                      <a:endParaRPr sz="1100" u="none" cap="none" strike="noStrike">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de-DE" sz="1100" u="none" cap="none" strike="noStrike">
                          <a:latin typeface="Calibri"/>
                          <a:ea typeface="Calibri"/>
                          <a:cs typeface="Calibri"/>
                          <a:sym typeface="Calibri"/>
                        </a:rPr>
                        <a:t>69</a:t>
                      </a:r>
                      <a:endParaRPr sz="1100" u="none" cap="none" strike="noStrike">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tcPr>
                </a:tc>
              </a:tr>
              <a:tr h="139700">
                <a:tc>
                  <a:txBody>
                    <a:bodyPr/>
                    <a:lstStyle/>
                    <a:p>
                      <a:pPr indent="0" lvl="0" marL="0" marR="0" rtl="0" algn="ctr">
                        <a:lnSpc>
                          <a:spcPct val="115000"/>
                        </a:lnSpc>
                        <a:spcBef>
                          <a:spcPts val="0"/>
                        </a:spcBef>
                        <a:spcAft>
                          <a:spcPts val="0"/>
                        </a:spcAft>
                        <a:buClr>
                          <a:srgbClr val="000000"/>
                        </a:buClr>
                        <a:buSzPts val="1100"/>
                        <a:buFont typeface="Arial"/>
                        <a:buNone/>
                      </a:pPr>
                      <a:r>
                        <a:rPr lang="de-DE" sz="1100" u="none" cap="none" strike="noStrike">
                          <a:latin typeface="Calibri"/>
                          <a:ea typeface="Calibri"/>
                          <a:cs typeface="Calibri"/>
                          <a:sym typeface="Calibri"/>
                        </a:rPr>
                        <a:t>02/may</a:t>
                      </a:r>
                      <a:endParaRPr sz="1100" u="none" cap="none" strike="noStrike">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de-DE" sz="1100" u="none" cap="none" strike="noStrike">
                          <a:latin typeface="Calibri"/>
                          <a:ea typeface="Calibri"/>
                          <a:cs typeface="Calibri"/>
                          <a:sym typeface="Calibri"/>
                        </a:rPr>
                        <a:t>269</a:t>
                      </a:r>
                      <a:endParaRPr sz="1100" u="none" cap="none" strike="noStrike">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de-DE" sz="1100" u="none" cap="none" strike="noStrike">
                          <a:latin typeface="Calibri"/>
                          <a:ea typeface="Calibri"/>
                          <a:cs typeface="Calibri"/>
                          <a:sym typeface="Calibri"/>
                        </a:rPr>
                        <a:t>FRESH GOODS</a:t>
                      </a:r>
                      <a:endParaRPr sz="1100" u="none" cap="none" strike="noStrike">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de-DE" sz="1100" u="none" cap="none" strike="noStrike">
                          <a:latin typeface="Calibri"/>
                          <a:ea typeface="Calibri"/>
                          <a:cs typeface="Calibri"/>
                          <a:sym typeface="Calibri"/>
                        </a:rPr>
                        <a:t>14</a:t>
                      </a:r>
                      <a:endParaRPr sz="1100" u="none" cap="none" strike="noStrike">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812" name="Google Shape;812;g2a3e06661ff_2_0"/>
          <p:cNvSpPr txBox="1"/>
          <p:nvPr>
            <p:ph idx="1" type="body"/>
          </p:nvPr>
        </p:nvSpPr>
        <p:spPr>
          <a:xfrm>
            <a:off x="8357741" y="2071165"/>
            <a:ext cx="2232000" cy="972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1000"/>
              </a:spcBef>
              <a:spcAft>
                <a:spcPts val="0"/>
              </a:spcAft>
              <a:buSzPts val="2400"/>
              <a:buNone/>
            </a:pPr>
            <a:r>
              <a:rPr b="1" lang="de-DE" sz="1800">
                <a:solidFill>
                  <a:schemeClr val="dk1"/>
                </a:solidFill>
              </a:rPr>
              <a:t>Table of trips</a:t>
            </a:r>
            <a:r>
              <a:rPr lang="de-DE" sz="1800">
                <a:solidFill>
                  <a:schemeClr val="dk1"/>
                </a:solidFill>
              </a:rPr>
              <a:t>:</a:t>
            </a:r>
            <a:br>
              <a:rPr lang="de-DE" sz="1800">
                <a:solidFill>
                  <a:schemeClr val="dk1"/>
                </a:solidFill>
              </a:rPr>
            </a:br>
            <a:r>
              <a:rPr lang="de-DE" sz="1800">
                <a:solidFill>
                  <a:schemeClr val="dk1"/>
                </a:solidFill>
              </a:rPr>
              <a:t>each row is a planned delivery of 1 truck</a:t>
            </a:r>
            <a:endParaRPr sz="1800">
              <a:solidFill>
                <a:schemeClr val="dk1"/>
              </a:solidFill>
            </a:endParaRPr>
          </a:p>
        </p:txBody>
      </p:sp>
      <p:sp>
        <p:nvSpPr>
          <p:cNvPr id="813" name="Google Shape;813;g2a3e06661ff_2_0"/>
          <p:cNvSpPr/>
          <p:nvPr/>
        </p:nvSpPr>
        <p:spPr>
          <a:xfrm>
            <a:off x="7091689" y="2174972"/>
            <a:ext cx="1044000" cy="684000"/>
          </a:xfrm>
          <a:prstGeom prst="rightArrow">
            <a:avLst>
              <a:gd fmla="val 50000" name="adj1"/>
              <a:gd fmla="val 50000" name="adj2"/>
            </a:avLst>
          </a:prstGeom>
          <a:solidFill>
            <a:srgbClr val="C0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aphicFrame>
        <p:nvGraphicFramePr>
          <p:cNvPr id="814" name="Google Shape;814;g2a3e06661ff_2_0"/>
          <p:cNvGraphicFramePr/>
          <p:nvPr/>
        </p:nvGraphicFramePr>
        <p:xfrm>
          <a:off x="7670462" y="3429000"/>
          <a:ext cx="3000000" cy="3000000"/>
        </p:xfrm>
        <a:graphic>
          <a:graphicData uri="http://schemas.openxmlformats.org/drawingml/2006/table">
            <a:tbl>
              <a:tblPr>
                <a:noFill/>
                <a:tableStyleId>{88C312EF-25D4-43DD-A1C5-61F52EADE3C9}</a:tableStyleId>
              </a:tblPr>
              <a:tblGrid>
                <a:gridCol w="883425"/>
                <a:gridCol w="883425"/>
                <a:gridCol w="883425"/>
                <a:gridCol w="883425"/>
              </a:tblGrid>
              <a:tr h="139700">
                <a:tc>
                  <a:txBody>
                    <a:bodyPr/>
                    <a:lstStyle/>
                    <a:p>
                      <a:pPr indent="0" lvl="0" marL="0" marR="0" rtl="0" algn="ctr">
                        <a:lnSpc>
                          <a:spcPct val="115000"/>
                        </a:lnSpc>
                        <a:spcBef>
                          <a:spcPts val="0"/>
                        </a:spcBef>
                        <a:spcAft>
                          <a:spcPts val="0"/>
                        </a:spcAft>
                        <a:buClr>
                          <a:srgbClr val="000000"/>
                        </a:buClr>
                        <a:buSzPts val="1100"/>
                        <a:buFont typeface="Arial"/>
                        <a:buNone/>
                      </a:pPr>
                      <a:r>
                        <a:rPr b="1" lang="de-DE" sz="1100" u="none" cap="none" strike="noStrike">
                          <a:latin typeface="Calibri"/>
                          <a:ea typeface="Calibri"/>
                          <a:cs typeface="Calibri"/>
                          <a:sym typeface="Calibri"/>
                        </a:rPr>
                        <a:t>delivery date (d+1)</a:t>
                      </a:r>
                      <a:endParaRPr b="1" sz="1100" u="none" cap="none" strike="noStrike">
                        <a:latin typeface="Calibri"/>
                        <a:ea typeface="Calibri"/>
                        <a:cs typeface="Calibri"/>
                        <a:sym typeface="Calibri"/>
                      </a:endParaRPr>
                    </a:p>
                  </a:txBody>
                  <a:tcPr marT="91425" marB="91425"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de-DE" sz="1100" u="none" cap="none" strike="noStrike">
                          <a:latin typeface="Calibri"/>
                          <a:ea typeface="Calibri"/>
                          <a:cs typeface="Calibri"/>
                          <a:sym typeface="Calibri"/>
                        </a:rPr>
                        <a:t>start_time</a:t>
                      </a:r>
                      <a:endParaRPr b="1" sz="1100" u="none" cap="none" strike="noStrike">
                        <a:latin typeface="Calibri"/>
                        <a:ea typeface="Calibri"/>
                        <a:cs typeface="Calibri"/>
                        <a:sym typeface="Calibri"/>
                      </a:endParaRPr>
                    </a:p>
                  </a:txBody>
                  <a:tcPr marT="91425" marB="91425" marR="28575" marL="2857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de-DE" sz="1100" u="none" cap="none" strike="noStrike">
                          <a:latin typeface="Calibri"/>
                          <a:ea typeface="Calibri"/>
                          <a:cs typeface="Calibri"/>
                          <a:sym typeface="Calibri"/>
                        </a:rPr>
                        <a:t>Pallets_in_vehicle</a:t>
                      </a:r>
                      <a:endParaRPr b="1" sz="1100" u="none" cap="none" strike="noStrike">
                        <a:latin typeface="Calibri"/>
                        <a:ea typeface="Calibri"/>
                        <a:cs typeface="Calibri"/>
                        <a:sym typeface="Calibri"/>
                      </a:endParaRPr>
                    </a:p>
                  </a:txBody>
                  <a:tcPr marT="91425" marB="91425" marR="28575" marL="2857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de-DE" sz="1100" u="none" cap="none" strike="noStrike">
                          <a:latin typeface="Calibri"/>
                          <a:ea typeface="Calibri"/>
                          <a:cs typeface="Calibri"/>
                          <a:sym typeface="Calibri"/>
                        </a:rPr>
                        <a:t>good_type</a:t>
                      </a:r>
                      <a:endParaRPr b="1" sz="1100" u="none" cap="none" strike="noStrike">
                        <a:latin typeface="Calibri"/>
                        <a:ea typeface="Calibri"/>
                        <a:cs typeface="Calibri"/>
                        <a:sym typeface="Calibri"/>
                      </a:endParaRPr>
                    </a:p>
                  </a:txBody>
                  <a:tcPr marT="91425" marB="91425" marR="28575" marL="2857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139700">
                <a:tc>
                  <a:txBody>
                    <a:bodyPr/>
                    <a:lstStyle/>
                    <a:p>
                      <a:pPr indent="0" lvl="0" marL="0" marR="0" rtl="0" algn="ctr">
                        <a:lnSpc>
                          <a:spcPct val="115000"/>
                        </a:lnSpc>
                        <a:spcBef>
                          <a:spcPts val="0"/>
                        </a:spcBef>
                        <a:spcAft>
                          <a:spcPts val="0"/>
                        </a:spcAft>
                        <a:buClr>
                          <a:srgbClr val="000000"/>
                        </a:buClr>
                        <a:buSzPts val="1100"/>
                        <a:buFont typeface="Arial"/>
                        <a:buNone/>
                      </a:pPr>
                      <a:r>
                        <a:rPr lang="de-DE" sz="1100" u="none" cap="none" strike="noStrike">
                          <a:latin typeface="Calibri"/>
                          <a:ea typeface="Calibri"/>
                          <a:cs typeface="Calibri"/>
                          <a:sym typeface="Calibri"/>
                        </a:rPr>
                        <a:t>02/may</a:t>
                      </a:r>
                      <a:endParaRPr sz="1100" u="none" cap="none" strike="noStrike">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100"/>
                        <a:buFont typeface="Arial"/>
                        <a:buNone/>
                      </a:pPr>
                      <a:r>
                        <a:rPr lang="de-DE" sz="1100" u="none" cap="none" strike="noStrike">
                          <a:latin typeface="Calibri"/>
                          <a:ea typeface="Calibri"/>
                          <a:cs typeface="Calibri"/>
                          <a:sym typeface="Calibri"/>
                        </a:rPr>
                        <a:t>17</a:t>
                      </a:r>
                      <a:endParaRPr sz="1100" u="none" cap="none" strike="noStrike">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100"/>
                        <a:buFont typeface="Arial"/>
                        <a:buNone/>
                      </a:pPr>
                      <a:r>
                        <a:rPr lang="de-DE" sz="1100" u="none" cap="none" strike="noStrike">
                          <a:latin typeface="Calibri"/>
                          <a:ea typeface="Calibri"/>
                          <a:cs typeface="Calibri"/>
                          <a:sym typeface="Calibri"/>
                        </a:rPr>
                        <a:t>33</a:t>
                      </a:r>
                      <a:endParaRPr sz="1100" u="none" cap="none" strike="noStrike">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de-DE" sz="1100" u="none" cap="none" strike="noStrike">
                          <a:latin typeface="Calibri"/>
                          <a:ea typeface="Calibri"/>
                          <a:cs typeface="Calibri"/>
                          <a:sym typeface="Calibri"/>
                        </a:rPr>
                        <a:t>DRY</a:t>
                      </a:r>
                      <a:endParaRPr sz="1100" u="none" cap="none" strike="noStrike">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tcPr>
                </a:tc>
              </a:tr>
              <a:tr h="139700">
                <a:tc>
                  <a:txBody>
                    <a:bodyPr/>
                    <a:lstStyle/>
                    <a:p>
                      <a:pPr indent="0" lvl="0" marL="0" marR="0" rtl="0" algn="ctr">
                        <a:lnSpc>
                          <a:spcPct val="115000"/>
                        </a:lnSpc>
                        <a:spcBef>
                          <a:spcPts val="0"/>
                        </a:spcBef>
                        <a:spcAft>
                          <a:spcPts val="0"/>
                        </a:spcAft>
                        <a:buClr>
                          <a:srgbClr val="000000"/>
                        </a:buClr>
                        <a:buSzPts val="1100"/>
                        <a:buFont typeface="Arial"/>
                        <a:buNone/>
                      </a:pPr>
                      <a:r>
                        <a:rPr lang="de-DE" sz="1100" u="none" cap="none" strike="noStrike">
                          <a:latin typeface="Calibri"/>
                          <a:ea typeface="Calibri"/>
                          <a:cs typeface="Calibri"/>
                          <a:sym typeface="Calibri"/>
                        </a:rPr>
                        <a:t>02/may</a:t>
                      </a:r>
                      <a:endParaRPr sz="1100" u="none" cap="none" strike="noStrike">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de-DE" sz="1100" u="none" cap="none" strike="noStrike">
                          <a:latin typeface="Calibri"/>
                          <a:ea typeface="Calibri"/>
                          <a:cs typeface="Calibri"/>
                          <a:sym typeface="Calibri"/>
                        </a:rPr>
                        <a:t>269</a:t>
                      </a:r>
                      <a:endParaRPr sz="1100" u="none" cap="none" strike="noStrike">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de-DE" sz="1100" u="none" cap="none" strike="noStrike">
                          <a:latin typeface="Calibri"/>
                          <a:ea typeface="Calibri"/>
                          <a:cs typeface="Calibri"/>
                          <a:sym typeface="Calibri"/>
                        </a:rPr>
                        <a:t>FRESH GOODS</a:t>
                      </a:r>
                      <a:endParaRPr sz="1100" u="none" cap="none" strike="noStrike">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de-DE" sz="1100" u="none" cap="none" strike="noStrike">
                          <a:latin typeface="Calibri"/>
                          <a:ea typeface="Calibri"/>
                          <a:cs typeface="Calibri"/>
                          <a:sym typeface="Calibri"/>
                        </a:rPr>
                        <a:t>14</a:t>
                      </a:r>
                      <a:endParaRPr sz="1100" u="none" cap="none" strike="noStrike">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815" name="Google Shape;815;g2a3e06661ff_2_0"/>
          <p:cNvSpPr txBox="1"/>
          <p:nvPr/>
        </p:nvSpPr>
        <p:spPr>
          <a:xfrm>
            <a:off x="990600" y="517525"/>
            <a:ext cx="94509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600"/>
              <a:buFont typeface="Calibri"/>
              <a:buNone/>
            </a:pPr>
            <a:r>
              <a:rPr b="1" i="0" lang="de-DE" sz="2600" u="none" cap="none" strike="noStrike">
                <a:solidFill>
                  <a:schemeClr val="dk1"/>
                </a:solidFill>
                <a:latin typeface="Calibri"/>
                <a:ea typeface="Calibri"/>
                <a:cs typeface="Calibri"/>
                <a:sym typeface="Calibri"/>
              </a:rPr>
              <a:t>We wrote a python script that creates a table with each delivery trip as a row</a:t>
            </a:r>
            <a:endParaRPr b="1" i="0" sz="2600" u="none" cap="none" strike="noStrike">
              <a:solidFill>
                <a:schemeClr val="dk1"/>
              </a:solidFill>
              <a:latin typeface="Calibri"/>
              <a:ea typeface="Calibri"/>
              <a:cs typeface="Calibri"/>
              <a:sym typeface="Calibri"/>
            </a:endParaRPr>
          </a:p>
        </p:txBody>
      </p:sp>
      <p:pic>
        <p:nvPicPr>
          <p:cNvPr descr="Informationen mit einfarbiger Füllung" id="816" name="Google Shape;816;g2a3e06661ff_2_0"/>
          <p:cNvPicPr preferRelativeResize="0"/>
          <p:nvPr/>
        </p:nvPicPr>
        <p:blipFill rotWithShape="1">
          <a:blip r:embed="rId4">
            <a:alphaModFix/>
          </a:blip>
          <a:srcRect b="0" l="0" r="0" t="0"/>
          <a:stretch/>
        </p:blipFill>
        <p:spPr>
          <a:xfrm>
            <a:off x="8897374" y="4950093"/>
            <a:ext cx="216000" cy="216000"/>
          </a:xfrm>
          <a:prstGeom prst="rect">
            <a:avLst/>
          </a:prstGeom>
          <a:noFill/>
          <a:ln>
            <a:noFill/>
          </a:ln>
        </p:spPr>
      </p:pic>
      <p:sp>
        <p:nvSpPr>
          <p:cNvPr id="817" name="Google Shape;817;g2a3e06661ff_2_0"/>
          <p:cNvSpPr txBox="1"/>
          <p:nvPr/>
        </p:nvSpPr>
        <p:spPr>
          <a:xfrm>
            <a:off x="9056222" y="4926435"/>
            <a:ext cx="21600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de-DE" sz="1050" u="none" cap="none" strike="noStrike">
                <a:solidFill>
                  <a:srgbClr val="595959"/>
                </a:solidFill>
                <a:latin typeface="Calibri"/>
                <a:ea typeface="Calibri"/>
                <a:cs typeface="Calibri"/>
                <a:sym typeface="Calibri"/>
              </a:rPr>
              <a:t>All output columns on the next slide</a:t>
            </a:r>
            <a:endParaRPr b="0" i="0" sz="1050" u="none" cap="none" strike="noStrike">
              <a:solidFill>
                <a:srgbClr val="595959"/>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g2a3e06661ff_2_1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824" name="Google Shape;824;g2a3e06661ff_2_123"/>
          <p:cNvSpPr txBox="1"/>
          <p:nvPr/>
        </p:nvSpPr>
        <p:spPr>
          <a:xfrm>
            <a:off x="990600" y="517525"/>
            <a:ext cx="95991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Calibri"/>
              <a:buNone/>
            </a:pPr>
            <a:r>
              <a:rPr b="1" i="0" lang="de-DE" sz="2600" u="none" cap="none" strike="noStrike">
                <a:solidFill>
                  <a:schemeClr val="dk1"/>
                </a:solidFill>
                <a:latin typeface="Calibri"/>
                <a:ea typeface="Calibri"/>
                <a:cs typeface="Calibri"/>
                <a:sym typeface="Calibri"/>
              </a:rPr>
              <a:t>Delivery Snapshot: Output Table Headers as Individual Deliveries</a:t>
            </a:r>
            <a:endParaRPr b="1" i="0" sz="2600" u="none" cap="none" strike="noStrike">
              <a:solidFill>
                <a:schemeClr val="dk1"/>
              </a:solidFill>
              <a:latin typeface="Calibri"/>
              <a:ea typeface="Calibri"/>
              <a:cs typeface="Calibri"/>
              <a:sym typeface="Calibri"/>
            </a:endParaRPr>
          </a:p>
        </p:txBody>
      </p:sp>
      <p:sp>
        <p:nvSpPr>
          <p:cNvPr id="825" name="Google Shape;825;g2a3e06661ff_2_123"/>
          <p:cNvSpPr/>
          <p:nvPr/>
        </p:nvSpPr>
        <p:spPr>
          <a:xfrm>
            <a:off x="990600" y="1591425"/>
            <a:ext cx="5105400" cy="4764900"/>
          </a:xfrm>
          <a:prstGeom prst="rect">
            <a:avLst/>
          </a:prstGeom>
          <a:noFill/>
          <a:ln cap="flat" cmpd="sng" w="190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300037" lvl="1" marL="914400" rtl="0" algn="l">
              <a:lnSpc>
                <a:spcPct val="115000"/>
              </a:lnSpc>
              <a:spcBef>
                <a:spcPts val="0"/>
              </a:spcBef>
              <a:spcAft>
                <a:spcPts val="0"/>
              </a:spcAft>
              <a:buClr>
                <a:schemeClr val="dk1"/>
              </a:buClr>
              <a:buSzPts val="771"/>
              <a:buChar char="•"/>
            </a:pPr>
            <a:r>
              <a:rPr b="1" lang="de-DE" sz="1200">
                <a:solidFill>
                  <a:schemeClr val="dk1"/>
                </a:solidFill>
                <a:latin typeface="Calibri"/>
                <a:ea typeface="Calibri"/>
                <a:cs typeface="Calibri"/>
                <a:sym typeface="Calibri"/>
              </a:rPr>
              <a:t>day</a:t>
            </a:r>
            <a:r>
              <a:rPr lang="de-DE" sz="1200">
                <a:solidFill>
                  <a:schemeClr val="dk1"/>
                </a:solidFill>
                <a:latin typeface="Calibri"/>
                <a:ea typeface="Calibri"/>
                <a:cs typeface="Calibri"/>
                <a:sym typeface="Calibri"/>
              </a:rPr>
              <a:t>: Date the order should depart on (Date at 00:00)</a:t>
            </a:r>
            <a:endParaRPr sz="1200">
              <a:solidFill>
                <a:schemeClr val="dk1"/>
              </a:solidFill>
              <a:latin typeface="Calibri"/>
              <a:ea typeface="Calibri"/>
              <a:cs typeface="Calibri"/>
              <a:sym typeface="Calibri"/>
            </a:endParaRPr>
          </a:p>
          <a:p>
            <a:pPr indent="-300037" lvl="1" marL="914400" rtl="0" algn="l">
              <a:lnSpc>
                <a:spcPct val="115000"/>
              </a:lnSpc>
              <a:spcBef>
                <a:spcPts val="0"/>
              </a:spcBef>
              <a:spcAft>
                <a:spcPts val="0"/>
              </a:spcAft>
              <a:buClr>
                <a:schemeClr val="dk1"/>
              </a:buClr>
              <a:buSzPts val="771"/>
              <a:buChar char="•"/>
            </a:pPr>
            <a:r>
              <a:rPr b="1" lang="de-DE" sz="1200">
                <a:solidFill>
                  <a:schemeClr val="dk1"/>
                </a:solidFill>
                <a:latin typeface="Calibri"/>
                <a:ea typeface="Calibri"/>
                <a:cs typeface="Calibri"/>
                <a:sym typeface="Calibri"/>
              </a:rPr>
              <a:t>start_time</a:t>
            </a:r>
            <a:r>
              <a:rPr lang="de-DE" sz="1200">
                <a:solidFill>
                  <a:schemeClr val="dk1"/>
                </a:solidFill>
                <a:latin typeface="Calibri"/>
                <a:ea typeface="Calibri"/>
                <a:cs typeface="Calibri"/>
                <a:sym typeface="Calibri"/>
              </a:rPr>
              <a:t>: Time at which filling the truck should start (Date time)</a:t>
            </a:r>
            <a:endParaRPr sz="1200">
              <a:solidFill>
                <a:schemeClr val="dk1"/>
              </a:solidFill>
              <a:latin typeface="Calibri"/>
              <a:ea typeface="Calibri"/>
              <a:cs typeface="Calibri"/>
              <a:sym typeface="Calibri"/>
            </a:endParaRPr>
          </a:p>
          <a:p>
            <a:pPr indent="-300037" lvl="1" marL="914400" rtl="0" algn="l">
              <a:lnSpc>
                <a:spcPct val="115000"/>
              </a:lnSpc>
              <a:spcBef>
                <a:spcPts val="0"/>
              </a:spcBef>
              <a:spcAft>
                <a:spcPts val="0"/>
              </a:spcAft>
              <a:buClr>
                <a:schemeClr val="dk1"/>
              </a:buClr>
              <a:buSzPts val="771"/>
              <a:buChar char="•"/>
            </a:pPr>
            <a:r>
              <a:rPr b="1" lang="de-DE" sz="1200">
                <a:solidFill>
                  <a:schemeClr val="dk1"/>
                </a:solidFill>
                <a:latin typeface="Calibri"/>
                <a:ea typeface="Calibri"/>
                <a:cs typeface="Calibri"/>
                <a:sym typeface="Calibri"/>
              </a:rPr>
              <a:t>loading_time</a:t>
            </a:r>
            <a:r>
              <a:rPr lang="de-DE" sz="1200">
                <a:solidFill>
                  <a:schemeClr val="dk1"/>
                </a:solidFill>
                <a:latin typeface="Calibri"/>
                <a:ea typeface="Calibri"/>
                <a:cs typeface="Calibri"/>
                <a:sym typeface="Calibri"/>
              </a:rPr>
              <a:t>: Expected amount of time taken to fill the truck (hours)</a:t>
            </a:r>
            <a:endParaRPr sz="1200">
              <a:solidFill>
                <a:schemeClr val="dk1"/>
              </a:solidFill>
              <a:latin typeface="Calibri"/>
              <a:ea typeface="Calibri"/>
              <a:cs typeface="Calibri"/>
              <a:sym typeface="Calibri"/>
            </a:endParaRPr>
          </a:p>
          <a:p>
            <a:pPr indent="-300037" lvl="1" marL="914400" rtl="0" algn="l">
              <a:lnSpc>
                <a:spcPct val="115000"/>
              </a:lnSpc>
              <a:spcBef>
                <a:spcPts val="0"/>
              </a:spcBef>
              <a:spcAft>
                <a:spcPts val="0"/>
              </a:spcAft>
              <a:buClr>
                <a:schemeClr val="dk1"/>
              </a:buClr>
              <a:buSzPts val="771"/>
              <a:buChar char="•"/>
            </a:pPr>
            <a:r>
              <a:rPr b="1" lang="de-DE" sz="1200">
                <a:solidFill>
                  <a:schemeClr val="dk1"/>
                </a:solidFill>
                <a:latin typeface="Calibri"/>
                <a:ea typeface="Calibri"/>
                <a:cs typeface="Calibri"/>
                <a:sym typeface="Calibri"/>
              </a:rPr>
              <a:t>v_capacity</a:t>
            </a:r>
            <a:r>
              <a:rPr lang="de-DE" sz="1200">
                <a:solidFill>
                  <a:schemeClr val="dk1"/>
                </a:solidFill>
                <a:latin typeface="Calibri"/>
                <a:ea typeface="Calibri"/>
                <a:cs typeface="Calibri"/>
                <a:sym typeface="Calibri"/>
              </a:rPr>
              <a:t>: Type of vehicle used and it’s capacity for pallets (units)</a:t>
            </a:r>
            <a:endParaRPr sz="1200">
              <a:solidFill>
                <a:schemeClr val="dk1"/>
              </a:solidFill>
              <a:latin typeface="Calibri"/>
              <a:ea typeface="Calibri"/>
              <a:cs typeface="Calibri"/>
              <a:sym typeface="Calibri"/>
            </a:endParaRPr>
          </a:p>
          <a:p>
            <a:pPr indent="-300037" lvl="1" marL="914400" rtl="0" algn="l">
              <a:lnSpc>
                <a:spcPct val="115000"/>
              </a:lnSpc>
              <a:spcBef>
                <a:spcPts val="0"/>
              </a:spcBef>
              <a:spcAft>
                <a:spcPts val="0"/>
              </a:spcAft>
              <a:buClr>
                <a:schemeClr val="dk1"/>
              </a:buClr>
              <a:buSzPts val="771"/>
              <a:buChar char="•"/>
            </a:pPr>
            <a:r>
              <a:rPr b="1" lang="de-DE" sz="1200">
                <a:solidFill>
                  <a:schemeClr val="dk1"/>
                </a:solidFill>
                <a:latin typeface="Calibri"/>
                <a:ea typeface="Calibri"/>
                <a:cs typeface="Calibri"/>
                <a:sym typeface="Calibri"/>
              </a:rPr>
              <a:t>Pallets_in_vehicle</a:t>
            </a:r>
            <a:r>
              <a:rPr lang="de-DE" sz="1200">
                <a:solidFill>
                  <a:schemeClr val="dk1"/>
                </a:solidFill>
                <a:latin typeface="Calibri"/>
                <a:ea typeface="Calibri"/>
                <a:cs typeface="Calibri"/>
                <a:sym typeface="Calibri"/>
              </a:rPr>
              <a:t>: how many pallets should be added to the vehicle (units)</a:t>
            </a:r>
            <a:endParaRPr sz="1200">
              <a:solidFill>
                <a:schemeClr val="dk1"/>
              </a:solidFill>
              <a:latin typeface="Calibri"/>
              <a:ea typeface="Calibri"/>
              <a:cs typeface="Calibri"/>
              <a:sym typeface="Calibri"/>
            </a:endParaRPr>
          </a:p>
          <a:p>
            <a:pPr indent="-300037" lvl="1" marL="914400" rtl="0" algn="l">
              <a:lnSpc>
                <a:spcPct val="115000"/>
              </a:lnSpc>
              <a:spcBef>
                <a:spcPts val="0"/>
              </a:spcBef>
              <a:spcAft>
                <a:spcPts val="0"/>
              </a:spcAft>
              <a:buClr>
                <a:schemeClr val="dk1"/>
              </a:buClr>
              <a:buSzPts val="771"/>
              <a:buChar char="•"/>
            </a:pPr>
            <a:r>
              <a:rPr b="1" lang="de-DE" sz="1200">
                <a:solidFill>
                  <a:schemeClr val="dk1"/>
                </a:solidFill>
                <a:latin typeface="Calibri"/>
                <a:ea typeface="Calibri"/>
                <a:cs typeface="Calibri"/>
                <a:sym typeface="Calibri"/>
              </a:rPr>
              <a:t>good_type</a:t>
            </a:r>
            <a:r>
              <a:rPr lang="de-DE" sz="1200">
                <a:solidFill>
                  <a:schemeClr val="dk1"/>
                </a:solidFill>
                <a:latin typeface="Calibri"/>
                <a:ea typeface="Calibri"/>
                <a:cs typeface="Calibri"/>
                <a:sym typeface="Calibri"/>
              </a:rPr>
              <a:t>: what type of pallets should be added (FRESH, DRY OR FRESH AND DRY)</a:t>
            </a:r>
            <a:endParaRPr sz="1200">
              <a:solidFill>
                <a:schemeClr val="dk1"/>
              </a:solidFill>
              <a:latin typeface="Calibri"/>
              <a:ea typeface="Calibri"/>
              <a:cs typeface="Calibri"/>
              <a:sym typeface="Calibri"/>
            </a:endParaRPr>
          </a:p>
          <a:p>
            <a:pPr indent="-300037" lvl="1" marL="914400" rtl="0" algn="l">
              <a:lnSpc>
                <a:spcPct val="115000"/>
              </a:lnSpc>
              <a:spcBef>
                <a:spcPts val="0"/>
              </a:spcBef>
              <a:spcAft>
                <a:spcPts val="0"/>
              </a:spcAft>
              <a:buClr>
                <a:schemeClr val="dk1"/>
              </a:buClr>
              <a:buSzPts val="771"/>
              <a:buChar char="•"/>
            </a:pPr>
            <a:r>
              <a:rPr b="1" lang="de-DE" sz="1200">
                <a:solidFill>
                  <a:schemeClr val="dk1"/>
                </a:solidFill>
                <a:latin typeface="Calibri"/>
                <a:ea typeface="Calibri"/>
                <a:cs typeface="Calibri"/>
                <a:sym typeface="Calibri"/>
              </a:rPr>
              <a:t>group</a:t>
            </a:r>
            <a:r>
              <a:rPr lang="de-DE" sz="1200">
                <a:solidFill>
                  <a:schemeClr val="dk1"/>
                </a:solidFill>
                <a:latin typeface="Calibri"/>
                <a:ea typeface="Calibri"/>
                <a:cs typeface="Calibri"/>
                <a:sym typeface="Calibri"/>
              </a:rPr>
              <a:t>: Number identifier of group (1-10)</a:t>
            </a:r>
            <a:endParaRPr sz="1200">
              <a:solidFill>
                <a:schemeClr val="dk1"/>
              </a:solidFill>
              <a:latin typeface="Calibri"/>
              <a:ea typeface="Calibri"/>
              <a:cs typeface="Calibri"/>
              <a:sym typeface="Calibri"/>
            </a:endParaRPr>
          </a:p>
          <a:p>
            <a:pPr indent="-300037" lvl="1" marL="914400" rtl="0" algn="l">
              <a:lnSpc>
                <a:spcPct val="115000"/>
              </a:lnSpc>
              <a:spcBef>
                <a:spcPts val="0"/>
              </a:spcBef>
              <a:spcAft>
                <a:spcPts val="0"/>
              </a:spcAft>
              <a:buClr>
                <a:schemeClr val="dk1"/>
              </a:buClr>
              <a:buSzPts val="771"/>
              <a:buChar char="•"/>
            </a:pPr>
            <a:r>
              <a:rPr b="1" lang="de-DE" sz="1200">
                <a:solidFill>
                  <a:schemeClr val="dk1"/>
                </a:solidFill>
                <a:latin typeface="Calibri"/>
                <a:ea typeface="Calibri"/>
                <a:cs typeface="Calibri"/>
                <a:sym typeface="Calibri"/>
              </a:rPr>
              <a:t>Store_count</a:t>
            </a:r>
            <a:r>
              <a:rPr lang="de-DE" sz="1200">
                <a:solidFill>
                  <a:schemeClr val="dk1"/>
                </a:solidFill>
                <a:latin typeface="Calibri"/>
                <a:ea typeface="Calibri"/>
                <a:cs typeface="Calibri"/>
                <a:sym typeface="Calibri"/>
              </a:rPr>
              <a:t>: Number of stores the vehicle will deliver to (count)</a:t>
            </a:r>
            <a:endParaRPr sz="1200">
              <a:solidFill>
                <a:schemeClr val="dk1"/>
              </a:solidFill>
              <a:latin typeface="Calibri"/>
              <a:ea typeface="Calibri"/>
              <a:cs typeface="Calibri"/>
              <a:sym typeface="Calibri"/>
            </a:endParaRPr>
          </a:p>
          <a:p>
            <a:pPr indent="-300037" lvl="1" marL="914400" rtl="0" algn="l">
              <a:lnSpc>
                <a:spcPct val="115000"/>
              </a:lnSpc>
              <a:spcBef>
                <a:spcPts val="0"/>
              </a:spcBef>
              <a:spcAft>
                <a:spcPts val="0"/>
              </a:spcAft>
              <a:buClr>
                <a:schemeClr val="dk1"/>
              </a:buClr>
              <a:buSzPts val="771"/>
              <a:buChar char="•"/>
            </a:pPr>
            <a:r>
              <a:rPr b="1" lang="de-DE" sz="1200">
                <a:solidFill>
                  <a:schemeClr val="dk1"/>
                </a:solidFill>
                <a:latin typeface="Calibri"/>
                <a:ea typeface="Calibri"/>
                <a:cs typeface="Calibri"/>
                <a:sym typeface="Calibri"/>
              </a:rPr>
              <a:t>recieving_stores</a:t>
            </a:r>
            <a:r>
              <a:rPr lang="de-DE" sz="1200">
                <a:solidFill>
                  <a:schemeClr val="dk1"/>
                </a:solidFill>
                <a:latin typeface="Calibri"/>
                <a:ea typeface="Calibri"/>
                <a:cs typeface="Calibri"/>
                <a:sym typeface="Calibri"/>
              </a:rPr>
              <a:t>: List of stores the vehicle will visit (list of number identifiers)</a:t>
            </a:r>
            <a:endParaRPr sz="1200">
              <a:solidFill>
                <a:schemeClr val="dk1"/>
              </a:solidFill>
              <a:latin typeface="Calibri"/>
              <a:ea typeface="Calibri"/>
              <a:cs typeface="Calibri"/>
              <a:sym typeface="Calibri"/>
            </a:endParaRPr>
          </a:p>
          <a:p>
            <a:pPr indent="-300037" lvl="1" marL="914400" rtl="0" algn="l">
              <a:lnSpc>
                <a:spcPct val="115000"/>
              </a:lnSpc>
              <a:spcBef>
                <a:spcPts val="0"/>
              </a:spcBef>
              <a:spcAft>
                <a:spcPts val="0"/>
              </a:spcAft>
              <a:buClr>
                <a:schemeClr val="dk1"/>
              </a:buClr>
              <a:buSzPts val="771"/>
              <a:buChar char="•"/>
            </a:pPr>
            <a:r>
              <a:rPr b="1" lang="de-DE" sz="1200">
                <a:solidFill>
                  <a:schemeClr val="dk1"/>
                </a:solidFill>
                <a:latin typeface="Calibri"/>
                <a:ea typeface="Calibri"/>
                <a:cs typeface="Calibri"/>
                <a:sym typeface="Calibri"/>
              </a:rPr>
              <a:t>relative_pallets</a:t>
            </a:r>
            <a:r>
              <a:rPr lang="de-DE" sz="1200">
                <a:solidFill>
                  <a:schemeClr val="dk1"/>
                </a:solidFill>
                <a:latin typeface="Calibri"/>
                <a:ea typeface="Calibri"/>
                <a:cs typeface="Calibri"/>
                <a:sym typeface="Calibri"/>
              </a:rPr>
              <a:t>: In the order of receiveing_stores, number of pallets to deliver each store (list of units)</a:t>
            </a:r>
            <a:endParaRPr sz="1200">
              <a:solidFill>
                <a:schemeClr val="dk1"/>
              </a:solidFill>
              <a:latin typeface="Calibri"/>
              <a:ea typeface="Calibri"/>
              <a:cs typeface="Calibri"/>
              <a:sym typeface="Calibri"/>
            </a:endParaRPr>
          </a:p>
          <a:p>
            <a:pPr indent="-300037" lvl="1" marL="914400" rtl="0" algn="l">
              <a:lnSpc>
                <a:spcPct val="115000"/>
              </a:lnSpc>
              <a:spcBef>
                <a:spcPts val="0"/>
              </a:spcBef>
              <a:spcAft>
                <a:spcPts val="0"/>
              </a:spcAft>
              <a:buClr>
                <a:schemeClr val="dk1"/>
              </a:buClr>
              <a:buSzPts val="771"/>
              <a:buChar char="•"/>
            </a:pPr>
            <a:r>
              <a:rPr b="1" lang="de-DE" sz="1200">
                <a:solidFill>
                  <a:schemeClr val="dk1"/>
                </a:solidFill>
                <a:latin typeface="Calibri"/>
                <a:ea typeface="Calibri"/>
                <a:cs typeface="Calibri"/>
                <a:sym typeface="Calibri"/>
              </a:rPr>
              <a:t>trip_duration</a:t>
            </a:r>
            <a:r>
              <a:rPr lang="de-DE" sz="1200">
                <a:solidFill>
                  <a:schemeClr val="dk1"/>
                </a:solidFill>
                <a:latin typeface="Calibri"/>
                <a:ea typeface="Calibri"/>
                <a:cs typeface="Calibri"/>
                <a:sym typeface="Calibri"/>
              </a:rPr>
              <a:t>: Expected time take to fill, drive, deliver and return to Sonae (hours)</a:t>
            </a:r>
            <a:endParaRPr sz="2400">
              <a:solidFill>
                <a:schemeClr val="dk1"/>
              </a:solidFill>
              <a:latin typeface="Calibri"/>
              <a:ea typeface="Calibri"/>
              <a:cs typeface="Calibri"/>
              <a:sym typeface="Calibri"/>
            </a:endParaRPr>
          </a:p>
          <a:p>
            <a:pPr indent="-300037" lvl="1" marL="914400" rtl="0" algn="l">
              <a:lnSpc>
                <a:spcPct val="115000"/>
              </a:lnSpc>
              <a:spcBef>
                <a:spcPts val="0"/>
              </a:spcBef>
              <a:spcAft>
                <a:spcPts val="0"/>
              </a:spcAft>
              <a:buClr>
                <a:schemeClr val="dk1"/>
              </a:buClr>
              <a:buSzPts val="771"/>
              <a:buChar char="•"/>
            </a:pPr>
            <a:r>
              <a:rPr b="1" lang="de-DE" sz="1200">
                <a:solidFill>
                  <a:schemeClr val="dk1"/>
                </a:solidFill>
                <a:latin typeface="Calibri"/>
                <a:ea typeface="Calibri"/>
                <a:cs typeface="Calibri"/>
                <a:sym typeface="Calibri"/>
              </a:rPr>
              <a:t>return_time</a:t>
            </a:r>
            <a:r>
              <a:rPr lang="de-DE" sz="1200">
                <a:solidFill>
                  <a:schemeClr val="dk1"/>
                </a:solidFill>
                <a:latin typeface="Calibri"/>
                <a:ea typeface="Calibri"/>
                <a:cs typeface="Calibri"/>
                <a:sym typeface="Calibri"/>
              </a:rPr>
              <a:t>: Time the vehicle is expected to arrive back at Sonae (Date time)</a:t>
            </a:r>
            <a:endParaRPr sz="2000">
              <a:solidFill>
                <a:schemeClr val="dk1"/>
              </a:solidFill>
              <a:latin typeface="Calibri"/>
              <a:ea typeface="Calibri"/>
              <a:cs typeface="Calibri"/>
              <a:sym typeface="Calibri"/>
            </a:endParaRPr>
          </a:p>
        </p:txBody>
      </p:sp>
      <p:sp>
        <p:nvSpPr>
          <p:cNvPr id="826" name="Google Shape;826;g2a3e06661ff_2_123"/>
          <p:cNvSpPr/>
          <p:nvPr/>
        </p:nvSpPr>
        <p:spPr>
          <a:xfrm>
            <a:off x="6248400" y="1591425"/>
            <a:ext cx="5105400" cy="4764900"/>
          </a:xfrm>
          <a:prstGeom prst="rect">
            <a:avLst/>
          </a:prstGeom>
          <a:noFill/>
          <a:ln cap="flat" cmpd="sng" w="190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300037" lvl="1" marL="914400" rtl="0" algn="l">
              <a:lnSpc>
                <a:spcPct val="115000"/>
              </a:lnSpc>
              <a:spcBef>
                <a:spcPts val="0"/>
              </a:spcBef>
              <a:spcAft>
                <a:spcPts val="0"/>
              </a:spcAft>
              <a:buClr>
                <a:schemeClr val="dk1"/>
              </a:buClr>
              <a:buSzPts val="771"/>
              <a:buChar char="•"/>
            </a:pPr>
            <a:r>
              <a:rPr b="1" lang="de-DE" sz="1200">
                <a:solidFill>
                  <a:schemeClr val="dk1"/>
                </a:solidFill>
                <a:latin typeface="Calibri"/>
                <a:ea typeface="Calibri"/>
                <a:cs typeface="Calibri"/>
                <a:sym typeface="Calibri"/>
              </a:rPr>
              <a:t>last_delivery_time</a:t>
            </a:r>
            <a:r>
              <a:rPr lang="de-DE" sz="1200">
                <a:solidFill>
                  <a:schemeClr val="dk1"/>
                </a:solidFill>
                <a:latin typeface="Calibri"/>
                <a:ea typeface="Calibri"/>
                <a:cs typeface="Calibri"/>
                <a:sym typeface="Calibri"/>
              </a:rPr>
              <a:t>: Time the vehicle is expected to complete the final delivery (Date time)</a:t>
            </a:r>
            <a:endParaRPr sz="2400">
              <a:solidFill>
                <a:schemeClr val="dk1"/>
              </a:solidFill>
              <a:latin typeface="Calibri"/>
              <a:ea typeface="Calibri"/>
              <a:cs typeface="Calibri"/>
              <a:sym typeface="Calibri"/>
            </a:endParaRPr>
          </a:p>
          <a:p>
            <a:pPr indent="-300037" lvl="1" marL="914400" rtl="0" algn="l">
              <a:lnSpc>
                <a:spcPct val="115000"/>
              </a:lnSpc>
              <a:spcBef>
                <a:spcPts val="0"/>
              </a:spcBef>
              <a:spcAft>
                <a:spcPts val="0"/>
              </a:spcAft>
              <a:buClr>
                <a:schemeClr val="dk1"/>
              </a:buClr>
              <a:buSzPts val="771"/>
              <a:buChar char="•"/>
            </a:pPr>
            <a:r>
              <a:rPr b="1" lang="de-DE" sz="1200">
                <a:solidFill>
                  <a:schemeClr val="dk1"/>
                </a:solidFill>
                <a:latin typeface="Calibri"/>
                <a:ea typeface="Calibri"/>
                <a:cs typeface="Calibri"/>
                <a:sym typeface="Calibri"/>
              </a:rPr>
              <a:t>Dry_demand</a:t>
            </a:r>
            <a:r>
              <a:rPr lang="de-DE" sz="1200">
                <a:solidFill>
                  <a:schemeClr val="dk1"/>
                </a:solidFill>
                <a:latin typeface="Calibri"/>
                <a:ea typeface="Calibri"/>
                <a:cs typeface="Calibri"/>
                <a:sym typeface="Calibri"/>
              </a:rPr>
              <a:t>: Remaining dry demand for this group after assigning these pallets (units)</a:t>
            </a:r>
            <a:endParaRPr sz="2400">
              <a:solidFill>
                <a:schemeClr val="dk1"/>
              </a:solidFill>
              <a:latin typeface="Calibri"/>
              <a:ea typeface="Calibri"/>
              <a:cs typeface="Calibri"/>
              <a:sym typeface="Calibri"/>
            </a:endParaRPr>
          </a:p>
          <a:p>
            <a:pPr indent="-300037" lvl="1" marL="914400" rtl="0" algn="l">
              <a:lnSpc>
                <a:spcPct val="115000"/>
              </a:lnSpc>
              <a:spcBef>
                <a:spcPts val="0"/>
              </a:spcBef>
              <a:spcAft>
                <a:spcPts val="0"/>
              </a:spcAft>
              <a:buClr>
                <a:schemeClr val="dk1"/>
              </a:buClr>
              <a:buSzPts val="771"/>
              <a:buChar char="•"/>
            </a:pPr>
            <a:r>
              <a:rPr b="1" lang="de-DE" sz="1200">
                <a:solidFill>
                  <a:schemeClr val="dk1"/>
                </a:solidFill>
                <a:latin typeface="Calibri"/>
                <a:ea typeface="Calibri"/>
                <a:cs typeface="Calibri"/>
                <a:sym typeface="Calibri"/>
              </a:rPr>
              <a:t>Fresh_demand</a:t>
            </a:r>
            <a:r>
              <a:rPr lang="de-DE" sz="1200">
                <a:solidFill>
                  <a:schemeClr val="dk1"/>
                </a:solidFill>
                <a:latin typeface="Calibri"/>
                <a:ea typeface="Calibri"/>
                <a:cs typeface="Calibri"/>
                <a:sym typeface="Calibri"/>
              </a:rPr>
              <a:t>: Remaining fresh demand for this group after assigning these pallets (units)</a:t>
            </a:r>
            <a:endParaRPr sz="2400">
              <a:solidFill>
                <a:schemeClr val="dk1"/>
              </a:solidFill>
              <a:latin typeface="Calibri"/>
              <a:ea typeface="Calibri"/>
              <a:cs typeface="Calibri"/>
              <a:sym typeface="Calibri"/>
            </a:endParaRPr>
          </a:p>
          <a:p>
            <a:pPr indent="-300037" lvl="1" marL="914400" rtl="0" algn="l">
              <a:lnSpc>
                <a:spcPct val="115000"/>
              </a:lnSpc>
              <a:spcBef>
                <a:spcPts val="0"/>
              </a:spcBef>
              <a:spcAft>
                <a:spcPts val="0"/>
              </a:spcAft>
              <a:buClr>
                <a:schemeClr val="dk1"/>
              </a:buClr>
              <a:buSzPts val="771"/>
              <a:buChar char="•"/>
            </a:pPr>
            <a:r>
              <a:rPr b="1" lang="de-DE" sz="1200">
                <a:solidFill>
                  <a:schemeClr val="dk1"/>
                </a:solidFill>
                <a:latin typeface="Calibri"/>
                <a:ea typeface="Calibri"/>
                <a:cs typeface="Calibri"/>
                <a:sym typeface="Calibri"/>
              </a:rPr>
              <a:t>reason_for_next</a:t>
            </a:r>
            <a:r>
              <a:rPr lang="de-DE" sz="1200">
                <a:solidFill>
                  <a:schemeClr val="dk1"/>
                </a:solidFill>
                <a:latin typeface="Calibri"/>
                <a:ea typeface="Calibri"/>
                <a:cs typeface="Calibri"/>
                <a:sym typeface="Calibri"/>
              </a:rPr>
              <a:t>: An explanation for why more pallets were not added to the vehicle (text)</a:t>
            </a:r>
            <a:endParaRPr sz="2400">
              <a:solidFill>
                <a:schemeClr val="dk1"/>
              </a:solidFill>
              <a:latin typeface="Calibri"/>
              <a:ea typeface="Calibri"/>
              <a:cs typeface="Calibri"/>
              <a:sym typeface="Calibri"/>
            </a:endParaRPr>
          </a:p>
          <a:p>
            <a:pPr indent="-300037" lvl="1" marL="914400" rtl="0" algn="l">
              <a:lnSpc>
                <a:spcPct val="115000"/>
              </a:lnSpc>
              <a:spcBef>
                <a:spcPts val="0"/>
              </a:spcBef>
              <a:spcAft>
                <a:spcPts val="0"/>
              </a:spcAft>
              <a:buClr>
                <a:schemeClr val="dk1"/>
              </a:buClr>
              <a:buSzPts val="771"/>
              <a:buChar char="•"/>
            </a:pPr>
            <a:r>
              <a:rPr b="1" lang="de-DE" sz="1200">
                <a:solidFill>
                  <a:schemeClr val="dk1"/>
                </a:solidFill>
                <a:latin typeface="Calibri"/>
                <a:ea typeface="Calibri"/>
                <a:cs typeface="Calibri"/>
                <a:sym typeface="Calibri"/>
              </a:rPr>
              <a:t>Fuel_cost</a:t>
            </a:r>
            <a:r>
              <a:rPr lang="de-DE" sz="1200">
                <a:solidFill>
                  <a:schemeClr val="dk1"/>
                </a:solidFill>
                <a:latin typeface="Calibri"/>
                <a:ea typeface="Calibri"/>
                <a:cs typeface="Calibri"/>
                <a:sym typeface="Calibri"/>
              </a:rPr>
              <a:t>: Total cost of fuel for driving the vehicle (€)</a:t>
            </a:r>
            <a:endParaRPr sz="2400">
              <a:solidFill>
                <a:schemeClr val="dk1"/>
              </a:solidFill>
              <a:latin typeface="Calibri"/>
              <a:ea typeface="Calibri"/>
              <a:cs typeface="Calibri"/>
              <a:sym typeface="Calibri"/>
            </a:endParaRPr>
          </a:p>
          <a:p>
            <a:pPr indent="-300037" lvl="1" marL="914400" rtl="0" algn="l">
              <a:lnSpc>
                <a:spcPct val="115000"/>
              </a:lnSpc>
              <a:spcBef>
                <a:spcPts val="0"/>
              </a:spcBef>
              <a:spcAft>
                <a:spcPts val="0"/>
              </a:spcAft>
              <a:buClr>
                <a:schemeClr val="dk1"/>
              </a:buClr>
              <a:buSzPts val="771"/>
              <a:buChar char="•"/>
            </a:pPr>
            <a:r>
              <a:rPr b="1" lang="de-DE" sz="1200">
                <a:solidFill>
                  <a:schemeClr val="dk1"/>
                </a:solidFill>
                <a:latin typeface="Calibri"/>
                <a:ea typeface="Calibri"/>
                <a:cs typeface="Calibri"/>
                <a:sym typeface="Calibri"/>
              </a:rPr>
              <a:t>Driver_cost</a:t>
            </a:r>
            <a:r>
              <a:rPr lang="de-DE" sz="1200">
                <a:solidFill>
                  <a:schemeClr val="dk1"/>
                </a:solidFill>
                <a:latin typeface="Calibri"/>
                <a:ea typeface="Calibri"/>
                <a:cs typeface="Calibri"/>
                <a:sym typeface="Calibri"/>
              </a:rPr>
              <a:t>: total wage cost for the entire trip duration for the driver, multiplied by number of drivers (€)</a:t>
            </a:r>
            <a:endParaRPr sz="2400">
              <a:solidFill>
                <a:schemeClr val="dk1"/>
              </a:solidFill>
              <a:latin typeface="Calibri"/>
              <a:ea typeface="Calibri"/>
              <a:cs typeface="Calibri"/>
              <a:sym typeface="Calibri"/>
            </a:endParaRPr>
          </a:p>
          <a:p>
            <a:pPr indent="-300037" lvl="1" marL="914400" rtl="0" algn="l">
              <a:lnSpc>
                <a:spcPct val="115000"/>
              </a:lnSpc>
              <a:spcBef>
                <a:spcPts val="0"/>
              </a:spcBef>
              <a:spcAft>
                <a:spcPts val="0"/>
              </a:spcAft>
              <a:buClr>
                <a:schemeClr val="dk1"/>
              </a:buClr>
              <a:buSzPts val="771"/>
              <a:buChar char="•"/>
            </a:pPr>
            <a:r>
              <a:rPr b="1" lang="de-DE" sz="1200">
                <a:solidFill>
                  <a:schemeClr val="dk1"/>
                </a:solidFill>
                <a:latin typeface="Calibri"/>
                <a:ea typeface="Calibri"/>
                <a:cs typeface="Calibri"/>
                <a:sym typeface="Calibri"/>
              </a:rPr>
              <a:t>active_13trucks</a:t>
            </a:r>
            <a:r>
              <a:rPr lang="de-DE" sz="1200">
                <a:solidFill>
                  <a:schemeClr val="dk1"/>
                </a:solidFill>
                <a:latin typeface="Calibri"/>
                <a:ea typeface="Calibri"/>
                <a:cs typeface="Calibri"/>
                <a:sym typeface="Calibri"/>
              </a:rPr>
              <a:t>: Number of 13 capacity trucks that are currently in use (count)</a:t>
            </a:r>
            <a:endParaRPr sz="2400">
              <a:solidFill>
                <a:schemeClr val="dk1"/>
              </a:solidFill>
              <a:latin typeface="Calibri"/>
              <a:ea typeface="Calibri"/>
              <a:cs typeface="Calibri"/>
              <a:sym typeface="Calibri"/>
            </a:endParaRPr>
          </a:p>
          <a:p>
            <a:pPr indent="-300037" lvl="1" marL="914400" rtl="0" algn="l">
              <a:lnSpc>
                <a:spcPct val="115000"/>
              </a:lnSpc>
              <a:spcBef>
                <a:spcPts val="0"/>
              </a:spcBef>
              <a:spcAft>
                <a:spcPts val="0"/>
              </a:spcAft>
              <a:buClr>
                <a:schemeClr val="dk1"/>
              </a:buClr>
              <a:buSzPts val="771"/>
              <a:buChar char="•"/>
            </a:pPr>
            <a:r>
              <a:rPr b="1" lang="de-DE" sz="1200">
                <a:solidFill>
                  <a:schemeClr val="dk1"/>
                </a:solidFill>
                <a:latin typeface="Calibri"/>
                <a:ea typeface="Calibri"/>
                <a:cs typeface="Calibri"/>
                <a:sym typeface="Calibri"/>
              </a:rPr>
              <a:t>active_24trucks</a:t>
            </a:r>
            <a:r>
              <a:rPr lang="de-DE" sz="1200">
                <a:solidFill>
                  <a:schemeClr val="dk1"/>
                </a:solidFill>
                <a:latin typeface="Calibri"/>
                <a:ea typeface="Calibri"/>
                <a:cs typeface="Calibri"/>
                <a:sym typeface="Calibri"/>
              </a:rPr>
              <a:t>: Number of 24 capacity trucks that are currently in use (count)</a:t>
            </a:r>
            <a:endParaRPr sz="2400">
              <a:solidFill>
                <a:schemeClr val="dk1"/>
              </a:solidFill>
              <a:latin typeface="Calibri"/>
              <a:ea typeface="Calibri"/>
              <a:cs typeface="Calibri"/>
              <a:sym typeface="Calibri"/>
            </a:endParaRPr>
          </a:p>
          <a:p>
            <a:pPr indent="-300037" lvl="1" marL="914400" rtl="0" algn="l">
              <a:lnSpc>
                <a:spcPct val="115000"/>
              </a:lnSpc>
              <a:spcBef>
                <a:spcPts val="0"/>
              </a:spcBef>
              <a:spcAft>
                <a:spcPts val="0"/>
              </a:spcAft>
              <a:buClr>
                <a:schemeClr val="dk1"/>
              </a:buClr>
              <a:buSzPts val="771"/>
              <a:buChar char="•"/>
            </a:pPr>
            <a:r>
              <a:rPr b="1" lang="de-DE" sz="1200">
                <a:solidFill>
                  <a:schemeClr val="dk1"/>
                </a:solidFill>
                <a:latin typeface="Calibri"/>
                <a:ea typeface="Calibri"/>
                <a:cs typeface="Calibri"/>
                <a:sym typeface="Calibri"/>
              </a:rPr>
              <a:t>active_33trucks</a:t>
            </a:r>
            <a:r>
              <a:rPr lang="de-DE" sz="1200">
                <a:solidFill>
                  <a:schemeClr val="dk1"/>
                </a:solidFill>
                <a:latin typeface="Calibri"/>
                <a:ea typeface="Calibri"/>
                <a:cs typeface="Calibri"/>
                <a:sym typeface="Calibri"/>
              </a:rPr>
              <a:t>: Number of 33 capacity trucks that are currently in use (count)</a:t>
            </a:r>
            <a:endParaRPr sz="2400">
              <a:solidFill>
                <a:schemeClr val="dk1"/>
              </a:solidFill>
              <a:latin typeface="Calibri"/>
              <a:ea typeface="Calibri"/>
              <a:cs typeface="Calibri"/>
              <a:sym typeface="Calibri"/>
            </a:endParaRPr>
          </a:p>
          <a:p>
            <a:pPr indent="-300037" lvl="1" marL="914400" rtl="0" algn="l">
              <a:lnSpc>
                <a:spcPct val="115000"/>
              </a:lnSpc>
              <a:spcBef>
                <a:spcPts val="0"/>
              </a:spcBef>
              <a:spcAft>
                <a:spcPts val="0"/>
              </a:spcAft>
              <a:buClr>
                <a:schemeClr val="dk1"/>
              </a:buClr>
              <a:buSzPts val="771"/>
              <a:buChar char="•"/>
            </a:pPr>
            <a:r>
              <a:rPr b="1" lang="de-DE" sz="1200">
                <a:solidFill>
                  <a:schemeClr val="dk1"/>
                </a:solidFill>
                <a:latin typeface="Calibri"/>
                <a:ea typeface="Calibri"/>
                <a:cs typeface="Calibri"/>
                <a:sym typeface="Calibri"/>
              </a:rPr>
              <a:t>remaining_v_space</a:t>
            </a:r>
            <a:r>
              <a:rPr lang="de-DE" sz="1200">
                <a:solidFill>
                  <a:schemeClr val="dk1"/>
                </a:solidFill>
                <a:latin typeface="Calibri"/>
                <a:ea typeface="Calibri"/>
                <a:cs typeface="Calibri"/>
                <a:sym typeface="Calibri"/>
              </a:rPr>
              <a:t>: How much capacity of the vehicle was not utilized (units)</a:t>
            </a:r>
            <a:endParaRPr sz="20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g2a3e06661ff_2_23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de-DE" sz="2600"/>
              <a:t>Example Output Showcase: Illustrating Results</a:t>
            </a:r>
            <a:endParaRPr b="1" sz="2600"/>
          </a:p>
        </p:txBody>
      </p:sp>
      <p:sp>
        <p:nvSpPr>
          <p:cNvPr id="833" name="Google Shape;833;g2a3e06661ff_2_23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graphicFrame>
        <p:nvGraphicFramePr>
          <p:cNvPr id="834" name="Google Shape;834;g2a3e06661ff_2_237"/>
          <p:cNvGraphicFramePr/>
          <p:nvPr/>
        </p:nvGraphicFramePr>
        <p:xfrm>
          <a:off x="720749" y="2652752"/>
          <a:ext cx="3000000" cy="3000000"/>
        </p:xfrm>
        <a:graphic>
          <a:graphicData uri="http://schemas.openxmlformats.org/drawingml/2006/table">
            <a:tbl>
              <a:tblPr>
                <a:noFill/>
                <a:tableStyleId>{88C312EF-25D4-43DD-A1C5-61F52EADE3C9}</a:tableStyleId>
              </a:tblPr>
              <a:tblGrid>
                <a:gridCol w="826950"/>
                <a:gridCol w="826950"/>
                <a:gridCol w="826950"/>
                <a:gridCol w="826950"/>
                <a:gridCol w="826950"/>
                <a:gridCol w="826950"/>
                <a:gridCol w="826950"/>
                <a:gridCol w="826950"/>
                <a:gridCol w="826950"/>
                <a:gridCol w="826950"/>
                <a:gridCol w="826950"/>
                <a:gridCol w="826950"/>
                <a:gridCol w="826950"/>
              </a:tblGrid>
              <a:tr h="538475">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t>day</a:t>
                      </a:r>
                      <a:endParaRPr b="1"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A729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t>start_</a:t>
                      </a:r>
                      <a:br>
                        <a:rPr b="1" lang="de-DE" sz="1200" u="none" cap="none" strike="noStrike"/>
                      </a:br>
                      <a:r>
                        <a:rPr b="1" lang="de-DE" sz="1200" u="none" cap="none" strike="noStrike"/>
                        <a:t>time</a:t>
                      </a:r>
                      <a:endParaRPr b="1"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A729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t>loading_</a:t>
                      </a:r>
                      <a:br>
                        <a:rPr b="1" lang="de-DE" sz="1200" u="none" cap="none" strike="noStrike"/>
                      </a:br>
                      <a:r>
                        <a:rPr b="1" lang="de-DE" sz="1200" u="none" cap="none" strike="noStrike"/>
                        <a:t>time</a:t>
                      </a:r>
                      <a:endParaRPr b="1"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A729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t>v_</a:t>
                      </a:r>
                      <a:br>
                        <a:rPr b="1" lang="de-DE" sz="1200" u="none" cap="none" strike="noStrike"/>
                      </a:br>
                      <a:r>
                        <a:rPr b="1" lang="de-DE" sz="1200" u="none" cap="none" strike="noStrike"/>
                        <a:t>capacity</a:t>
                      </a:r>
                      <a:endParaRPr b="1"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A729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t>Pallets_</a:t>
                      </a:r>
                      <a:br>
                        <a:rPr b="1" lang="de-DE" sz="1200" u="none" cap="none" strike="noStrike"/>
                      </a:br>
                      <a:r>
                        <a:rPr b="1" lang="de-DE" sz="1200" u="none" cap="none" strike="noStrike"/>
                        <a:t>in_</a:t>
                      </a:r>
                      <a:br>
                        <a:rPr b="1" lang="de-DE" sz="1200" u="none" cap="none" strike="noStrike"/>
                      </a:br>
                      <a:r>
                        <a:rPr b="1" lang="de-DE" sz="1200" u="none" cap="none" strike="noStrike"/>
                        <a:t>vehicle</a:t>
                      </a:r>
                      <a:endParaRPr b="1"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A729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t>good_</a:t>
                      </a:r>
                      <a:br>
                        <a:rPr b="1" lang="de-DE" sz="1200" u="none" cap="none" strike="noStrike"/>
                      </a:br>
                      <a:r>
                        <a:rPr b="1" lang="de-DE" sz="1200" u="none" cap="none" strike="noStrike"/>
                        <a:t>type</a:t>
                      </a:r>
                      <a:endParaRPr b="1"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A729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t>group</a:t>
                      </a:r>
                      <a:endParaRPr b="1"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A729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t>Store_</a:t>
                      </a:r>
                      <a:br>
                        <a:rPr b="1" lang="de-DE" sz="1200" u="none" cap="none" strike="noStrike"/>
                      </a:br>
                      <a:r>
                        <a:rPr b="1" lang="de-DE" sz="1200" u="none" cap="none" strike="noStrike"/>
                        <a:t>count</a:t>
                      </a:r>
                      <a:endParaRPr b="1"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A729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t>recieving_stores</a:t>
                      </a:r>
                      <a:endParaRPr b="1"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A729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t>relative_</a:t>
                      </a:r>
                      <a:br>
                        <a:rPr b="1" lang="de-DE" sz="1200" u="none" cap="none" strike="noStrike"/>
                      </a:br>
                      <a:r>
                        <a:rPr b="1" lang="de-DE" sz="1200" u="none" cap="none" strike="noStrike"/>
                        <a:t>pallets</a:t>
                      </a:r>
                      <a:endParaRPr b="1"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A729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t>trip_</a:t>
                      </a:r>
                      <a:br>
                        <a:rPr b="1" lang="de-DE" sz="1200" u="none" cap="none" strike="noStrike"/>
                      </a:br>
                      <a:r>
                        <a:rPr b="1" lang="de-DE" sz="1200" u="none" cap="none" strike="noStrike"/>
                        <a:t>duration</a:t>
                      </a:r>
                      <a:endParaRPr b="1"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A729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t>return_</a:t>
                      </a:r>
                      <a:br>
                        <a:rPr b="1" lang="de-DE" sz="1200" u="none" cap="none" strike="noStrike"/>
                      </a:br>
                      <a:r>
                        <a:rPr b="1" lang="de-DE" sz="1200" u="none" cap="none" strike="noStrike"/>
                        <a:t>time</a:t>
                      </a:r>
                      <a:endParaRPr b="1"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A729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t>last_</a:t>
                      </a:r>
                      <a:br>
                        <a:rPr b="1" lang="de-DE" sz="1200" u="none" cap="none" strike="noStrike"/>
                      </a:br>
                      <a:r>
                        <a:rPr b="1" lang="de-DE" sz="1200" u="none" cap="none" strike="noStrike"/>
                        <a:t>delivery_</a:t>
                      </a:r>
                      <a:br>
                        <a:rPr b="1" lang="de-DE" sz="1200" u="none" cap="none" strike="noStrike"/>
                      </a:br>
                      <a:r>
                        <a:rPr b="1" lang="de-DE" sz="1200" u="none" cap="none" strike="noStrike"/>
                        <a:t>time</a:t>
                      </a:r>
                      <a:endParaRPr b="1"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A7291E"/>
                    </a:solidFill>
                  </a:tcPr>
                </a:tc>
              </a:tr>
              <a:tr h="638600">
                <a:tc>
                  <a:txBody>
                    <a:bodyPr/>
                    <a:lstStyle/>
                    <a:p>
                      <a:pPr indent="0" lvl="0" marL="0" marR="0" rtl="0" algn="r">
                        <a:lnSpc>
                          <a:spcPct val="115000"/>
                        </a:lnSpc>
                        <a:spcBef>
                          <a:spcPts val="0"/>
                        </a:spcBef>
                        <a:spcAft>
                          <a:spcPts val="0"/>
                        </a:spcAft>
                        <a:buClr>
                          <a:srgbClr val="000000"/>
                        </a:buClr>
                        <a:buSzPts val="1200"/>
                        <a:buFont typeface="Arial"/>
                        <a:buNone/>
                      </a:pPr>
                      <a:r>
                        <a:rPr lang="de-DE" sz="1200" u="none" cap="none" strike="noStrike"/>
                        <a:t>2023-05-02 00:00:00</a:t>
                      </a:r>
                      <a:endParaRPr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de-DE" sz="1200" u="none" cap="none" strike="noStrike"/>
                        <a:t>2023-05-02 17:00:00</a:t>
                      </a:r>
                      <a:endParaRPr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de-DE" sz="1200" u="none" cap="none" strike="noStrike"/>
                        <a:t>0.538889</a:t>
                      </a:r>
                      <a:endParaRPr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de-DE" sz="1200" u="none" cap="none" strike="noStrike"/>
                        <a:t>13</a:t>
                      </a:r>
                      <a:endParaRPr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de-DE" sz="1200" u="none" cap="none" strike="noStrike"/>
                        <a:t>13</a:t>
                      </a:r>
                      <a:endParaRPr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de-DE" sz="1200" u="none" cap="none" strike="noStrike"/>
                        <a:t>DRY</a:t>
                      </a:r>
                      <a:endParaRPr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de-DE" sz="1200" u="none" cap="none" strike="noStrike"/>
                        <a:t>7</a:t>
                      </a:r>
                      <a:endParaRPr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de-DE" sz="1200" u="none" cap="none" strike="noStrike"/>
                        <a:t>3</a:t>
                      </a:r>
                      <a:endParaRPr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de-DE" sz="1200" u="none" cap="none" strike="noStrike"/>
                        <a:t>[9915, 9905, 4593]</a:t>
                      </a:r>
                      <a:endParaRPr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de-DE" sz="1200" u="none" cap="none" strike="noStrike"/>
                        <a:t>[3, 9, 1]</a:t>
                      </a:r>
                      <a:endParaRPr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de-DE" sz="1200" u="none" cap="none" strike="noStrike"/>
                        <a:t>3.038888889</a:t>
                      </a:r>
                      <a:endParaRPr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de-DE" sz="1200" u="none" cap="none" strike="noStrike"/>
                        <a:t>2023-05-02 20:02:20</a:t>
                      </a:r>
                      <a:endParaRPr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de-DE" sz="1200" u="none" cap="none" strike="noStrike"/>
                        <a:t>2023-05-02 19:18:20</a:t>
                      </a:r>
                      <a:endParaRPr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bl>
          </a:graphicData>
        </a:graphic>
      </p:graphicFrame>
      <p:graphicFrame>
        <p:nvGraphicFramePr>
          <p:cNvPr id="835" name="Google Shape;835;g2a3e06661ff_2_237"/>
          <p:cNvGraphicFramePr/>
          <p:nvPr/>
        </p:nvGraphicFramePr>
        <p:xfrm>
          <a:off x="779474" y="4518269"/>
          <a:ext cx="3000000" cy="3000000"/>
        </p:xfrm>
        <a:graphic>
          <a:graphicData uri="http://schemas.openxmlformats.org/drawingml/2006/table">
            <a:tbl>
              <a:tblPr>
                <a:noFill/>
                <a:tableStyleId>{88C312EF-25D4-43DD-A1C5-61F52EADE3C9}</a:tableStyleId>
              </a:tblPr>
              <a:tblGrid>
                <a:gridCol w="1100500"/>
                <a:gridCol w="1100500"/>
                <a:gridCol w="1100500"/>
                <a:gridCol w="1100500"/>
                <a:gridCol w="1100500"/>
                <a:gridCol w="1100500"/>
                <a:gridCol w="1100500"/>
                <a:gridCol w="1100500"/>
                <a:gridCol w="1100500"/>
                <a:gridCol w="728550"/>
              </a:tblGrid>
              <a:tr h="459250">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t>day</a:t>
                      </a:r>
                      <a:endParaRPr b="1"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A729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t>Dry_</a:t>
                      </a:r>
                      <a:br>
                        <a:rPr b="1" lang="de-DE" sz="1200" u="none" cap="none" strike="noStrike"/>
                      </a:br>
                      <a:r>
                        <a:rPr b="1" lang="de-DE" sz="1200" u="none" cap="none" strike="noStrike"/>
                        <a:t>demand</a:t>
                      </a:r>
                      <a:endParaRPr b="1"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A729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t>Fresh_</a:t>
                      </a:r>
                      <a:br>
                        <a:rPr b="1" lang="de-DE" sz="1200" u="none" cap="none" strike="noStrike"/>
                      </a:br>
                      <a:r>
                        <a:rPr b="1" lang="de-DE" sz="1200" u="none" cap="none" strike="noStrike"/>
                        <a:t>demand</a:t>
                      </a:r>
                      <a:endParaRPr b="1"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A729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t>reason_</a:t>
                      </a:r>
                      <a:br>
                        <a:rPr b="1" lang="de-DE" sz="1200" u="none" cap="none" strike="noStrike"/>
                      </a:br>
                      <a:r>
                        <a:rPr b="1" lang="de-DE" sz="1200" u="none" cap="none" strike="noStrike"/>
                        <a:t>for_next</a:t>
                      </a:r>
                      <a:endParaRPr b="1"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A729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t>Fuel_</a:t>
                      </a:r>
                      <a:br>
                        <a:rPr b="1" lang="de-DE" sz="1200" u="none" cap="none" strike="noStrike"/>
                      </a:br>
                      <a:r>
                        <a:rPr b="1" lang="de-DE" sz="1200" u="none" cap="none" strike="noStrike"/>
                        <a:t>cost</a:t>
                      </a:r>
                      <a:endParaRPr b="1"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A729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t>Driver_</a:t>
                      </a:r>
                      <a:br>
                        <a:rPr b="1" lang="de-DE" sz="1200" u="none" cap="none" strike="noStrike"/>
                      </a:br>
                      <a:r>
                        <a:rPr b="1" lang="de-DE" sz="1200" u="none" cap="none" strike="noStrike"/>
                        <a:t>cost</a:t>
                      </a:r>
                      <a:endParaRPr b="1"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A729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t>active_</a:t>
                      </a:r>
                      <a:br>
                        <a:rPr b="1" lang="de-DE" sz="1200" u="none" cap="none" strike="noStrike"/>
                      </a:br>
                      <a:r>
                        <a:rPr b="1" lang="de-DE" sz="1200" u="none" cap="none" strike="noStrike"/>
                        <a:t>13trucks</a:t>
                      </a:r>
                      <a:endParaRPr b="1"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A729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t>active_</a:t>
                      </a:r>
                      <a:br>
                        <a:rPr b="1" lang="de-DE" sz="1200" u="none" cap="none" strike="noStrike"/>
                      </a:br>
                      <a:r>
                        <a:rPr b="1" lang="de-DE" sz="1200" u="none" cap="none" strike="noStrike"/>
                        <a:t>24trucks</a:t>
                      </a:r>
                      <a:endParaRPr b="1"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A729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t>active_</a:t>
                      </a:r>
                      <a:br>
                        <a:rPr b="1" lang="de-DE" sz="1200" u="none" cap="none" strike="noStrike"/>
                      </a:br>
                      <a:r>
                        <a:rPr b="1" lang="de-DE" sz="1200" u="none" cap="none" strike="noStrike"/>
                        <a:t>33trucks</a:t>
                      </a:r>
                      <a:endParaRPr b="1"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A729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t>remaining_</a:t>
                      </a:r>
                      <a:br>
                        <a:rPr b="1" lang="de-DE" sz="1200" u="none" cap="none" strike="noStrike"/>
                      </a:br>
                      <a:r>
                        <a:rPr b="1" lang="de-DE" sz="1200" u="none" cap="none" strike="noStrike"/>
                        <a:t>v_space</a:t>
                      </a:r>
                      <a:endParaRPr b="1"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A7291E"/>
                    </a:solidFill>
                  </a:tcPr>
                </a:tc>
              </a:tr>
              <a:tr h="525875">
                <a:tc>
                  <a:txBody>
                    <a:bodyPr/>
                    <a:lstStyle/>
                    <a:p>
                      <a:pPr indent="0" lvl="0" marL="0" marR="0" rtl="0" algn="r">
                        <a:lnSpc>
                          <a:spcPct val="115000"/>
                        </a:lnSpc>
                        <a:spcBef>
                          <a:spcPts val="0"/>
                        </a:spcBef>
                        <a:spcAft>
                          <a:spcPts val="0"/>
                        </a:spcAft>
                        <a:buClr>
                          <a:srgbClr val="000000"/>
                        </a:buClr>
                        <a:buSzPts val="1200"/>
                        <a:buFont typeface="Arial"/>
                        <a:buNone/>
                      </a:pPr>
                      <a:r>
                        <a:rPr lang="de-DE" sz="1200" u="none" cap="none" strike="noStrike">
                          <a:solidFill>
                            <a:schemeClr val="dk1"/>
                          </a:solidFill>
                        </a:rPr>
                        <a:t>2023-05-02 00:00:00</a:t>
                      </a:r>
                      <a:endParaRPr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chemeClr val="lt1"/>
                    </a:solidFill>
                  </a:tcPr>
                </a:tc>
                <a:tc>
                  <a:txBody>
                    <a:bodyPr/>
                    <a:lstStyle/>
                    <a:p>
                      <a:pPr indent="0" lvl="0" marL="0" marR="0" rtl="0" algn="r">
                        <a:lnSpc>
                          <a:spcPct val="115000"/>
                        </a:lnSpc>
                        <a:spcBef>
                          <a:spcPts val="0"/>
                        </a:spcBef>
                        <a:spcAft>
                          <a:spcPts val="0"/>
                        </a:spcAft>
                        <a:buClr>
                          <a:srgbClr val="000000"/>
                        </a:buClr>
                        <a:buSzPts val="1200"/>
                        <a:buFont typeface="Arial"/>
                        <a:buNone/>
                      </a:pPr>
                      <a:r>
                        <a:rPr lang="de-DE" sz="1200" u="none" cap="none" strike="noStrike"/>
                        <a:t>1652</a:t>
                      </a:r>
                      <a:endParaRPr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chemeClr val="lt1"/>
                    </a:solidFill>
                  </a:tcPr>
                </a:tc>
                <a:tc>
                  <a:txBody>
                    <a:bodyPr/>
                    <a:lstStyle/>
                    <a:p>
                      <a:pPr indent="0" lvl="0" marL="0" marR="0" rtl="0" algn="r">
                        <a:lnSpc>
                          <a:spcPct val="115000"/>
                        </a:lnSpc>
                        <a:spcBef>
                          <a:spcPts val="0"/>
                        </a:spcBef>
                        <a:spcAft>
                          <a:spcPts val="0"/>
                        </a:spcAft>
                        <a:buClr>
                          <a:srgbClr val="000000"/>
                        </a:buClr>
                        <a:buSzPts val="1200"/>
                        <a:buFont typeface="Arial"/>
                        <a:buNone/>
                      </a:pPr>
                      <a:r>
                        <a:rPr lang="de-DE" sz="1200" u="none" cap="none" strike="noStrike"/>
                        <a:t>1057</a:t>
                      </a:r>
                      <a:endParaRPr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de-DE" sz="1200" u="none" cap="none" strike="noStrike"/>
                        <a:t>full vehicle</a:t>
                      </a:r>
                      <a:endParaRPr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chemeClr val="lt1"/>
                    </a:solidFill>
                  </a:tcPr>
                </a:tc>
                <a:tc>
                  <a:txBody>
                    <a:bodyPr/>
                    <a:lstStyle/>
                    <a:p>
                      <a:pPr indent="0" lvl="0" marL="0" marR="0" rtl="0" algn="r">
                        <a:lnSpc>
                          <a:spcPct val="115000"/>
                        </a:lnSpc>
                        <a:spcBef>
                          <a:spcPts val="0"/>
                        </a:spcBef>
                        <a:spcAft>
                          <a:spcPts val="0"/>
                        </a:spcAft>
                        <a:buClr>
                          <a:srgbClr val="000000"/>
                        </a:buClr>
                        <a:buSzPts val="1200"/>
                        <a:buFont typeface="Arial"/>
                        <a:buNone/>
                      </a:pPr>
                      <a:r>
                        <a:rPr lang="de-DE" sz="1200" u="none" cap="none" strike="noStrike"/>
                        <a:t>51.2</a:t>
                      </a:r>
                      <a:endParaRPr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chemeClr val="lt1"/>
                    </a:solidFill>
                  </a:tcPr>
                </a:tc>
                <a:tc>
                  <a:txBody>
                    <a:bodyPr/>
                    <a:lstStyle/>
                    <a:p>
                      <a:pPr indent="0" lvl="0" marL="0" marR="0" rtl="0" algn="r">
                        <a:lnSpc>
                          <a:spcPct val="115000"/>
                        </a:lnSpc>
                        <a:spcBef>
                          <a:spcPts val="0"/>
                        </a:spcBef>
                        <a:spcAft>
                          <a:spcPts val="0"/>
                        </a:spcAft>
                        <a:buClr>
                          <a:srgbClr val="000000"/>
                        </a:buClr>
                        <a:buSzPts val="1200"/>
                        <a:buFont typeface="Arial"/>
                        <a:buNone/>
                      </a:pPr>
                      <a:r>
                        <a:rPr lang="de-DE" sz="1200" u="none" cap="none" strike="noStrike"/>
                        <a:t>33.42778</a:t>
                      </a:r>
                      <a:endParaRPr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chemeClr val="lt1"/>
                    </a:solidFill>
                  </a:tcPr>
                </a:tc>
                <a:tc>
                  <a:txBody>
                    <a:bodyPr/>
                    <a:lstStyle/>
                    <a:p>
                      <a:pPr indent="0" lvl="0" marL="0" marR="0" rtl="0" algn="r">
                        <a:lnSpc>
                          <a:spcPct val="115000"/>
                        </a:lnSpc>
                        <a:spcBef>
                          <a:spcPts val="0"/>
                        </a:spcBef>
                        <a:spcAft>
                          <a:spcPts val="0"/>
                        </a:spcAft>
                        <a:buClr>
                          <a:srgbClr val="000000"/>
                        </a:buClr>
                        <a:buSzPts val="1200"/>
                        <a:buFont typeface="Arial"/>
                        <a:buNone/>
                      </a:pPr>
                      <a:r>
                        <a:rPr lang="de-DE" sz="1200" u="none" cap="none" strike="noStrike"/>
                        <a:t>12</a:t>
                      </a:r>
                      <a:endParaRPr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chemeClr val="lt1"/>
                    </a:solidFill>
                  </a:tcPr>
                </a:tc>
                <a:tc>
                  <a:txBody>
                    <a:bodyPr/>
                    <a:lstStyle/>
                    <a:p>
                      <a:pPr indent="0" lvl="0" marL="0" marR="0" rtl="0" algn="r">
                        <a:lnSpc>
                          <a:spcPct val="115000"/>
                        </a:lnSpc>
                        <a:spcBef>
                          <a:spcPts val="0"/>
                        </a:spcBef>
                        <a:spcAft>
                          <a:spcPts val="0"/>
                        </a:spcAft>
                        <a:buClr>
                          <a:srgbClr val="000000"/>
                        </a:buClr>
                        <a:buSzPts val="1200"/>
                        <a:buFont typeface="Arial"/>
                        <a:buNone/>
                      </a:pPr>
                      <a:r>
                        <a:rPr lang="de-DE" sz="1200" u="none" cap="none" strike="noStrike"/>
                        <a:t>1</a:t>
                      </a:r>
                      <a:endParaRPr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chemeClr val="lt1"/>
                    </a:solidFill>
                  </a:tcPr>
                </a:tc>
                <a:tc>
                  <a:txBody>
                    <a:bodyPr/>
                    <a:lstStyle/>
                    <a:p>
                      <a:pPr indent="0" lvl="0" marL="0" marR="0" rtl="0" algn="r">
                        <a:lnSpc>
                          <a:spcPct val="115000"/>
                        </a:lnSpc>
                        <a:spcBef>
                          <a:spcPts val="0"/>
                        </a:spcBef>
                        <a:spcAft>
                          <a:spcPts val="0"/>
                        </a:spcAft>
                        <a:buClr>
                          <a:srgbClr val="000000"/>
                        </a:buClr>
                        <a:buSzPts val="1200"/>
                        <a:buFont typeface="Arial"/>
                        <a:buNone/>
                      </a:pPr>
                      <a:r>
                        <a:rPr lang="de-DE" sz="1200" u="none" cap="none" strike="noStrike"/>
                        <a:t>20</a:t>
                      </a:r>
                      <a:endParaRPr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chemeClr val="lt1"/>
                    </a:solidFill>
                  </a:tcPr>
                </a:tc>
                <a:tc>
                  <a:txBody>
                    <a:bodyPr/>
                    <a:lstStyle/>
                    <a:p>
                      <a:pPr indent="0" lvl="0" marL="0" marR="0" rtl="0" algn="r">
                        <a:lnSpc>
                          <a:spcPct val="115000"/>
                        </a:lnSpc>
                        <a:spcBef>
                          <a:spcPts val="0"/>
                        </a:spcBef>
                        <a:spcAft>
                          <a:spcPts val="0"/>
                        </a:spcAft>
                        <a:buClr>
                          <a:srgbClr val="000000"/>
                        </a:buClr>
                        <a:buSzPts val="1200"/>
                        <a:buFont typeface="Arial"/>
                        <a:buNone/>
                      </a:pPr>
                      <a:r>
                        <a:rPr lang="de-DE" sz="1200" u="none" cap="none" strike="noStrike"/>
                        <a:t>0</a:t>
                      </a:r>
                      <a:endParaRPr sz="1200" u="none" cap="none" strike="noStrike"/>
                    </a:p>
                  </a:txBody>
                  <a:tcPr marT="91425" marB="91425"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chemeClr val="lt1"/>
                    </a:solidFill>
                  </a:tcPr>
                </a:tc>
              </a:tr>
            </a:tbl>
          </a:graphicData>
        </a:graphic>
      </p:graphicFrame>
      <p:sp>
        <p:nvSpPr>
          <p:cNvPr id="836" name="Google Shape;836;g2a3e06661ff_2_237"/>
          <p:cNvSpPr txBox="1"/>
          <p:nvPr/>
        </p:nvSpPr>
        <p:spPr>
          <a:xfrm>
            <a:off x="1275831" y="1822262"/>
            <a:ext cx="9640200" cy="46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de-DE" sz="1800" u="none" cap="none" strike="noStrike">
                <a:solidFill>
                  <a:schemeClr val="dk1"/>
                </a:solidFill>
                <a:latin typeface="Calibri"/>
                <a:ea typeface="Calibri"/>
                <a:cs typeface="Calibri"/>
                <a:sym typeface="Calibri"/>
              </a:rPr>
              <a:t>The table, featuring numerous columns, has its </a:t>
            </a:r>
            <a:r>
              <a:rPr b="1" i="0" lang="de-DE" sz="1800" u="none" cap="none" strike="noStrike">
                <a:solidFill>
                  <a:schemeClr val="dk1"/>
                </a:solidFill>
                <a:latin typeface="Calibri"/>
                <a:ea typeface="Calibri"/>
                <a:cs typeface="Calibri"/>
                <a:sym typeface="Calibri"/>
              </a:rPr>
              <a:t>second half displayed below </a:t>
            </a:r>
            <a:r>
              <a:rPr b="0" i="0" lang="de-DE" sz="1800" u="none" cap="none" strike="noStrike">
                <a:solidFill>
                  <a:schemeClr val="dk1"/>
                </a:solidFill>
                <a:latin typeface="Calibri"/>
                <a:ea typeface="Calibri"/>
                <a:cs typeface="Calibri"/>
                <a:sym typeface="Calibri"/>
              </a:rPr>
              <a:t>for enhanced readability</a:t>
            </a:r>
            <a:endParaRPr b="0" i="0" sz="1800" u="none" cap="none" strike="noStrike">
              <a:solidFill>
                <a:schemeClr val="dk1"/>
              </a:solidFill>
              <a:latin typeface="Calibri"/>
              <a:ea typeface="Calibri"/>
              <a:cs typeface="Calibri"/>
              <a:sym typeface="Calibri"/>
            </a:endParaRPr>
          </a:p>
        </p:txBody>
      </p:sp>
      <p:pic>
        <p:nvPicPr>
          <p:cNvPr descr="Informationen Silhouette" id="837" name="Google Shape;837;g2a3e06661ff_2_237"/>
          <p:cNvPicPr preferRelativeResize="0"/>
          <p:nvPr/>
        </p:nvPicPr>
        <p:blipFill rotWithShape="1">
          <a:blip r:embed="rId3">
            <a:alphaModFix/>
          </a:blip>
          <a:srcRect b="0" l="0" r="0" t="0"/>
          <a:stretch/>
        </p:blipFill>
        <p:spPr>
          <a:xfrm>
            <a:off x="807831" y="1822262"/>
            <a:ext cx="468000" cy="468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g2a3e06661ff_2_35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de-DE" sz="2600">
                <a:latin typeface="Calibri"/>
                <a:ea typeface="Calibri"/>
                <a:cs typeface="Calibri"/>
                <a:sym typeface="Calibri"/>
              </a:rPr>
              <a:t>Python Delivery Planner: A Deep Dive into its Operational Workflow</a:t>
            </a:r>
            <a:endParaRPr/>
          </a:p>
        </p:txBody>
      </p:sp>
      <p:sp>
        <p:nvSpPr>
          <p:cNvPr id="844" name="Google Shape;844;g2a3e06661ff_2_353"/>
          <p:cNvSpPr txBox="1"/>
          <p:nvPr>
            <p:ph idx="2" type="body"/>
          </p:nvPr>
        </p:nvSpPr>
        <p:spPr>
          <a:xfrm>
            <a:off x="6487677" y="2504964"/>
            <a:ext cx="4671900" cy="3161700"/>
          </a:xfrm>
          <a:prstGeom prst="rect">
            <a:avLst/>
          </a:prstGeom>
          <a:noFill/>
          <a:ln cap="flat" cmpd="sng" w="22225">
            <a:solidFill>
              <a:srgbClr val="C00000"/>
            </a:solidFill>
            <a:prstDash val="dot"/>
            <a:round/>
            <a:headEnd len="sm" w="sm" type="none"/>
            <a:tailEnd len="sm" w="sm" type="none"/>
          </a:ln>
        </p:spPr>
        <p:txBody>
          <a:bodyPr anchorCtr="0" anchor="t" bIns="45700" lIns="91425" spcFirstLastPara="1" rIns="91425" wrap="square" tIns="45700">
            <a:normAutofit lnSpcReduction="20000"/>
          </a:bodyPr>
          <a:lstStyle/>
          <a:p>
            <a:pPr indent="0" lvl="0" marL="0" rtl="0" algn="l">
              <a:lnSpc>
                <a:spcPct val="90000"/>
              </a:lnSpc>
              <a:spcBef>
                <a:spcPts val="1000"/>
              </a:spcBef>
              <a:spcAft>
                <a:spcPts val="0"/>
              </a:spcAft>
              <a:buSzPts val="1800"/>
              <a:buNone/>
            </a:pPr>
            <a:r>
              <a:rPr b="1" lang="de-DE" sz="1800">
                <a:latin typeface="Calibri"/>
                <a:ea typeface="Calibri"/>
                <a:cs typeface="Calibri"/>
                <a:sym typeface="Calibri"/>
              </a:rPr>
              <a:t>Considerations for deliveries:</a:t>
            </a:r>
            <a:endParaRPr b="1" sz="1800">
              <a:latin typeface="Calibri"/>
              <a:ea typeface="Calibri"/>
              <a:cs typeface="Calibri"/>
              <a:sym typeface="Calibri"/>
            </a:endParaRPr>
          </a:p>
          <a:p>
            <a:pPr indent="-342900" lvl="0" marL="457200" rtl="0" algn="l">
              <a:lnSpc>
                <a:spcPct val="114000"/>
              </a:lnSpc>
              <a:spcBef>
                <a:spcPts val="1000"/>
              </a:spcBef>
              <a:spcAft>
                <a:spcPts val="0"/>
              </a:spcAft>
              <a:buSzPts val="1800"/>
              <a:buChar char="•"/>
            </a:pPr>
            <a:r>
              <a:rPr lang="de-DE" sz="1400">
                <a:latin typeface="Calibri"/>
                <a:ea typeface="Calibri"/>
                <a:cs typeface="Calibri"/>
                <a:sym typeface="Calibri"/>
              </a:rPr>
              <a:t>Total trip cannot exceed 10 hours</a:t>
            </a:r>
            <a:endParaRPr sz="1400">
              <a:latin typeface="Calibri"/>
              <a:ea typeface="Calibri"/>
              <a:cs typeface="Calibri"/>
              <a:sym typeface="Calibri"/>
            </a:endParaRPr>
          </a:p>
          <a:p>
            <a:pPr indent="-342900" lvl="1" marL="914400" rtl="0" algn="l">
              <a:lnSpc>
                <a:spcPct val="114000"/>
              </a:lnSpc>
              <a:spcBef>
                <a:spcPts val="0"/>
              </a:spcBef>
              <a:spcAft>
                <a:spcPts val="0"/>
              </a:spcAft>
              <a:buSzPts val="1400"/>
              <a:buFont typeface="Courier New"/>
              <a:buChar char="o"/>
            </a:pPr>
            <a:r>
              <a:rPr lang="de-DE" sz="1400">
                <a:latin typeface="Calibri"/>
                <a:ea typeface="Calibri"/>
                <a:cs typeface="Calibri"/>
                <a:sym typeface="Calibri"/>
              </a:rPr>
              <a:t>including (un)loading and driving between stores</a:t>
            </a:r>
            <a:endParaRPr sz="1400">
              <a:latin typeface="Calibri"/>
              <a:ea typeface="Calibri"/>
              <a:cs typeface="Calibri"/>
              <a:sym typeface="Calibri"/>
            </a:endParaRPr>
          </a:p>
          <a:p>
            <a:pPr indent="-342900" lvl="1" marL="914400" rtl="0" algn="l">
              <a:lnSpc>
                <a:spcPct val="114000"/>
              </a:lnSpc>
              <a:spcBef>
                <a:spcPts val="0"/>
              </a:spcBef>
              <a:spcAft>
                <a:spcPts val="0"/>
              </a:spcAft>
              <a:buSzPts val="1400"/>
              <a:buFont typeface="Courier New"/>
              <a:buChar char="o"/>
            </a:pPr>
            <a:r>
              <a:rPr lang="de-DE" sz="1400">
                <a:latin typeface="Calibri"/>
                <a:ea typeface="Calibri"/>
                <a:cs typeface="Calibri"/>
                <a:sym typeface="Calibri"/>
              </a:rPr>
              <a:t>A trip can deliver to multiple stores if adding that store doesn’t exceed the time</a:t>
            </a:r>
            <a:endParaRPr/>
          </a:p>
          <a:p>
            <a:pPr indent="-254000" lvl="1" marL="914400" rtl="0" algn="l">
              <a:lnSpc>
                <a:spcPct val="114000"/>
              </a:lnSpc>
              <a:spcBef>
                <a:spcPts val="0"/>
              </a:spcBef>
              <a:spcAft>
                <a:spcPts val="0"/>
              </a:spcAft>
              <a:buSzPts val="1400"/>
              <a:buFont typeface="Courier New"/>
              <a:buNone/>
            </a:pPr>
            <a:r>
              <a:t/>
            </a:r>
            <a:endParaRPr sz="1400">
              <a:latin typeface="Calibri"/>
              <a:ea typeface="Calibri"/>
              <a:cs typeface="Calibri"/>
              <a:sym typeface="Calibri"/>
            </a:endParaRPr>
          </a:p>
          <a:p>
            <a:pPr indent="-342900" lvl="0" marL="457200" rtl="0" algn="l">
              <a:lnSpc>
                <a:spcPct val="114000"/>
              </a:lnSpc>
              <a:spcBef>
                <a:spcPts val="0"/>
              </a:spcBef>
              <a:spcAft>
                <a:spcPts val="0"/>
              </a:spcAft>
              <a:buSzPts val="1800"/>
              <a:buChar char="•"/>
            </a:pPr>
            <a:r>
              <a:rPr lang="de-DE" sz="1400">
                <a:latin typeface="Calibri"/>
                <a:ea typeface="Calibri"/>
                <a:cs typeface="Calibri"/>
                <a:sym typeface="Calibri"/>
              </a:rPr>
              <a:t>Number of pallets cannot exceed vehicle capacity</a:t>
            </a:r>
            <a:endParaRPr sz="1400">
              <a:latin typeface="Calibri"/>
              <a:ea typeface="Calibri"/>
              <a:cs typeface="Calibri"/>
              <a:sym typeface="Calibri"/>
            </a:endParaRPr>
          </a:p>
          <a:p>
            <a:pPr indent="-228600" lvl="0" marL="457200" rtl="0" algn="l">
              <a:lnSpc>
                <a:spcPct val="114000"/>
              </a:lnSpc>
              <a:spcBef>
                <a:spcPts val="0"/>
              </a:spcBef>
              <a:spcAft>
                <a:spcPts val="0"/>
              </a:spcAft>
              <a:buSzPts val="1800"/>
              <a:buNone/>
            </a:pPr>
            <a:r>
              <a:t/>
            </a:r>
            <a:endParaRPr sz="1400">
              <a:latin typeface="Calibri"/>
              <a:ea typeface="Calibri"/>
              <a:cs typeface="Calibri"/>
              <a:sym typeface="Calibri"/>
            </a:endParaRPr>
          </a:p>
          <a:p>
            <a:pPr indent="-342900" lvl="0" marL="457200" rtl="0" algn="l">
              <a:lnSpc>
                <a:spcPct val="114000"/>
              </a:lnSpc>
              <a:spcBef>
                <a:spcPts val="0"/>
              </a:spcBef>
              <a:spcAft>
                <a:spcPts val="0"/>
              </a:spcAft>
              <a:buSzPts val="1800"/>
              <a:buChar char="•"/>
            </a:pPr>
            <a:r>
              <a:rPr lang="de-DE" sz="1400">
                <a:latin typeface="Calibri"/>
                <a:ea typeface="Calibri"/>
                <a:cs typeface="Calibri"/>
                <a:sym typeface="Calibri"/>
              </a:rPr>
              <a:t>Fresh and Dry deliveries cannot arrive later than their time limit of 8am and midnight on the day after, respectively</a:t>
            </a:r>
            <a:endParaRPr sz="1400">
              <a:latin typeface="Calibri"/>
              <a:ea typeface="Calibri"/>
              <a:cs typeface="Calibri"/>
              <a:sym typeface="Calibri"/>
            </a:endParaRPr>
          </a:p>
          <a:p>
            <a:pPr indent="0" lvl="0" marL="0" rtl="0" algn="l">
              <a:lnSpc>
                <a:spcPct val="90000"/>
              </a:lnSpc>
              <a:spcBef>
                <a:spcPts val="1000"/>
              </a:spcBef>
              <a:spcAft>
                <a:spcPts val="0"/>
              </a:spcAft>
              <a:buSzPts val="1800"/>
              <a:buNone/>
            </a:pPr>
            <a:r>
              <a:t/>
            </a:r>
            <a:endParaRPr sz="1400">
              <a:latin typeface="Calibri"/>
              <a:ea typeface="Calibri"/>
              <a:cs typeface="Calibri"/>
              <a:sym typeface="Calibri"/>
            </a:endParaRPr>
          </a:p>
        </p:txBody>
      </p:sp>
      <p:sp>
        <p:nvSpPr>
          <p:cNvPr id="845" name="Google Shape;845;g2a3e06661ff_2_35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pic>
        <p:nvPicPr>
          <p:cNvPr descr="Tageskalender Silhouette" id="846" name="Google Shape;846;g2a3e06661ff_2_353"/>
          <p:cNvPicPr preferRelativeResize="0"/>
          <p:nvPr/>
        </p:nvPicPr>
        <p:blipFill rotWithShape="1">
          <a:blip r:embed="rId3">
            <a:alphaModFix/>
          </a:blip>
          <a:srcRect b="0" l="0" r="0" t="0"/>
          <a:stretch/>
        </p:blipFill>
        <p:spPr>
          <a:xfrm>
            <a:off x="976738" y="1814258"/>
            <a:ext cx="743673" cy="743673"/>
          </a:xfrm>
          <a:prstGeom prst="rect">
            <a:avLst/>
          </a:prstGeom>
          <a:noFill/>
          <a:ln>
            <a:noFill/>
          </a:ln>
        </p:spPr>
      </p:pic>
      <p:pic>
        <p:nvPicPr>
          <p:cNvPr descr="Chevronpfeile Silhouette" id="847" name="Google Shape;847;g2a3e06661ff_2_353"/>
          <p:cNvPicPr preferRelativeResize="0"/>
          <p:nvPr/>
        </p:nvPicPr>
        <p:blipFill rotWithShape="1">
          <a:blip r:embed="rId4">
            <a:alphaModFix/>
          </a:blip>
          <a:srcRect b="0" l="0" r="0" t="0"/>
          <a:stretch/>
        </p:blipFill>
        <p:spPr>
          <a:xfrm rot="5400000">
            <a:off x="2962410" y="3136446"/>
            <a:ext cx="576000" cy="576000"/>
          </a:xfrm>
          <a:prstGeom prst="rect">
            <a:avLst/>
          </a:prstGeom>
          <a:noFill/>
          <a:ln>
            <a:noFill/>
          </a:ln>
        </p:spPr>
      </p:pic>
      <p:sp>
        <p:nvSpPr>
          <p:cNvPr id="848" name="Google Shape;848;g2a3e06661ff_2_353"/>
          <p:cNvSpPr txBox="1"/>
          <p:nvPr/>
        </p:nvSpPr>
        <p:spPr>
          <a:xfrm>
            <a:off x="1720411" y="2546177"/>
            <a:ext cx="3060000" cy="523200"/>
          </a:xfrm>
          <a:prstGeom prst="rect">
            <a:avLst/>
          </a:prstGeom>
          <a:noFill/>
          <a:ln cap="flat" cmpd="sng" w="9525">
            <a:solidFill>
              <a:srgbClr val="C00000"/>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0" i="0" lang="de-DE" sz="1400" u="none" cap="none" strike="noStrike">
                <a:solidFill>
                  <a:srgbClr val="000000"/>
                </a:solidFill>
                <a:latin typeface="Calibri"/>
                <a:ea typeface="Calibri"/>
                <a:cs typeface="Calibri"/>
                <a:sym typeface="Calibri"/>
              </a:rPr>
              <a:t>Between 17:00 and 19:00</a:t>
            </a:r>
            <a:endParaRPr/>
          </a:p>
          <a:p>
            <a:pPr indent="-285750" lvl="0" marL="285750" marR="0" rtl="0" algn="l">
              <a:lnSpc>
                <a:spcPct val="100000"/>
              </a:lnSpc>
              <a:spcBef>
                <a:spcPts val="0"/>
              </a:spcBef>
              <a:spcAft>
                <a:spcPts val="0"/>
              </a:spcAft>
              <a:buClr>
                <a:srgbClr val="000000"/>
              </a:buClr>
              <a:buSzPts val="1400"/>
              <a:buFont typeface="Arial"/>
              <a:buChar char="•"/>
            </a:pPr>
            <a:r>
              <a:rPr b="0" i="0" lang="de-DE" sz="1400" u="none" cap="none" strike="noStrike">
                <a:solidFill>
                  <a:srgbClr val="000000"/>
                </a:solidFill>
                <a:latin typeface="Calibri"/>
                <a:ea typeface="Calibri"/>
                <a:cs typeface="Calibri"/>
                <a:sym typeface="Calibri"/>
              </a:rPr>
              <a:t>Plan </a:t>
            </a:r>
            <a:r>
              <a:rPr b="1" i="0" lang="de-DE" sz="1400" u="none" cap="none" strike="noStrike">
                <a:solidFill>
                  <a:srgbClr val="000000"/>
                </a:solidFill>
                <a:latin typeface="Calibri"/>
                <a:ea typeface="Calibri"/>
                <a:cs typeface="Calibri"/>
                <a:sym typeface="Calibri"/>
              </a:rPr>
              <a:t>trips</a:t>
            </a:r>
            <a:r>
              <a:rPr b="0" i="0" lang="de-DE" sz="1400" u="none" cap="none" strike="noStrike">
                <a:solidFill>
                  <a:srgbClr val="000000"/>
                </a:solidFill>
                <a:latin typeface="Calibri"/>
                <a:ea typeface="Calibri"/>
                <a:cs typeface="Calibri"/>
                <a:sym typeface="Calibri"/>
              </a:rPr>
              <a:t> for </a:t>
            </a:r>
            <a:r>
              <a:rPr b="1" i="0" lang="de-DE" sz="1400" u="none" cap="none" strike="noStrike">
                <a:solidFill>
                  <a:srgbClr val="000000"/>
                </a:solidFill>
                <a:latin typeface="Calibri"/>
                <a:ea typeface="Calibri"/>
                <a:cs typeface="Calibri"/>
                <a:sym typeface="Calibri"/>
              </a:rPr>
              <a:t>dry deliveries</a:t>
            </a:r>
            <a:endParaRPr b="1" i="0" sz="1400" u="none" cap="none" strike="noStrike">
              <a:solidFill>
                <a:srgbClr val="000000"/>
              </a:solidFill>
              <a:latin typeface="Calibri"/>
              <a:ea typeface="Calibri"/>
              <a:cs typeface="Calibri"/>
              <a:sym typeface="Calibri"/>
            </a:endParaRPr>
          </a:p>
        </p:txBody>
      </p:sp>
      <p:sp>
        <p:nvSpPr>
          <p:cNvPr id="849" name="Google Shape;849;g2a3e06661ff_2_353"/>
          <p:cNvSpPr txBox="1"/>
          <p:nvPr/>
        </p:nvSpPr>
        <p:spPr>
          <a:xfrm>
            <a:off x="1720411" y="2001428"/>
            <a:ext cx="1497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de-DE" sz="1800" u="none" cap="none" strike="noStrike">
                <a:solidFill>
                  <a:srgbClr val="000000"/>
                </a:solidFill>
                <a:latin typeface="Calibri"/>
                <a:ea typeface="Calibri"/>
                <a:cs typeface="Calibri"/>
                <a:sym typeface="Calibri"/>
              </a:rPr>
              <a:t>On each day:</a:t>
            </a:r>
            <a:endParaRPr/>
          </a:p>
        </p:txBody>
      </p:sp>
      <p:sp>
        <p:nvSpPr>
          <p:cNvPr id="850" name="Google Shape;850;g2a3e06661ff_2_353"/>
          <p:cNvSpPr txBox="1"/>
          <p:nvPr/>
        </p:nvSpPr>
        <p:spPr>
          <a:xfrm>
            <a:off x="1720411" y="3774787"/>
            <a:ext cx="3060000" cy="523200"/>
          </a:xfrm>
          <a:prstGeom prst="rect">
            <a:avLst/>
          </a:prstGeom>
          <a:noFill/>
          <a:ln cap="flat" cmpd="sng" w="9525">
            <a:solidFill>
              <a:srgbClr val="C00000"/>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0" i="0" lang="de-DE" sz="1400" u="none" cap="none" strike="noStrike">
                <a:solidFill>
                  <a:srgbClr val="000000"/>
                </a:solidFill>
                <a:latin typeface="Calibri"/>
                <a:ea typeface="Calibri"/>
                <a:cs typeface="Calibri"/>
                <a:sym typeface="Calibri"/>
              </a:rPr>
              <a:t>After 19:00</a:t>
            </a:r>
            <a:endParaRPr/>
          </a:p>
          <a:p>
            <a:pPr indent="-285750" lvl="0" marL="285750" marR="0" rtl="0" algn="l">
              <a:lnSpc>
                <a:spcPct val="100000"/>
              </a:lnSpc>
              <a:spcBef>
                <a:spcPts val="0"/>
              </a:spcBef>
              <a:spcAft>
                <a:spcPts val="0"/>
              </a:spcAft>
              <a:buClr>
                <a:srgbClr val="000000"/>
              </a:buClr>
              <a:buSzPts val="1400"/>
              <a:buFont typeface="Arial"/>
              <a:buChar char="•"/>
            </a:pPr>
            <a:r>
              <a:rPr b="0" i="0" lang="de-DE" sz="1400" u="none" cap="none" strike="noStrike">
                <a:solidFill>
                  <a:srgbClr val="000000"/>
                </a:solidFill>
                <a:latin typeface="Calibri"/>
                <a:ea typeface="Calibri"/>
                <a:cs typeface="Calibri"/>
                <a:sym typeface="Calibri"/>
              </a:rPr>
              <a:t>Plan </a:t>
            </a:r>
            <a:r>
              <a:rPr b="1" i="0" lang="de-DE" sz="1400" u="none" cap="none" strike="noStrike">
                <a:solidFill>
                  <a:srgbClr val="000000"/>
                </a:solidFill>
                <a:latin typeface="Calibri"/>
                <a:ea typeface="Calibri"/>
                <a:cs typeface="Calibri"/>
                <a:sym typeface="Calibri"/>
              </a:rPr>
              <a:t>trips</a:t>
            </a:r>
            <a:r>
              <a:rPr b="0" i="0" lang="de-DE" sz="1400" u="none" cap="none" strike="noStrike">
                <a:solidFill>
                  <a:srgbClr val="000000"/>
                </a:solidFill>
                <a:latin typeface="Calibri"/>
                <a:ea typeface="Calibri"/>
                <a:cs typeface="Calibri"/>
                <a:sym typeface="Calibri"/>
              </a:rPr>
              <a:t> for </a:t>
            </a:r>
            <a:r>
              <a:rPr b="1" i="0" lang="de-DE" sz="1400" u="none" cap="none" strike="noStrike">
                <a:solidFill>
                  <a:srgbClr val="000000"/>
                </a:solidFill>
                <a:latin typeface="Calibri"/>
                <a:ea typeface="Calibri"/>
                <a:cs typeface="Calibri"/>
                <a:sym typeface="Calibri"/>
              </a:rPr>
              <a:t>fresh deliveries</a:t>
            </a:r>
            <a:endParaRPr b="1" i="0" sz="1400" u="none" cap="none" strike="noStrike">
              <a:solidFill>
                <a:srgbClr val="000000"/>
              </a:solidFill>
              <a:latin typeface="Calibri"/>
              <a:ea typeface="Calibri"/>
              <a:cs typeface="Calibri"/>
              <a:sym typeface="Calibri"/>
            </a:endParaRPr>
          </a:p>
        </p:txBody>
      </p:sp>
      <p:pic>
        <p:nvPicPr>
          <p:cNvPr descr="Chevronpfeile Silhouette" id="851" name="Google Shape;851;g2a3e06661ff_2_353"/>
          <p:cNvPicPr preferRelativeResize="0"/>
          <p:nvPr/>
        </p:nvPicPr>
        <p:blipFill rotWithShape="1">
          <a:blip r:embed="rId4">
            <a:alphaModFix/>
          </a:blip>
          <a:srcRect b="0" l="0" r="0" t="0"/>
          <a:stretch/>
        </p:blipFill>
        <p:spPr>
          <a:xfrm rot="5400000">
            <a:off x="2962410" y="4434334"/>
            <a:ext cx="576000" cy="576000"/>
          </a:xfrm>
          <a:prstGeom prst="rect">
            <a:avLst/>
          </a:prstGeom>
          <a:noFill/>
          <a:ln>
            <a:noFill/>
          </a:ln>
        </p:spPr>
      </p:pic>
      <p:sp>
        <p:nvSpPr>
          <p:cNvPr id="852" name="Google Shape;852;g2a3e06661ff_2_353"/>
          <p:cNvSpPr txBox="1"/>
          <p:nvPr/>
        </p:nvSpPr>
        <p:spPr>
          <a:xfrm>
            <a:off x="1720410" y="5146661"/>
            <a:ext cx="3060000" cy="738900"/>
          </a:xfrm>
          <a:prstGeom prst="rect">
            <a:avLst/>
          </a:prstGeom>
          <a:noFill/>
          <a:ln cap="flat" cmpd="sng" w="9525">
            <a:solidFill>
              <a:srgbClr val="C00000"/>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0" i="0" lang="de-DE" sz="1400" u="none" cap="none" strike="noStrike">
                <a:solidFill>
                  <a:srgbClr val="000000"/>
                </a:solidFill>
                <a:latin typeface="Calibri"/>
                <a:ea typeface="Calibri"/>
                <a:cs typeface="Calibri"/>
                <a:sym typeface="Calibri"/>
              </a:rPr>
              <a:t>After all Fresh goods are planned</a:t>
            </a:r>
            <a:endParaRPr b="0" i="0" sz="14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400"/>
              <a:buFont typeface="Arial"/>
              <a:buChar char="•"/>
            </a:pPr>
            <a:r>
              <a:rPr b="0" i="0" lang="de-DE" sz="1400" u="none" cap="none" strike="noStrike">
                <a:solidFill>
                  <a:srgbClr val="000000"/>
                </a:solidFill>
                <a:latin typeface="Calibri"/>
                <a:ea typeface="Calibri"/>
                <a:cs typeface="Calibri"/>
                <a:sym typeface="Calibri"/>
              </a:rPr>
              <a:t>Plan </a:t>
            </a:r>
            <a:r>
              <a:rPr b="1" i="0" lang="de-DE" sz="1400" u="none" cap="none" strike="noStrike">
                <a:solidFill>
                  <a:srgbClr val="000000"/>
                </a:solidFill>
                <a:latin typeface="Calibri"/>
                <a:ea typeface="Calibri"/>
                <a:cs typeface="Calibri"/>
                <a:sym typeface="Calibri"/>
              </a:rPr>
              <a:t>remaining trips </a:t>
            </a:r>
            <a:r>
              <a:rPr b="0" i="0" lang="de-DE" sz="1400" u="none" cap="none" strike="noStrike">
                <a:solidFill>
                  <a:srgbClr val="000000"/>
                </a:solidFill>
                <a:latin typeface="Calibri"/>
                <a:ea typeface="Calibri"/>
                <a:cs typeface="Calibri"/>
                <a:sym typeface="Calibri"/>
              </a:rPr>
              <a:t>for </a:t>
            </a:r>
            <a:r>
              <a:rPr b="1" i="0" lang="de-DE" sz="1400" u="none" cap="none" strike="noStrike">
                <a:solidFill>
                  <a:srgbClr val="000000"/>
                </a:solidFill>
                <a:latin typeface="Calibri"/>
                <a:ea typeface="Calibri"/>
                <a:cs typeface="Calibri"/>
                <a:sym typeface="Calibri"/>
              </a:rPr>
              <a:t>dry deliveries</a:t>
            </a:r>
            <a:endParaRPr b="1" i="0" sz="1400" u="none" cap="none" strike="noStrike">
              <a:solidFill>
                <a:srgbClr val="000000"/>
              </a:solidFill>
              <a:latin typeface="Calibri"/>
              <a:ea typeface="Calibri"/>
              <a:cs typeface="Calibri"/>
              <a:sym typeface="Calibri"/>
            </a:endParaRPr>
          </a:p>
        </p:txBody>
      </p:sp>
      <p:pic>
        <p:nvPicPr>
          <p:cNvPr descr="Glühbirne und Zahnrad Silhouette" id="853" name="Google Shape;853;g2a3e06661ff_2_353"/>
          <p:cNvPicPr preferRelativeResize="0"/>
          <p:nvPr/>
        </p:nvPicPr>
        <p:blipFill rotWithShape="1">
          <a:blip r:embed="rId5">
            <a:alphaModFix/>
          </a:blip>
          <a:srcRect b="0" l="0" r="0" t="0"/>
          <a:stretch/>
        </p:blipFill>
        <p:spPr>
          <a:xfrm>
            <a:off x="5767677" y="1813454"/>
            <a:ext cx="720000" cy="720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g2a3e06661ff_2_47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860" name="Google Shape;860;g2a3e06661ff_2_475"/>
          <p:cNvSpPr txBox="1"/>
          <p:nvPr>
            <p:ph idx="2" type="body"/>
          </p:nvPr>
        </p:nvSpPr>
        <p:spPr>
          <a:xfrm>
            <a:off x="838200" y="2516716"/>
            <a:ext cx="3204300" cy="2916300"/>
          </a:xfrm>
          <a:prstGeom prst="rect">
            <a:avLst/>
          </a:prstGeom>
          <a:noFill/>
          <a:ln>
            <a:noFill/>
          </a:ln>
        </p:spPr>
        <p:txBody>
          <a:bodyPr anchorCtr="0" anchor="t" bIns="45700" lIns="91425" spcFirstLastPara="1" rIns="91425" wrap="square" tIns="45700">
            <a:normAutofit/>
          </a:bodyPr>
          <a:lstStyle/>
          <a:p>
            <a:pPr indent="0" lvl="0" marL="0" rtl="0" algn="ctr">
              <a:lnSpc>
                <a:spcPct val="115000"/>
              </a:lnSpc>
              <a:spcBef>
                <a:spcPts val="1500"/>
              </a:spcBef>
              <a:spcAft>
                <a:spcPts val="0"/>
              </a:spcAft>
              <a:buClr>
                <a:schemeClr val="dk1"/>
              </a:buClr>
              <a:buSzPts val="1100"/>
              <a:buFont typeface="Arial"/>
              <a:buNone/>
            </a:pPr>
            <a:r>
              <a:rPr lang="de-DE">
                <a:solidFill>
                  <a:schemeClr val="dk1"/>
                </a:solidFill>
                <a:latin typeface="Calibri"/>
                <a:ea typeface="Calibri"/>
                <a:cs typeface="Calibri"/>
                <a:sym typeface="Calibri"/>
              </a:rPr>
              <a:t>This </a:t>
            </a:r>
            <a:r>
              <a:rPr b="1" lang="de-DE">
                <a:solidFill>
                  <a:schemeClr val="dk1"/>
                </a:solidFill>
                <a:latin typeface="Calibri"/>
                <a:ea typeface="Calibri"/>
                <a:cs typeface="Calibri"/>
                <a:sym typeface="Calibri"/>
              </a:rPr>
              <a:t>step-by-step explanation </a:t>
            </a:r>
            <a:r>
              <a:rPr lang="de-DE">
                <a:solidFill>
                  <a:schemeClr val="dk1"/>
                </a:solidFill>
                <a:latin typeface="Calibri"/>
                <a:ea typeface="Calibri"/>
                <a:cs typeface="Calibri"/>
                <a:sym typeface="Calibri"/>
              </a:rPr>
              <a:t>covers the </a:t>
            </a:r>
            <a:r>
              <a:rPr b="1" lang="de-DE">
                <a:solidFill>
                  <a:schemeClr val="dk1"/>
                </a:solidFill>
                <a:latin typeface="Calibri"/>
                <a:ea typeface="Calibri"/>
                <a:cs typeface="Calibri"/>
                <a:sym typeface="Calibri"/>
              </a:rPr>
              <a:t>main structure of the code </a:t>
            </a:r>
            <a:r>
              <a:rPr lang="de-DE">
                <a:solidFill>
                  <a:schemeClr val="dk1"/>
                </a:solidFill>
                <a:latin typeface="Calibri"/>
                <a:ea typeface="Calibri"/>
                <a:cs typeface="Calibri"/>
                <a:sym typeface="Calibri"/>
              </a:rPr>
              <a:t>and the </a:t>
            </a:r>
            <a:r>
              <a:rPr b="1" lang="de-DE">
                <a:solidFill>
                  <a:schemeClr val="dk1"/>
                </a:solidFill>
                <a:latin typeface="Calibri"/>
                <a:ea typeface="Calibri"/>
                <a:cs typeface="Calibri"/>
                <a:sym typeface="Calibri"/>
              </a:rPr>
              <a:t>logic</a:t>
            </a:r>
            <a:r>
              <a:rPr lang="de-DE">
                <a:solidFill>
                  <a:schemeClr val="dk1"/>
                </a:solidFill>
                <a:latin typeface="Calibri"/>
                <a:ea typeface="Calibri"/>
                <a:cs typeface="Calibri"/>
                <a:sym typeface="Calibri"/>
              </a:rPr>
              <a:t> for </a:t>
            </a:r>
            <a:r>
              <a:rPr b="1" lang="de-DE">
                <a:solidFill>
                  <a:schemeClr val="dk1"/>
                </a:solidFill>
                <a:latin typeface="Calibri"/>
                <a:ea typeface="Calibri"/>
                <a:cs typeface="Calibri"/>
                <a:sym typeface="Calibri"/>
              </a:rPr>
              <a:t>planning deliveries</a:t>
            </a:r>
            <a:r>
              <a:rPr lang="de-DE">
                <a:solidFill>
                  <a:schemeClr val="dk1"/>
                </a:solidFill>
                <a:latin typeface="Calibri"/>
                <a:ea typeface="Calibri"/>
                <a:cs typeface="Calibri"/>
                <a:sym typeface="Calibri"/>
              </a:rPr>
              <a:t> based on fresh and dry goods demand, location groups, and various constraints. </a:t>
            </a:r>
            <a:endParaRPr/>
          </a:p>
          <a:p>
            <a:pPr indent="0" lvl="0" marL="0" rtl="0" algn="ctr">
              <a:lnSpc>
                <a:spcPct val="115000"/>
              </a:lnSpc>
              <a:spcBef>
                <a:spcPts val="1500"/>
              </a:spcBef>
              <a:spcAft>
                <a:spcPts val="0"/>
              </a:spcAft>
              <a:buClr>
                <a:schemeClr val="dk1"/>
              </a:buClr>
              <a:buSzPts val="1100"/>
              <a:buFont typeface="Arial"/>
              <a:buNone/>
            </a:pPr>
            <a:r>
              <a:rPr lang="de-DE">
                <a:solidFill>
                  <a:schemeClr val="dk1"/>
                </a:solidFill>
                <a:latin typeface="Calibri"/>
                <a:ea typeface="Calibri"/>
                <a:cs typeface="Calibri"/>
                <a:sym typeface="Calibri"/>
              </a:rPr>
              <a:t>It's designed to iteratively plan deliveries until the total demand for each day is satisfied.</a:t>
            </a:r>
            <a:endParaRPr sz="2000">
              <a:solidFill>
                <a:schemeClr val="dk1"/>
              </a:solidFill>
              <a:latin typeface="Calibri"/>
              <a:ea typeface="Calibri"/>
              <a:cs typeface="Calibri"/>
              <a:sym typeface="Calibri"/>
            </a:endParaRPr>
          </a:p>
        </p:txBody>
      </p:sp>
      <p:sp>
        <p:nvSpPr>
          <p:cNvPr id="861" name="Google Shape;861;g2a3e06661ff_2_475"/>
          <p:cNvSpPr txBox="1"/>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i="0" lang="de-DE" sz="2600" u="none" cap="none" strike="noStrike">
                <a:solidFill>
                  <a:schemeClr val="dk1"/>
                </a:solidFill>
                <a:latin typeface="Calibri"/>
                <a:ea typeface="Calibri"/>
                <a:cs typeface="Calibri"/>
                <a:sym typeface="Calibri"/>
              </a:rPr>
              <a:t>Delivery Planning Logic: Iterative Code Structure &amp; Constraints</a:t>
            </a:r>
            <a:endParaRPr b="1" i="0" sz="2600" u="none" cap="none" strike="noStrike">
              <a:solidFill>
                <a:schemeClr val="dk1"/>
              </a:solidFill>
              <a:latin typeface="Calibri"/>
              <a:ea typeface="Calibri"/>
              <a:cs typeface="Calibri"/>
              <a:sym typeface="Calibri"/>
            </a:endParaRPr>
          </a:p>
        </p:txBody>
      </p:sp>
      <p:pic>
        <p:nvPicPr>
          <p:cNvPr descr="Liste Silhouette" id="862" name="Google Shape;862;g2a3e06661ff_2_475"/>
          <p:cNvPicPr preferRelativeResize="0"/>
          <p:nvPr/>
        </p:nvPicPr>
        <p:blipFill rotWithShape="1">
          <a:blip r:embed="rId3">
            <a:alphaModFix/>
          </a:blip>
          <a:srcRect b="0" l="0" r="0" t="0"/>
          <a:stretch/>
        </p:blipFill>
        <p:spPr>
          <a:xfrm>
            <a:off x="2098350" y="1832716"/>
            <a:ext cx="684000" cy="684000"/>
          </a:xfrm>
          <a:prstGeom prst="rect">
            <a:avLst/>
          </a:prstGeom>
          <a:noFill/>
          <a:ln>
            <a:noFill/>
          </a:ln>
        </p:spPr>
      </p:pic>
      <p:sp>
        <p:nvSpPr>
          <p:cNvPr id="863" name="Google Shape;863;g2a3e06661ff_2_475"/>
          <p:cNvSpPr/>
          <p:nvPr/>
        </p:nvSpPr>
        <p:spPr>
          <a:xfrm>
            <a:off x="4230700" y="1387375"/>
            <a:ext cx="7390200" cy="5175000"/>
          </a:xfrm>
          <a:prstGeom prst="rect">
            <a:avLst/>
          </a:prstGeom>
          <a:noFill/>
          <a:ln cap="flat" cmpd="sng" w="190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304800" lvl="0" marL="457200" rtl="0" algn="l">
              <a:lnSpc>
                <a:spcPct val="115000"/>
              </a:lnSpc>
              <a:spcBef>
                <a:spcPts val="0"/>
              </a:spcBef>
              <a:spcAft>
                <a:spcPts val="0"/>
              </a:spcAft>
              <a:buClr>
                <a:schemeClr val="dk1"/>
              </a:buClr>
              <a:buSzPts val="1000"/>
              <a:buFont typeface="Roboto"/>
              <a:buAutoNum type="arabicPeriod"/>
            </a:pPr>
            <a:r>
              <a:rPr lang="de-DE" sz="1000">
                <a:solidFill>
                  <a:schemeClr val="dk1"/>
                </a:solidFill>
                <a:latin typeface="Calibri"/>
                <a:ea typeface="Calibri"/>
                <a:cs typeface="Calibri"/>
                <a:sym typeface="Calibri"/>
              </a:rPr>
              <a:t>Initialize Plan and Loop Through Delivery Days:</a:t>
            </a:r>
            <a:endParaRPr>
              <a:solidFill>
                <a:schemeClr val="dk1"/>
              </a:solidFill>
            </a:endParaRPr>
          </a:p>
          <a:p>
            <a:pPr indent="-304800" lvl="1" marL="914400" rtl="0" algn="l">
              <a:lnSpc>
                <a:spcPct val="115000"/>
              </a:lnSpc>
              <a:spcBef>
                <a:spcPts val="0"/>
              </a:spcBef>
              <a:spcAft>
                <a:spcPts val="0"/>
              </a:spcAft>
              <a:buClr>
                <a:schemeClr val="dk1"/>
              </a:buClr>
              <a:buSzPts val="1100"/>
              <a:buFont typeface="Roboto"/>
              <a:buAutoNum type="alphaLcPeriod"/>
            </a:pPr>
            <a:r>
              <a:rPr lang="de-DE" sz="1000">
                <a:solidFill>
                  <a:schemeClr val="dk1"/>
                </a:solidFill>
                <a:latin typeface="Calibri"/>
                <a:ea typeface="Calibri"/>
                <a:cs typeface="Calibri"/>
                <a:sym typeface="Calibri"/>
              </a:rPr>
              <a:t>Create an empty list called </a:t>
            </a:r>
            <a:r>
              <a:rPr lang="de-DE" sz="1000">
                <a:solidFill>
                  <a:schemeClr val="dk1"/>
                </a:solidFill>
                <a:latin typeface="Courier New"/>
                <a:ea typeface="Courier New"/>
                <a:cs typeface="Courier New"/>
                <a:sym typeface="Courier New"/>
              </a:rPr>
              <a:t>plan</a:t>
            </a:r>
            <a:r>
              <a:rPr lang="de-DE" sz="1000">
                <a:solidFill>
                  <a:schemeClr val="dk1"/>
                </a:solidFill>
                <a:latin typeface="Calibri"/>
                <a:ea typeface="Calibri"/>
                <a:cs typeface="Calibri"/>
                <a:sym typeface="Calibri"/>
              </a:rPr>
              <a:t> to store the delivery schedule for each day.</a:t>
            </a:r>
            <a:endParaRPr>
              <a:solidFill>
                <a:schemeClr val="dk1"/>
              </a:solidFill>
            </a:endParaRPr>
          </a:p>
          <a:p>
            <a:pPr indent="-304800" lvl="1" marL="914400" rtl="0" algn="l">
              <a:lnSpc>
                <a:spcPct val="115000"/>
              </a:lnSpc>
              <a:spcBef>
                <a:spcPts val="0"/>
              </a:spcBef>
              <a:spcAft>
                <a:spcPts val="0"/>
              </a:spcAft>
              <a:buClr>
                <a:schemeClr val="dk1"/>
              </a:buClr>
              <a:buSzPts val="1100"/>
              <a:buFont typeface="Roboto"/>
              <a:buAutoNum type="alphaLcPeriod"/>
            </a:pPr>
            <a:r>
              <a:rPr lang="de-DE" sz="1000">
                <a:solidFill>
                  <a:schemeClr val="dk1"/>
                </a:solidFill>
                <a:latin typeface="Calibri"/>
                <a:ea typeface="Calibri"/>
                <a:cs typeface="Calibri"/>
                <a:sym typeface="Calibri"/>
              </a:rPr>
              <a:t>Use a loop to iterate through each day in the </a:t>
            </a:r>
            <a:r>
              <a:rPr lang="de-DE" sz="1000">
                <a:solidFill>
                  <a:schemeClr val="dk1"/>
                </a:solidFill>
                <a:latin typeface="Courier New"/>
                <a:ea typeface="Courier New"/>
                <a:cs typeface="Courier New"/>
                <a:sym typeface="Courier New"/>
              </a:rPr>
              <a:t>delivery_days</a:t>
            </a:r>
            <a:r>
              <a:rPr lang="de-DE" sz="1000">
                <a:solidFill>
                  <a:schemeClr val="dk1"/>
                </a:solidFill>
                <a:latin typeface="Calibri"/>
                <a:ea typeface="Calibri"/>
                <a:cs typeface="Calibri"/>
                <a:sym typeface="Calibri"/>
              </a:rPr>
              <a:t>.</a:t>
            </a:r>
            <a:endParaRPr>
              <a:solidFill>
                <a:schemeClr val="dk1"/>
              </a:solidFill>
            </a:endParaRPr>
          </a:p>
          <a:p>
            <a:pPr indent="-304800" lvl="0" marL="457200" rtl="0" algn="l">
              <a:lnSpc>
                <a:spcPct val="115000"/>
              </a:lnSpc>
              <a:spcBef>
                <a:spcPts val="0"/>
              </a:spcBef>
              <a:spcAft>
                <a:spcPts val="0"/>
              </a:spcAft>
              <a:buClr>
                <a:schemeClr val="dk1"/>
              </a:buClr>
              <a:buSzPts val="1000"/>
              <a:buFont typeface="Roboto"/>
              <a:buAutoNum type="arabicPeriod"/>
            </a:pPr>
            <a:r>
              <a:rPr lang="de-DE" sz="1000">
                <a:solidFill>
                  <a:schemeClr val="dk1"/>
                </a:solidFill>
                <a:latin typeface="Calibri"/>
                <a:ea typeface="Calibri"/>
                <a:cs typeface="Calibri"/>
                <a:sym typeface="Calibri"/>
              </a:rPr>
              <a:t>Filter Orders for the Current Day:</a:t>
            </a:r>
            <a:endParaRPr>
              <a:solidFill>
                <a:schemeClr val="dk1"/>
              </a:solidFill>
            </a:endParaRPr>
          </a:p>
          <a:p>
            <a:pPr indent="-304800" lvl="1" marL="914400" rtl="0" algn="l">
              <a:lnSpc>
                <a:spcPct val="115000"/>
              </a:lnSpc>
              <a:spcBef>
                <a:spcPts val="0"/>
              </a:spcBef>
              <a:spcAft>
                <a:spcPts val="0"/>
              </a:spcAft>
              <a:buClr>
                <a:schemeClr val="dk1"/>
              </a:buClr>
              <a:buSzPts val="1000"/>
              <a:buFont typeface="Roboto"/>
              <a:buAutoNum type="alphaLcPeriod"/>
            </a:pPr>
            <a:r>
              <a:rPr lang="de-DE" sz="1000">
                <a:solidFill>
                  <a:schemeClr val="dk1"/>
                </a:solidFill>
                <a:latin typeface="Calibri"/>
                <a:ea typeface="Calibri"/>
                <a:cs typeface="Calibri"/>
                <a:sym typeface="Calibri"/>
              </a:rPr>
              <a:t>Select orders from the dataframe (</a:t>
            </a:r>
            <a:r>
              <a:rPr lang="de-DE" sz="1000">
                <a:solidFill>
                  <a:schemeClr val="dk1"/>
                </a:solidFill>
                <a:latin typeface="Courier New"/>
                <a:ea typeface="Courier New"/>
                <a:cs typeface="Courier New"/>
                <a:sym typeface="Courier New"/>
              </a:rPr>
              <a:t>df</a:t>
            </a:r>
            <a:r>
              <a:rPr lang="de-DE" sz="1000">
                <a:solidFill>
                  <a:schemeClr val="dk1"/>
                </a:solidFill>
                <a:latin typeface="Calibri"/>
                <a:ea typeface="Calibri"/>
                <a:cs typeface="Calibri"/>
                <a:sym typeface="Calibri"/>
              </a:rPr>
              <a:t>) where the 'delivery date (d+1)' matches the current day.</a:t>
            </a:r>
            <a:endParaRPr>
              <a:solidFill>
                <a:schemeClr val="dk1"/>
              </a:solidFill>
            </a:endParaRPr>
          </a:p>
          <a:p>
            <a:pPr indent="-304800" lvl="1" marL="914400" rtl="0" algn="l">
              <a:lnSpc>
                <a:spcPct val="115000"/>
              </a:lnSpc>
              <a:spcBef>
                <a:spcPts val="0"/>
              </a:spcBef>
              <a:spcAft>
                <a:spcPts val="0"/>
              </a:spcAft>
              <a:buClr>
                <a:schemeClr val="dk1"/>
              </a:buClr>
              <a:buSzPts val="1000"/>
              <a:buFont typeface="Roboto"/>
              <a:buAutoNum type="alphaLcPeriod"/>
            </a:pPr>
            <a:r>
              <a:rPr lang="de-DE" sz="1000">
                <a:solidFill>
                  <a:schemeClr val="dk1"/>
                </a:solidFill>
                <a:latin typeface="Calibri"/>
                <a:ea typeface="Calibri"/>
                <a:cs typeface="Calibri"/>
                <a:sym typeface="Calibri"/>
              </a:rPr>
              <a:t>Create an empty dataframe called </a:t>
            </a:r>
            <a:r>
              <a:rPr lang="de-DE" sz="1000">
                <a:solidFill>
                  <a:schemeClr val="dk1"/>
                </a:solidFill>
                <a:latin typeface="Courier New"/>
                <a:ea typeface="Courier New"/>
                <a:cs typeface="Courier New"/>
                <a:sym typeface="Courier New"/>
              </a:rPr>
              <a:t>deliveries</a:t>
            </a:r>
            <a:r>
              <a:rPr lang="de-DE" sz="1000">
                <a:solidFill>
                  <a:schemeClr val="dk1"/>
                </a:solidFill>
                <a:latin typeface="Calibri"/>
                <a:ea typeface="Calibri"/>
                <a:cs typeface="Calibri"/>
                <a:sym typeface="Calibri"/>
              </a:rPr>
              <a:t> to store the planned deliveries for the day.</a:t>
            </a:r>
            <a:endParaRPr>
              <a:solidFill>
                <a:schemeClr val="dk1"/>
              </a:solidFill>
            </a:endParaRPr>
          </a:p>
          <a:p>
            <a:pPr indent="-304800" lvl="1" marL="914400" rtl="0" algn="l">
              <a:lnSpc>
                <a:spcPct val="115000"/>
              </a:lnSpc>
              <a:spcBef>
                <a:spcPts val="0"/>
              </a:spcBef>
              <a:spcAft>
                <a:spcPts val="0"/>
              </a:spcAft>
              <a:buClr>
                <a:schemeClr val="dk1"/>
              </a:buClr>
              <a:buSzPts val="1000"/>
              <a:buFont typeface="Roboto"/>
              <a:buAutoNum type="alphaLcPeriod"/>
            </a:pPr>
            <a:r>
              <a:rPr lang="de-DE" sz="1000">
                <a:solidFill>
                  <a:schemeClr val="dk1"/>
                </a:solidFill>
                <a:latin typeface="Calibri"/>
                <a:ea typeface="Calibri"/>
                <a:cs typeface="Calibri"/>
                <a:sym typeface="Calibri"/>
              </a:rPr>
              <a:t>Initialize a variable </a:t>
            </a:r>
            <a:r>
              <a:rPr lang="de-DE" sz="1000">
                <a:solidFill>
                  <a:schemeClr val="dk1"/>
                </a:solidFill>
                <a:latin typeface="Courier New"/>
                <a:ea typeface="Courier New"/>
                <a:cs typeface="Courier New"/>
                <a:sym typeface="Courier New"/>
              </a:rPr>
              <a:t>demand_satisfied</a:t>
            </a:r>
            <a:r>
              <a:rPr lang="de-DE" sz="1000">
                <a:solidFill>
                  <a:schemeClr val="dk1"/>
                </a:solidFill>
                <a:latin typeface="Calibri"/>
                <a:ea typeface="Calibri"/>
                <a:cs typeface="Calibri"/>
                <a:sym typeface="Calibri"/>
              </a:rPr>
              <a:t> to track the total demand satisfied.</a:t>
            </a:r>
            <a:endParaRPr>
              <a:solidFill>
                <a:schemeClr val="dk1"/>
              </a:solidFill>
            </a:endParaRPr>
          </a:p>
          <a:p>
            <a:pPr indent="-304800" lvl="0" marL="457200" rtl="0" algn="l">
              <a:lnSpc>
                <a:spcPct val="115000"/>
              </a:lnSpc>
              <a:spcBef>
                <a:spcPts val="0"/>
              </a:spcBef>
              <a:spcAft>
                <a:spcPts val="0"/>
              </a:spcAft>
              <a:buClr>
                <a:schemeClr val="dk1"/>
              </a:buClr>
              <a:buSzPts val="1000"/>
              <a:buFont typeface="Roboto"/>
              <a:buAutoNum type="arabicPeriod"/>
            </a:pPr>
            <a:r>
              <a:rPr lang="de-DE" sz="1000">
                <a:solidFill>
                  <a:schemeClr val="dk1"/>
                </a:solidFill>
                <a:latin typeface="Calibri"/>
                <a:ea typeface="Calibri"/>
                <a:cs typeface="Calibri"/>
                <a:sym typeface="Calibri"/>
              </a:rPr>
              <a:t>Group Orders by Location Group:</a:t>
            </a:r>
            <a:endParaRPr>
              <a:solidFill>
                <a:schemeClr val="dk1"/>
              </a:solidFill>
            </a:endParaRPr>
          </a:p>
          <a:p>
            <a:pPr indent="-304800" lvl="1" marL="914400" rtl="0" algn="l">
              <a:lnSpc>
                <a:spcPct val="115000"/>
              </a:lnSpc>
              <a:spcBef>
                <a:spcPts val="0"/>
              </a:spcBef>
              <a:spcAft>
                <a:spcPts val="0"/>
              </a:spcAft>
              <a:buClr>
                <a:schemeClr val="dk1"/>
              </a:buClr>
              <a:buSzPts val="1000"/>
              <a:buFont typeface="Roboto"/>
              <a:buAutoNum type="alphaLcPeriod"/>
            </a:pPr>
            <a:r>
              <a:rPr lang="de-DE" sz="1000">
                <a:solidFill>
                  <a:schemeClr val="dk1"/>
                </a:solidFill>
                <a:latin typeface="Calibri"/>
                <a:ea typeface="Calibri"/>
                <a:cs typeface="Calibri"/>
                <a:sym typeface="Calibri"/>
              </a:rPr>
              <a:t>Group the orders for the day by the 'Group' column to plan deliveries for each location group separately.</a:t>
            </a:r>
            <a:endParaRPr>
              <a:solidFill>
                <a:schemeClr val="dk1"/>
              </a:solidFill>
            </a:endParaRPr>
          </a:p>
          <a:p>
            <a:pPr indent="-304800" lvl="0" marL="457200" rtl="0" algn="l">
              <a:lnSpc>
                <a:spcPct val="115000"/>
              </a:lnSpc>
              <a:spcBef>
                <a:spcPts val="0"/>
              </a:spcBef>
              <a:spcAft>
                <a:spcPts val="0"/>
              </a:spcAft>
              <a:buClr>
                <a:schemeClr val="dk1"/>
              </a:buClr>
              <a:buSzPts val="1000"/>
              <a:buFont typeface="Roboto"/>
              <a:buAutoNum type="arabicPeriod"/>
            </a:pPr>
            <a:r>
              <a:rPr lang="de-DE" sz="1000">
                <a:solidFill>
                  <a:schemeClr val="dk1"/>
                </a:solidFill>
                <a:latin typeface="Calibri"/>
                <a:ea typeface="Calibri"/>
                <a:cs typeface="Calibri"/>
                <a:sym typeface="Calibri"/>
              </a:rPr>
              <a:t>Iterate Through Location Groups:</a:t>
            </a:r>
            <a:endParaRPr>
              <a:solidFill>
                <a:schemeClr val="dk1"/>
              </a:solidFill>
            </a:endParaRPr>
          </a:p>
          <a:p>
            <a:pPr indent="-304800" lvl="1" marL="914400" rtl="0" algn="l">
              <a:lnSpc>
                <a:spcPct val="115000"/>
              </a:lnSpc>
              <a:spcBef>
                <a:spcPts val="0"/>
              </a:spcBef>
              <a:spcAft>
                <a:spcPts val="0"/>
              </a:spcAft>
              <a:buClr>
                <a:schemeClr val="dk1"/>
              </a:buClr>
              <a:buSzPts val="1000"/>
              <a:buFont typeface="Roboto"/>
              <a:buAutoNum type="alphaLcPeriod"/>
            </a:pPr>
            <a:r>
              <a:rPr lang="de-DE" sz="1000">
                <a:solidFill>
                  <a:schemeClr val="dk1"/>
                </a:solidFill>
                <a:latin typeface="Calibri"/>
                <a:ea typeface="Calibri"/>
                <a:cs typeface="Calibri"/>
                <a:sym typeface="Calibri"/>
              </a:rPr>
              <a:t>Loop through each location group and plan deliveries for that group.</a:t>
            </a:r>
            <a:endParaRPr>
              <a:solidFill>
                <a:schemeClr val="dk1"/>
              </a:solidFill>
            </a:endParaRPr>
          </a:p>
          <a:p>
            <a:pPr indent="-304800" lvl="1" marL="914400" rtl="0" algn="l">
              <a:lnSpc>
                <a:spcPct val="115000"/>
              </a:lnSpc>
              <a:spcBef>
                <a:spcPts val="0"/>
              </a:spcBef>
              <a:spcAft>
                <a:spcPts val="0"/>
              </a:spcAft>
              <a:buClr>
                <a:schemeClr val="dk1"/>
              </a:buClr>
              <a:buSzPts val="1000"/>
              <a:buFont typeface="Roboto"/>
              <a:buAutoNum type="alphaLcPeriod"/>
            </a:pPr>
            <a:r>
              <a:rPr lang="de-DE" sz="1000">
                <a:solidFill>
                  <a:schemeClr val="dk1"/>
                </a:solidFill>
                <a:latin typeface="Calibri"/>
                <a:ea typeface="Calibri"/>
                <a:cs typeface="Calibri"/>
                <a:sym typeface="Calibri"/>
              </a:rPr>
              <a:t>Calculate the total demand for fresh and dry goods for the current group.</a:t>
            </a:r>
            <a:endParaRPr>
              <a:solidFill>
                <a:schemeClr val="dk1"/>
              </a:solidFill>
            </a:endParaRPr>
          </a:p>
          <a:p>
            <a:pPr indent="-304800" lvl="0" marL="457200" rtl="0" algn="l">
              <a:lnSpc>
                <a:spcPct val="115000"/>
              </a:lnSpc>
              <a:spcBef>
                <a:spcPts val="0"/>
              </a:spcBef>
              <a:spcAft>
                <a:spcPts val="0"/>
              </a:spcAft>
              <a:buClr>
                <a:schemeClr val="dk1"/>
              </a:buClr>
              <a:buSzPts val="1000"/>
              <a:buFont typeface="Roboto"/>
              <a:buAutoNum type="arabicPeriod"/>
            </a:pPr>
            <a:r>
              <a:rPr lang="de-DE" sz="1000">
                <a:solidFill>
                  <a:schemeClr val="dk1"/>
                </a:solidFill>
                <a:latin typeface="Calibri"/>
                <a:ea typeface="Calibri"/>
                <a:cs typeface="Calibri"/>
                <a:sym typeface="Calibri"/>
              </a:rPr>
              <a:t>Plan Deliveries for Dry Goods (between 17:00 and  19:00 or after all Fresh has been planned):</a:t>
            </a:r>
            <a:endParaRPr>
              <a:solidFill>
                <a:schemeClr val="dk1"/>
              </a:solidFill>
            </a:endParaRPr>
          </a:p>
          <a:p>
            <a:pPr indent="-304800" lvl="1" marL="914400" rtl="0" algn="l">
              <a:lnSpc>
                <a:spcPct val="115000"/>
              </a:lnSpc>
              <a:spcBef>
                <a:spcPts val="0"/>
              </a:spcBef>
              <a:spcAft>
                <a:spcPts val="0"/>
              </a:spcAft>
              <a:buClr>
                <a:schemeClr val="dk1"/>
              </a:buClr>
              <a:buSzPts val="1000"/>
              <a:buFont typeface="Roboto"/>
              <a:buAutoNum type="alphaLcPeriod"/>
            </a:pPr>
            <a:r>
              <a:rPr lang="de-DE" sz="1000">
                <a:solidFill>
                  <a:schemeClr val="dk1"/>
                </a:solidFill>
                <a:latin typeface="Calibri"/>
                <a:ea typeface="Calibri"/>
                <a:cs typeface="Calibri"/>
                <a:sym typeface="Calibri"/>
              </a:rPr>
              <a:t>Iterate through orders for dry goods in the group.</a:t>
            </a:r>
            <a:endParaRPr>
              <a:solidFill>
                <a:schemeClr val="dk1"/>
              </a:solidFill>
            </a:endParaRPr>
          </a:p>
          <a:p>
            <a:pPr indent="-304800" lvl="1" marL="914400" rtl="0" algn="l">
              <a:lnSpc>
                <a:spcPct val="115000"/>
              </a:lnSpc>
              <a:spcBef>
                <a:spcPts val="0"/>
              </a:spcBef>
              <a:spcAft>
                <a:spcPts val="0"/>
              </a:spcAft>
              <a:buClr>
                <a:schemeClr val="dk1"/>
              </a:buClr>
              <a:buSzPts val="1000"/>
              <a:buFont typeface="Roboto"/>
              <a:buAutoNum type="alphaLcPeriod"/>
            </a:pPr>
            <a:r>
              <a:rPr lang="de-DE" sz="1000">
                <a:solidFill>
                  <a:schemeClr val="dk1"/>
                </a:solidFill>
                <a:latin typeface="Calibri"/>
                <a:ea typeface="Calibri"/>
                <a:cs typeface="Calibri"/>
                <a:sym typeface="Calibri"/>
              </a:rPr>
              <a:t>Plan trips to satisfy dry goods demand, considering time constraints and capacity limits.</a:t>
            </a:r>
            <a:endParaRPr>
              <a:solidFill>
                <a:schemeClr val="dk1"/>
              </a:solidFill>
            </a:endParaRPr>
          </a:p>
          <a:p>
            <a:pPr indent="-304800" lvl="1" marL="914400" rtl="0" algn="l">
              <a:lnSpc>
                <a:spcPct val="115000"/>
              </a:lnSpc>
              <a:spcBef>
                <a:spcPts val="0"/>
              </a:spcBef>
              <a:spcAft>
                <a:spcPts val="0"/>
              </a:spcAft>
              <a:buClr>
                <a:schemeClr val="dk1"/>
              </a:buClr>
              <a:buSzPts val="1000"/>
              <a:buFont typeface="Roboto"/>
              <a:buAutoNum type="alphaLcPeriod"/>
            </a:pPr>
            <a:r>
              <a:rPr lang="de-DE" sz="1000">
                <a:solidFill>
                  <a:schemeClr val="dk1"/>
                </a:solidFill>
                <a:latin typeface="Calibri"/>
                <a:ea typeface="Calibri"/>
                <a:cs typeface="Calibri"/>
                <a:sym typeface="Calibri"/>
              </a:rPr>
              <a:t>Calculate costs for each planned trip.</a:t>
            </a:r>
            <a:endParaRPr>
              <a:solidFill>
                <a:schemeClr val="dk1"/>
              </a:solidFill>
            </a:endParaRPr>
          </a:p>
          <a:p>
            <a:pPr indent="-304800" lvl="0" marL="457200" rtl="0" algn="l">
              <a:lnSpc>
                <a:spcPct val="115000"/>
              </a:lnSpc>
              <a:spcBef>
                <a:spcPts val="0"/>
              </a:spcBef>
              <a:spcAft>
                <a:spcPts val="0"/>
              </a:spcAft>
              <a:buClr>
                <a:schemeClr val="dk1"/>
              </a:buClr>
              <a:buSzPts val="1000"/>
              <a:buFont typeface="Roboto"/>
              <a:buAutoNum type="arabicPeriod"/>
            </a:pPr>
            <a:r>
              <a:rPr lang="de-DE" sz="1000">
                <a:solidFill>
                  <a:schemeClr val="dk1"/>
                </a:solidFill>
                <a:latin typeface="Calibri"/>
                <a:ea typeface="Calibri"/>
                <a:cs typeface="Calibri"/>
                <a:sym typeface="Calibri"/>
              </a:rPr>
              <a:t>Plan Deliveries for Fresh Goods (after 19:00):</a:t>
            </a:r>
            <a:endParaRPr>
              <a:solidFill>
                <a:schemeClr val="dk1"/>
              </a:solidFill>
            </a:endParaRPr>
          </a:p>
          <a:p>
            <a:pPr indent="-304800" lvl="1" marL="914400" rtl="0" algn="l">
              <a:lnSpc>
                <a:spcPct val="115000"/>
              </a:lnSpc>
              <a:spcBef>
                <a:spcPts val="0"/>
              </a:spcBef>
              <a:spcAft>
                <a:spcPts val="0"/>
              </a:spcAft>
              <a:buClr>
                <a:schemeClr val="dk1"/>
              </a:buClr>
              <a:buSzPts val="1000"/>
              <a:buFont typeface="Roboto"/>
              <a:buAutoNum type="alphaLcPeriod"/>
            </a:pPr>
            <a:r>
              <a:rPr lang="de-DE" sz="1000">
                <a:solidFill>
                  <a:schemeClr val="dk1"/>
                </a:solidFill>
                <a:latin typeface="Calibri"/>
                <a:ea typeface="Calibri"/>
                <a:cs typeface="Calibri"/>
                <a:sym typeface="Calibri"/>
              </a:rPr>
              <a:t>Iterate through orders for fresh goods in the group.</a:t>
            </a:r>
            <a:endParaRPr>
              <a:solidFill>
                <a:schemeClr val="dk1"/>
              </a:solidFill>
            </a:endParaRPr>
          </a:p>
          <a:p>
            <a:pPr indent="-304800" lvl="1" marL="914400" rtl="0" algn="l">
              <a:lnSpc>
                <a:spcPct val="115000"/>
              </a:lnSpc>
              <a:spcBef>
                <a:spcPts val="0"/>
              </a:spcBef>
              <a:spcAft>
                <a:spcPts val="0"/>
              </a:spcAft>
              <a:buClr>
                <a:schemeClr val="dk1"/>
              </a:buClr>
              <a:buSzPts val="1000"/>
              <a:buFont typeface="Roboto"/>
              <a:buAutoNum type="alphaLcPeriod"/>
            </a:pPr>
            <a:r>
              <a:rPr lang="de-DE" sz="1000">
                <a:solidFill>
                  <a:schemeClr val="dk1"/>
                </a:solidFill>
                <a:latin typeface="Calibri"/>
                <a:ea typeface="Calibri"/>
                <a:cs typeface="Calibri"/>
                <a:sym typeface="Calibri"/>
              </a:rPr>
              <a:t>Plan trips to satisfy fresh goods demand, considering time constraints and capacity limits.</a:t>
            </a:r>
            <a:endParaRPr>
              <a:solidFill>
                <a:schemeClr val="dk1"/>
              </a:solidFill>
            </a:endParaRPr>
          </a:p>
          <a:p>
            <a:pPr indent="-304800" lvl="1" marL="914400" rtl="0" algn="l">
              <a:lnSpc>
                <a:spcPct val="115000"/>
              </a:lnSpc>
              <a:spcBef>
                <a:spcPts val="0"/>
              </a:spcBef>
              <a:spcAft>
                <a:spcPts val="0"/>
              </a:spcAft>
              <a:buClr>
                <a:schemeClr val="dk1"/>
              </a:buClr>
              <a:buSzPts val="1000"/>
              <a:buFont typeface="Roboto"/>
              <a:buAutoNum type="alphaLcPeriod"/>
            </a:pPr>
            <a:r>
              <a:rPr lang="de-DE" sz="1000">
                <a:solidFill>
                  <a:schemeClr val="dk1"/>
                </a:solidFill>
                <a:latin typeface="Calibri"/>
                <a:ea typeface="Calibri"/>
                <a:cs typeface="Calibri"/>
                <a:sym typeface="Calibri"/>
              </a:rPr>
              <a:t>Calculate costs for each planned trip.</a:t>
            </a:r>
            <a:endParaRPr>
              <a:solidFill>
                <a:schemeClr val="dk1"/>
              </a:solidFill>
            </a:endParaRPr>
          </a:p>
          <a:p>
            <a:pPr indent="-304800" lvl="0" marL="457200" rtl="0" algn="l">
              <a:lnSpc>
                <a:spcPct val="115000"/>
              </a:lnSpc>
              <a:spcBef>
                <a:spcPts val="0"/>
              </a:spcBef>
              <a:spcAft>
                <a:spcPts val="0"/>
              </a:spcAft>
              <a:buClr>
                <a:schemeClr val="dk1"/>
              </a:buClr>
              <a:buSzPts val="1000"/>
              <a:buFont typeface="Roboto"/>
              <a:buAutoNum type="arabicPeriod"/>
            </a:pPr>
            <a:r>
              <a:rPr lang="de-DE" sz="1000">
                <a:solidFill>
                  <a:schemeClr val="dk1"/>
                </a:solidFill>
                <a:latin typeface="Calibri"/>
                <a:ea typeface="Calibri"/>
                <a:cs typeface="Calibri"/>
                <a:sym typeface="Calibri"/>
              </a:rPr>
              <a:t>Update Remaining Demand:</a:t>
            </a:r>
            <a:endParaRPr>
              <a:solidFill>
                <a:schemeClr val="dk1"/>
              </a:solidFill>
            </a:endParaRPr>
          </a:p>
          <a:p>
            <a:pPr indent="-304800" lvl="1" marL="914400" rtl="0" algn="l">
              <a:lnSpc>
                <a:spcPct val="115000"/>
              </a:lnSpc>
              <a:spcBef>
                <a:spcPts val="0"/>
              </a:spcBef>
              <a:spcAft>
                <a:spcPts val="0"/>
              </a:spcAft>
              <a:buClr>
                <a:schemeClr val="dk1"/>
              </a:buClr>
              <a:buSzPts val="1000"/>
              <a:buFont typeface="Roboto"/>
              <a:buAutoNum type="alphaLcPeriod"/>
            </a:pPr>
            <a:r>
              <a:rPr lang="de-DE" sz="1000">
                <a:solidFill>
                  <a:schemeClr val="dk1"/>
                </a:solidFill>
                <a:latin typeface="Calibri"/>
                <a:ea typeface="Calibri"/>
                <a:cs typeface="Calibri"/>
                <a:sym typeface="Calibri"/>
              </a:rPr>
              <a:t>Calculate how much fresh and dry goods demand remains after planning deliveries for the current group.</a:t>
            </a:r>
            <a:endParaRPr>
              <a:solidFill>
                <a:schemeClr val="dk1"/>
              </a:solidFill>
            </a:endParaRPr>
          </a:p>
          <a:p>
            <a:pPr indent="-304800" lvl="0" marL="457200" rtl="0" algn="l">
              <a:lnSpc>
                <a:spcPct val="115000"/>
              </a:lnSpc>
              <a:spcBef>
                <a:spcPts val="0"/>
              </a:spcBef>
              <a:spcAft>
                <a:spcPts val="0"/>
              </a:spcAft>
              <a:buClr>
                <a:schemeClr val="dk1"/>
              </a:buClr>
              <a:buSzPts val="1000"/>
              <a:buFont typeface="Roboto"/>
              <a:buAutoNum type="arabicPeriod"/>
            </a:pPr>
            <a:r>
              <a:rPr lang="de-DE" sz="1000">
                <a:solidFill>
                  <a:schemeClr val="dk1"/>
                </a:solidFill>
                <a:latin typeface="Calibri"/>
                <a:ea typeface="Calibri"/>
                <a:cs typeface="Calibri"/>
                <a:sym typeface="Calibri"/>
              </a:rPr>
              <a:t>Repeat Until All Demand Satisfied:</a:t>
            </a:r>
            <a:endParaRPr>
              <a:solidFill>
                <a:schemeClr val="dk1"/>
              </a:solidFill>
            </a:endParaRPr>
          </a:p>
          <a:p>
            <a:pPr indent="-304800" lvl="1" marL="914400" rtl="0" algn="l">
              <a:lnSpc>
                <a:spcPct val="115000"/>
              </a:lnSpc>
              <a:spcBef>
                <a:spcPts val="0"/>
              </a:spcBef>
              <a:spcAft>
                <a:spcPts val="0"/>
              </a:spcAft>
              <a:buClr>
                <a:schemeClr val="dk1"/>
              </a:buClr>
              <a:buSzPts val="1000"/>
              <a:buFont typeface="Roboto"/>
              <a:buAutoNum type="alphaLcPeriod"/>
            </a:pPr>
            <a:r>
              <a:rPr lang="de-DE" sz="1000">
                <a:solidFill>
                  <a:schemeClr val="dk1"/>
                </a:solidFill>
                <a:latin typeface="Calibri"/>
                <a:ea typeface="Calibri"/>
                <a:cs typeface="Calibri"/>
                <a:sym typeface="Calibri"/>
              </a:rPr>
              <a:t>Continue planning deliveries for different groups until the total demand for the day is satisfied.</a:t>
            </a:r>
            <a:endParaRPr>
              <a:solidFill>
                <a:schemeClr val="dk1"/>
              </a:solidFill>
            </a:endParaRPr>
          </a:p>
          <a:p>
            <a:pPr indent="-304800" lvl="0" marL="457200" rtl="0" algn="l">
              <a:lnSpc>
                <a:spcPct val="115000"/>
              </a:lnSpc>
              <a:spcBef>
                <a:spcPts val="0"/>
              </a:spcBef>
              <a:spcAft>
                <a:spcPts val="0"/>
              </a:spcAft>
              <a:buClr>
                <a:schemeClr val="dk1"/>
              </a:buClr>
              <a:buSzPts val="1000"/>
              <a:buFont typeface="Roboto"/>
              <a:buAutoNum type="arabicPeriod"/>
            </a:pPr>
            <a:r>
              <a:rPr lang="de-DE" sz="1000">
                <a:solidFill>
                  <a:schemeClr val="dk1"/>
                </a:solidFill>
                <a:latin typeface="Calibri"/>
                <a:ea typeface="Calibri"/>
                <a:cs typeface="Calibri"/>
                <a:sym typeface="Calibri"/>
              </a:rPr>
              <a:t>Add Planned Deliveries to the Plan List:</a:t>
            </a:r>
            <a:endParaRPr>
              <a:solidFill>
                <a:schemeClr val="dk1"/>
              </a:solidFill>
            </a:endParaRPr>
          </a:p>
          <a:p>
            <a:pPr indent="-304800" lvl="1" marL="914400" rtl="0" algn="l">
              <a:lnSpc>
                <a:spcPct val="115000"/>
              </a:lnSpc>
              <a:spcBef>
                <a:spcPts val="0"/>
              </a:spcBef>
              <a:spcAft>
                <a:spcPts val="0"/>
              </a:spcAft>
              <a:buClr>
                <a:schemeClr val="dk1"/>
              </a:buClr>
              <a:buSzPts val="1000"/>
              <a:buFont typeface="Roboto"/>
              <a:buAutoNum type="alphaLcPeriod"/>
            </a:pPr>
            <a:r>
              <a:rPr lang="de-DE" sz="1000">
                <a:solidFill>
                  <a:schemeClr val="dk1"/>
                </a:solidFill>
                <a:latin typeface="Calibri"/>
                <a:ea typeface="Calibri"/>
                <a:cs typeface="Calibri"/>
                <a:sym typeface="Calibri"/>
              </a:rPr>
              <a:t>Append the planned deliveries for the day to the </a:t>
            </a:r>
            <a:r>
              <a:rPr lang="de-DE" sz="1000">
                <a:solidFill>
                  <a:schemeClr val="dk1"/>
                </a:solidFill>
                <a:latin typeface="Courier New"/>
                <a:ea typeface="Courier New"/>
                <a:cs typeface="Courier New"/>
                <a:sym typeface="Courier New"/>
              </a:rPr>
              <a:t>plan</a:t>
            </a:r>
            <a:r>
              <a:rPr lang="de-DE" sz="1000">
                <a:solidFill>
                  <a:schemeClr val="dk1"/>
                </a:solidFill>
                <a:latin typeface="Calibri"/>
                <a:ea typeface="Calibri"/>
                <a:cs typeface="Calibri"/>
                <a:sym typeface="Calibri"/>
              </a:rPr>
              <a:t> list.</a:t>
            </a:r>
            <a:endParaRPr>
              <a:solidFill>
                <a:schemeClr val="dk1"/>
              </a:solidFill>
            </a:endParaRPr>
          </a:p>
          <a:p>
            <a:pPr indent="-304800" lvl="0" marL="457200" rtl="0" algn="l">
              <a:lnSpc>
                <a:spcPct val="115000"/>
              </a:lnSpc>
              <a:spcBef>
                <a:spcPts val="0"/>
              </a:spcBef>
              <a:spcAft>
                <a:spcPts val="0"/>
              </a:spcAft>
              <a:buClr>
                <a:schemeClr val="dk1"/>
              </a:buClr>
              <a:buSzPts val="1000"/>
              <a:buFont typeface="Roboto"/>
              <a:buAutoNum type="arabicPeriod"/>
            </a:pPr>
            <a:r>
              <a:rPr lang="de-DE" sz="1000">
                <a:solidFill>
                  <a:schemeClr val="dk1"/>
                </a:solidFill>
                <a:latin typeface="Calibri"/>
                <a:ea typeface="Calibri"/>
                <a:cs typeface="Calibri"/>
                <a:sym typeface="Calibri"/>
              </a:rPr>
              <a:t>End of Loop:</a:t>
            </a:r>
            <a:endParaRPr>
              <a:solidFill>
                <a:schemeClr val="dk1"/>
              </a:solidFill>
            </a:endParaRPr>
          </a:p>
          <a:p>
            <a:pPr indent="-304800" lvl="1" marL="914400" rtl="0" algn="l">
              <a:lnSpc>
                <a:spcPct val="115000"/>
              </a:lnSpc>
              <a:spcBef>
                <a:spcPts val="0"/>
              </a:spcBef>
              <a:spcAft>
                <a:spcPts val="0"/>
              </a:spcAft>
              <a:buClr>
                <a:schemeClr val="dk1"/>
              </a:buClr>
              <a:buSzPts val="1200"/>
              <a:buFont typeface="Roboto"/>
              <a:buAutoNum type="alphaLcPeriod"/>
            </a:pPr>
            <a:r>
              <a:rPr lang="de-DE" sz="1000">
                <a:solidFill>
                  <a:schemeClr val="dk1"/>
                </a:solidFill>
                <a:latin typeface="Calibri"/>
                <a:ea typeface="Calibri"/>
                <a:cs typeface="Calibri"/>
                <a:sym typeface="Calibri"/>
              </a:rPr>
              <a:t>Once deliveries are planned for all days, the loop ends</a:t>
            </a:r>
            <a:endParaRPr sz="20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g2a3e06661ff_2_827"/>
          <p:cNvSpPr txBox="1"/>
          <p:nvPr>
            <p:ph type="title"/>
          </p:nvPr>
        </p:nvSpPr>
        <p:spPr>
          <a:xfrm>
            <a:off x="838200" y="365125"/>
            <a:ext cx="9357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i="0" lang="de-DE" sz="2600" u="none" strike="noStrike">
                <a:solidFill>
                  <a:schemeClr val="dk1"/>
                </a:solidFill>
                <a:latin typeface="Calibri"/>
                <a:ea typeface="Calibri"/>
                <a:cs typeface="Calibri"/>
                <a:sym typeface="Calibri"/>
              </a:rPr>
              <a:t>Late-Day Mix: Fresh-Dry Fusion After 7 PM</a:t>
            </a:r>
            <a:endParaRPr b="1" sz="2600">
              <a:solidFill>
                <a:schemeClr val="dk1"/>
              </a:solidFill>
              <a:latin typeface="Calibri"/>
              <a:ea typeface="Calibri"/>
              <a:cs typeface="Calibri"/>
              <a:sym typeface="Calibri"/>
            </a:endParaRPr>
          </a:p>
        </p:txBody>
      </p:sp>
      <p:sp>
        <p:nvSpPr>
          <p:cNvPr id="870" name="Google Shape;870;g2a3e06661ff_2_8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pic>
        <p:nvPicPr>
          <p:cNvPr descr="Tageskalender Silhouette" id="871" name="Google Shape;871;g2a3e06661ff_2_827"/>
          <p:cNvPicPr preferRelativeResize="0"/>
          <p:nvPr/>
        </p:nvPicPr>
        <p:blipFill rotWithShape="1">
          <a:blip r:embed="rId3">
            <a:alphaModFix/>
          </a:blip>
          <a:srcRect b="0" l="0" r="0" t="0"/>
          <a:stretch/>
        </p:blipFill>
        <p:spPr>
          <a:xfrm>
            <a:off x="976738" y="1814258"/>
            <a:ext cx="743673" cy="743673"/>
          </a:xfrm>
          <a:prstGeom prst="rect">
            <a:avLst/>
          </a:prstGeom>
          <a:noFill/>
          <a:ln>
            <a:noFill/>
          </a:ln>
        </p:spPr>
      </p:pic>
      <p:pic>
        <p:nvPicPr>
          <p:cNvPr descr="Chevronpfeile Silhouette" id="872" name="Google Shape;872;g2a3e06661ff_2_827"/>
          <p:cNvPicPr preferRelativeResize="0"/>
          <p:nvPr/>
        </p:nvPicPr>
        <p:blipFill rotWithShape="1">
          <a:blip r:embed="rId4">
            <a:alphaModFix/>
          </a:blip>
          <a:srcRect b="0" l="0" r="0" t="0"/>
          <a:stretch/>
        </p:blipFill>
        <p:spPr>
          <a:xfrm rot="5400000">
            <a:off x="3016410" y="3107937"/>
            <a:ext cx="468000" cy="468000"/>
          </a:xfrm>
          <a:prstGeom prst="rect">
            <a:avLst/>
          </a:prstGeom>
          <a:noFill/>
          <a:ln>
            <a:noFill/>
          </a:ln>
        </p:spPr>
      </p:pic>
      <p:sp>
        <p:nvSpPr>
          <p:cNvPr id="873" name="Google Shape;873;g2a3e06661ff_2_827"/>
          <p:cNvSpPr txBox="1"/>
          <p:nvPr/>
        </p:nvSpPr>
        <p:spPr>
          <a:xfrm>
            <a:off x="1720411" y="2576954"/>
            <a:ext cx="3060000" cy="461700"/>
          </a:xfrm>
          <a:prstGeom prst="rect">
            <a:avLst/>
          </a:prstGeom>
          <a:noFill/>
          <a:ln cap="flat" cmpd="sng" w="9525">
            <a:solidFill>
              <a:srgbClr val="C00000"/>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0" i="0" lang="de-DE" sz="1200" u="none" cap="none" strike="noStrike">
                <a:solidFill>
                  <a:srgbClr val="000000"/>
                </a:solidFill>
                <a:latin typeface="Calibri"/>
                <a:ea typeface="Calibri"/>
                <a:cs typeface="Calibri"/>
                <a:sym typeface="Calibri"/>
              </a:rPr>
              <a:t>Between 17:00 and 19:00</a:t>
            </a:r>
            <a:endParaRPr/>
          </a:p>
          <a:p>
            <a:pPr indent="-285750" lvl="0" marL="285750" marR="0" rtl="0" algn="l">
              <a:lnSpc>
                <a:spcPct val="100000"/>
              </a:lnSpc>
              <a:spcBef>
                <a:spcPts val="0"/>
              </a:spcBef>
              <a:spcAft>
                <a:spcPts val="0"/>
              </a:spcAft>
              <a:buClr>
                <a:srgbClr val="000000"/>
              </a:buClr>
              <a:buSzPts val="1200"/>
              <a:buFont typeface="Arial"/>
              <a:buChar char="•"/>
            </a:pPr>
            <a:r>
              <a:rPr b="0" i="0" lang="de-DE" sz="1200" u="none" cap="none" strike="noStrike">
                <a:solidFill>
                  <a:srgbClr val="000000"/>
                </a:solidFill>
                <a:latin typeface="Calibri"/>
                <a:ea typeface="Calibri"/>
                <a:cs typeface="Calibri"/>
                <a:sym typeface="Calibri"/>
              </a:rPr>
              <a:t>Plan </a:t>
            </a:r>
            <a:r>
              <a:rPr b="1" i="0" lang="de-DE" sz="1200" u="none" cap="none" strike="noStrike">
                <a:solidFill>
                  <a:srgbClr val="000000"/>
                </a:solidFill>
                <a:latin typeface="Calibri"/>
                <a:ea typeface="Calibri"/>
                <a:cs typeface="Calibri"/>
                <a:sym typeface="Calibri"/>
              </a:rPr>
              <a:t>trips</a:t>
            </a:r>
            <a:r>
              <a:rPr b="0" i="0" lang="de-DE" sz="1200" u="none" cap="none" strike="noStrike">
                <a:solidFill>
                  <a:srgbClr val="000000"/>
                </a:solidFill>
                <a:latin typeface="Calibri"/>
                <a:ea typeface="Calibri"/>
                <a:cs typeface="Calibri"/>
                <a:sym typeface="Calibri"/>
              </a:rPr>
              <a:t> for </a:t>
            </a:r>
            <a:r>
              <a:rPr b="1" i="0" lang="de-DE" sz="1200" u="none" cap="none" strike="noStrike">
                <a:solidFill>
                  <a:srgbClr val="000000"/>
                </a:solidFill>
                <a:latin typeface="Calibri"/>
                <a:ea typeface="Calibri"/>
                <a:cs typeface="Calibri"/>
                <a:sym typeface="Calibri"/>
              </a:rPr>
              <a:t>dry deliveries</a:t>
            </a:r>
            <a:endParaRPr b="1" i="0" sz="1200" u="none" cap="none" strike="noStrike">
              <a:solidFill>
                <a:srgbClr val="000000"/>
              </a:solidFill>
              <a:latin typeface="Calibri"/>
              <a:ea typeface="Calibri"/>
              <a:cs typeface="Calibri"/>
              <a:sym typeface="Calibri"/>
            </a:endParaRPr>
          </a:p>
        </p:txBody>
      </p:sp>
      <p:sp>
        <p:nvSpPr>
          <p:cNvPr id="874" name="Google Shape;874;g2a3e06661ff_2_827"/>
          <p:cNvSpPr txBox="1"/>
          <p:nvPr/>
        </p:nvSpPr>
        <p:spPr>
          <a:xfrm>
            <a:off x="1720411" y="2001428"/>
            <a:ext cx="1497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de-DE" sz="1800" u="none" cap="none" strike="noStrike">
                <a:solidFill>
                  <a:srgbClr val="000000"/>
                </a:solidFill>
                <a:latin typeface="Calibri"/>
                <a:ea typeface="Calibri"/>
                <a:cs typeface="Calibri"/>
                <a:sym typeface="Calibri"/>
              </a:rPr>
              <a:t>On each day:</a:t>
            </a:r>
            <a:endParaRPr/>
          </a:p>
        </p:txBody>
      </p:sp>
      <p:sp>
        <p:nvSpPr>
          <p:cNvPr id="875" name="Google Shape;875;g2a3e06661ff_2_827"/>
          <p:cNvSpPr txBox="1"/>
          <p:nvPr/>
        </p:nvSpPr>
        <p:spPr>
          <a:xfrm>
            <a:off x="1720410" y="3577114"/>
            <a:ext cx="3060000" cy="11697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1" i="0" lang="de-DE" sz="1400" u="none" cap="none" strike="noStrike">
                <a:solidFill>
                  <a:schemeClr val="dk1"/>
                </a:solidFill>
                <a:latin typeface="Calibri"/>
                <a:ea typeface="Calibri"/>
                <a:cs typeface="Calibri"/>
                <a:sym typeface="Calibri"/>
              </a:rPr>
              <a:t>After 19:00</a:t>
            </a:r>
            <a:endParaRPr/>
          </a:p>
          <a:p>
            <a:pPr indent="-285750" lvl="0" marL="285750" marR="0" rtl="0" algn="l">
              <a:lnSpc>
                <a:spcPct val="100000"/>
              </a:lnSpc>
              <a:spcBef>
                <a:spcPts val="0"/>
              </a:spcBef>
              <a:spcAft>
                <a:spcPts val="0"/>
              </a:spcAft>
              <a:buClr>
                <a:srgbClr val="000000"/>
              </a:buClr>
              <a:buSzPts val="1400"/>
              <a:buFont typeface="Arial"/>
              <a:buChar char="•"/>
            </a:pPr>
            <a:r>
              <a:rPr b="0" i="0" lang="de-DE" sz="1400" u="none" cap="none" strike="noStrike">
                <a:solidFill>
                  <a:srgbClr val="000000"/>
                </a:solidFill>
                <a:latin typeface="Calibri"/>
                <a:ea typeface="Calibri"/>
                <a:cs typeface="Calibri"/>
                <a:sym typeface="Calibri"/>
              </a:rPr>
              <a:t>Plan </a:t>
            </a:r>
            <a:r>
              <a:rPr b="1" i="0" lang="de-DE" sz="1400" u="none" cap="none" strike="noStrike">
                <a:solidFill>
                  <a:srgbClr val="000000"/>
                </a:solidFill>
                <a:latin typeface="Calibri"/>
                <a:ea typeface="Calibri"/>
                <a:cs typeface="Calibri"/>
                <a:sym typeface="Calibri"/>
              </a:rPr>
              <a:t>trips</a:t>
            </a:r>
            <a:r>
              <a:rPr b="0" i="0" lang="de-DE" sz="1400" u="none" cap="none" strike="noStrike">
                <a:solidFill>
                  <a:srgbClr val="000000"/>
                </a:solidFill>
                <a:latin typeface="Calibri"/>
                <a:ea typeface="Calibri"/>
                <a:cs typeface="Calibri"/>
                <a:sym typeface="Calibri"/>
              </a:rPr>
              <a:t> for </a:t>
            </a:r>
            <a:r>
              <a:rPr b="1" i="0" lang="de-DE" sz="1400" u="none" cap="none" strike="noStrike">
                <a:solidFill>
                  <a:srgbClr val="000000"/>
                </a:solidFill>
                <a:latin typeface="Calibri"/>
                <a:ea typeface="Calibri"/>
                <a:cs typeface="Calibri"/>
                <a:sym typeface="Calibri"/>
              </a:rPr>
              <a:t>fresh deliveries</a:t>
            </a:r>
            <a:endParaRPr b="1" i="0" sz="14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400"/>
              <a:buFont typeface="Arial"/>
              <a:buChar char="•"/>
            </a:pPr>
            <a:r>
              <a:rPr b="1" i="0" lang="de-DE" sz="1400" u="none" cap="none" strike="noStrike">
                <a:solidFill>
                  <a:srgbClr val="000000"/>
                </a:solidFill>
                <a:latin typeface="Calibri"/>
                <a:ea typeface="Calibri"/>
                <a:cs typeface="Calibri"/>
                <a:sym typeface="Calibri"/>
              </a:rPr>
              <a:t>If the truck has space, check for dry goods ordered by the same store</a:t>
            </a:r>
            <a:endParaRPr b="1" i="0" sz="1400" u="none" cap="none" strike="noStrike">
              <a:solidFill>
                <a:srgbClr val="000000"/>
              </a:solidFill>
              <a:latin typeface="Calibri"/>
              <a:ea typeface="Calibri"/>
              <a:cs typeface="Calibri"/>
              <a:sym typeface="Calibri"/>
            </a:endParaRPr>
          </a:p>
        </p:txBody>
      </p:sp>
      <p:pic>
        <p:nvPicPr>
          <p:cNvPr descr="Chevronpfeile Silhouette" id="876" name="Google Shape;876;g2a3e06661ff_2_827"/>
          <p:cNvPicPr preferRelativeResize="0"/>
          <p:nvPr/>
        </p:nvPicPr>
        <p:blipFill rotWithShape="1">
          <a:blip r:embed="rId4">
            <a:alphaModFix/>
          </a:blip>
          <a:srcRect b="0" l="0" r="0" t="0"/>
          <a:stretch/>
        </p:blipFill>
        <p:spPr>
          <a:xfrm rot="5400000">
            <a:off x="3016458" y="4817160"/>
            <a:ext cx="468000" cy="468000"/>
          </a:xfrm>
          <a:prstGeom prst="rect">
            <a:avLst/>
          </a:prstGeom>
          <a:noFill/>
          <a:ln>
            <a:noFill/>
          </a:ln>
        </p:spPr>
      </p:pic>
      <p:sp>
        <p:nvSpPr>
          <p:cNvPr id="877" name="Google Shape;877;g2a3e06661ff_2_827"/>
          <p:cNvSpPr txBox="1"/>
          <p:nvPr/>
        </p:nvSpPr>
        <p:spPr>
          <a:xfrm>
            <a:off x="1720410" y="5285160"/>
            <a:ext cx="3060000" cy="461700"/>
          </a:xfrm>
          <a:prstGeom prst="rect">
            <a:avLst/>
          </a:prstGeom>
          <a:noFill/>
          <a:ln cap="flat" cmpd="sng" w="9525">
            <a:solidFill>
              <a:srgbClr val="C00000"/>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0" i="0" lang="de-DE" sz="1200" u="none" cap="none" strike="noStrike">
                <a:solidFill>
                  <a:srgbClr val="000000"/>
                </a:solidFill>
                <a:latin typeface="Calibri"/>
                <a:ea typeface="Calibri"/>
                <a:cs typeface="Calibri"/>
                <a:sym typeface="Calibri"/>
              </a:rPr>
              <a:t>After all Fresh goods are planned</a:t>
            </a:r>
            <a:endParaRPr b="0" i="0" sz="12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200"/>
              <a:buFont typeface="Arial"/>
              <a:buChar char="•"/>
            </a:pPr>
            <a:r>
              <a:rPr b="0" i="0" lang="de-DE" sz="1200" u="none" cap="none" strike="noStrike">
                <a:solidFill>
                  <a:srgbClr val="000000"/>
                </a:solidFill>
                <a:latin typeface="Calibri"/>
                <a:ea typeface="Calibri"/>
                <a:cs typeface="Calibri"/>
                <a:sym typeface="Calibri"/>
              </a:rPr>
              <a:t>Plan </a:t>
            </a:r>
            <a:r>
              <a:rPr b="1" i="0" lang="de-DE" sz="1200" u="none" cap="none" strike="noStrike">
                <a:solidFill>
                  <a:srgbClr val="000000"/>
                </a:solidFill>
                <a:latin typeface="Calibri"/>
                <a:ea typeface="Calibri"/>
                <a:cs typeface="Calibri"/>
                <a:sym typeface="Calibri"/>
              </a:rPr>
              <a:t>remaining trips </a:t>
            </a:r>
            <a:r>
              <a:rPr b="0" i="0" lang="de-DE" sz="1200" u="none" cap="none" strike="noStrike">
                <a:solidFill>
                  <a:srgbClr val="000000"/>
                </a:solidFill>
                <a:latin typeface="Calibri"/>
                <a:ea typeface="Calibri"/>
                <a:cs typeface="Calibri"/>
                <a:sym typeface="Calibri"/>
              </a:rPr>
              <a:t>for </a:t>
            </a:r>
            <a:r>
              <a:rPr b="1" i="0" lang="de-DE" sz="1200" u="none" cap="none" strike="noStrike">
                <a:solidFill>
                  <a:srgbClr val="000000"/>
                </a:solidFill>
                <a:latin typeface="Calibri"/>
                <a:ea typeface="Calibri"/>
                <a:cs typeface="Calibri"/>
                <a:sym typeface="Calibri"/>
              </a:rPr>
              <a:t>dry deliveries</a:t>
            </a:r>
            <a:endParaRPr b="1" i="0" sz="1200" u="none" cap="none" strike="noStrike">
              <a:solidFill>
                <a:srgbClr val="000000"/>
              </a:solidFill>
              <a:latin typeface="Calibri"/>
              <a:ea typeface="Calibri"/>
              <a:cs typeface="Calibri"/>
              <a:sym typeface="Calibri"/>
            </a:endParaRPr>
          </a:p>
        </p:txBody>
      </p:sp>
      <p:sp>
        <p:nvSpPr>
          <p:cNvPr id="878" name="Google Shape;878;g2a3e06661ff_2_827"/>
          <p:cNvSpPr txBox="1"/>
          <p:nvPr/>
        </p:nvSpPr>
        <p:spPr>
          <a:xfrm>
            <a:off x="6487677" y="2504964"/>
            <a:ext cx="4671900" cy="3161700"/>
          </a:xfrm>
          <a:prstGeom prst="rect">
            <a:avLst/>
          </a:prstGeom>
          <a:noFill/>
          <a:ln cap="flat" cmpd="sng" w="22225">
            <a:solidFill>
              <a:srgbClr val="C00000"/>
            </a:solidFill>
            <a:prstDash val="dot"/>
            <a:round/>
            <a:headEnd len="sm" w="sm" type="none"/>
            <a:tailEnd len="sm" w="sm" type="none"/>
          </a:ln>
        </p:spPr>
        <p:txBody>
          <a:bodyPr anchorCtr="0" anchor="t" bIns="45700" lIns="91425" spcFirstLastPara="1" rIns="91425" wrap="square" tIns="45700">
            <a:normAutofit fontScale="92500" lnSpcReduction="10000"/>
          </a:bodyPr>
          <a:lstStyle/>
          <a:p>
            <a:pPr indent="0" lvl="0" marL="0" marR="0" rtl="0" algn="l">
              <a:lnSpc>
                <a:spcPct val="90000"/>
              </a:lnSpc>
              <a:spcBef>
                <a:spcPts val="1000"/>
              </a:spcBef>
              <a:spcAft>
                <a:spcPts val="0"/>
              </a:spcAft>
              <a:buNone/>
            </a:pPr>
            <a:r>
              <a:rPr b="1" i="0" lang="de-DE" sz="1800" u="none" cap="none" strike="noStrike">
                <a:solidFill>
                  <a:srgbClr val="000000"/>
                </a:solidFill>
                <a:latin typeface="Calibri"/>
                <a:ea typeface="Calibri"/>
                <a:cs typeface="Calibri"/>
                <a:sym typeface="Calibri"/>
              </a:rPr>
              <a:t>Considerations for deliveries:</a:t>
            </a:r>
            <a:endParaRPr/>
          </a:p>
          <a:p>
            <a:pPr indent="0" lvl="1" marL="0" marR="0" rtl="0" algn="l">
              <a:lnSpc>
                <a:spcPct val="114000"/>
              </a:lnSpc>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334327" lvl="0" marL="457200" marR="0" rtl="0" algn="l">
              <a:lnSpc>
                <a:spcPct val="114000"/>
              </a:lnSpc>
              <a:spcBef>
                <a:spcPts val="1000"/>
              </a:spcBef>
              <a:spcAft>
                <a:spcPts val="0"/>
              </a:spcAft>
              <a:buClr>
                <a:srgbClr val="000000"/>
              </a:buClr>
              <a:buSzPct val="128571"/>
              <a:buFont typeface="Arial"/>
              <a:buChar char="•"/>
            </a:pPr>
            <a:r>
              <a:rPr b="0" i="0" lang="de-DE" sz="1400" u="none" cap="none" strike="noStrike">
                <a:solidFill>
                  <a:srgbClr val="000000"/>
                </a:solidFill>
                <a:latin typeface="Calibri"/>
                <a:ea typeface="Calibri"/>
                <a:cs typeface="Calibri"/>
                <a:sym typeface="Calibri"/>
              </a:rPr>
              <a:t>Total trip cannot exceed 10 hours</a:t>
            </a:r>
            <a:endParaRPr b="0" i="0" sz="1400" u="none" cap="none" strike="noStrike">
              <a:solidFill>
                <a:srgbClr val="000000"/>
              </a:solidFill>
              <a:latin typeface="Calibri"/>
              <a:ea typeface="Calibri"/>
              <a:cs typeface="Calibri"/>
              <a:sym typeface="Calibri"/>
            </a:endParaRPr>
          </a:p>
          <a:p>
            <a:pPr indent="-336232" lvl="1" marL="914400" marR="0" rtl="0" algn="l">
              <a:lnSpc>
                <a:spcPct val="114000"/>
              </a:lnSpc>
              <a:spcBef>
                <a:spcPts val="0"/>
              </a:spcBef>
              <a:spcAft>
                <a:spcPts val="0"/>
              </a:spcAft>
              <a:buClr>
                <a:srgbClr val="000000"/>
              </a:buClr>
              <a:buSzPct val="100000"/>
              <a:buFont typeface="Courier New"/>
              <a:buChar char="o"/>
            </a:pPr>
            <a:r>
              <a:rPr b="0" i="0" lang="de-DE" sz="1400" u="none" cap="none" strike="noStrike">
                <a:solidFill>
                  <a:srgbClr val="000000"/>
                </a:solidFill>
                <a:latin typeface="Calibri"/>
                <a:ea typeface="Calibri"/>
                <a:cs typeface="Calibri"/>
                <a:sym typeface="Calibri"/>
              </a:rPr>
              <a:t>including (un)loading and driving between stores</a:t>
            </a:r>
            <a:endParaRPr b="0" i="0" sz="1400" u="none" cap="none" strike="noStrike">
              <a:solidFill>
                <a:srgbClr val="000000"/>
              </a:solidFill>
              <a:latin typeface="Calibri"/>
              <a:ea typeface="Calibri"/>
              <a:cs typeface="Calibri"/>
              <a:sym typeface="Calibri"/>
            </a:endParaRPr>
          </a:p>
          <a:p>
            <a:pPr indent="-336232" lvl="1" marL="914400" marR="0" rtl="0" algn="l">
              <a:lnSpc>
                <a:spcPct val="114000"/>
              </a:lnSpc>
              <a:spcBef>
                <a:spcPts val="0"/>
              </a:spcBef>
              <a:spcAft>
                <a:spcPts val="0"/>
              </a:spcAft>
              <a:buClr>
                <a:srgbClr val="000000"/>
              </a:buClr>
              <a:buSzPct val="100000"/>
              <a:buFont typeface="Courier New"/>
              <a:buChar char="o"/>
            </a:pPr>
            <a:r>
              <a:rPr b="0" i="0" lang="de-DE" sz="1400" u="none" cap="none" strike="noStrike">
                <a:solidFill>
                  <a:srgbClr val="000000"/>
                </a:solidFill>
                <a:latin typeface="Calibri"/>
                <a:ea typeface="Calibri"/>
                <a:cs typeface="Calibri"/>
                <a:sym typeface="Calibri"/>
              </a:rPr>
              <a:t>A trip can deliver to multiple stores if adding that store doesn’t exceed the time</a:t>
            </a:r>
            <a:endParaRPr/>
          </a:p>
          <a:p>
            <a:pPr indent="0" lvl="1" marL="0" marR="0" rtl="0" algn="l">
              <a:lnSpc>
                <a:spcPct val="114000"/>
              </a:lnSpc>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334327" lvl="0" marL="457200" marR="0" rtl="0" algn="l">
              <a:lnSpc>
                <a:spcPct val="114000"/>
              </a:lnSpc>
              <a:spcBef>
                <a:spcPts val="0"/>
              </a:spcBef>
              <a:spcAft>
                <a:spcPts val="0"/>
              </a:spcAft>
              <a:buClr>
                <a:schemeClr val="dk1"/>
              </a:buClr>
              <a:buSzPct val="128571"/>
              <a:buFont typeface="Arial"/>
              <a:buChar char="•"/>
            </a:pPr>
            <a:r>
              <a:rPr b="0" i="0" lang="de-DE" sz="1400" u="none" cap="none" strike="noStrike">
                <a:solidFill>
                  <a:schemeClr val="dk1"/>
                </a:solidFill>
                <a:latin typeface="Calibri"/>
                <a:ea typeface="Calibri"/>
                <a:cs typeface="Calibri"/>
                <a:sym typeface="Calibri"/>
              </a:rPr>
              <a:t>Number of pallets cannot exceed vehicle capacity</a:t>
            </a:r>
            <a:endParaRPr b="0" i="0" sz="1400" u="none" cap="none" strike="noStrike">
              <a:solidFill>
                <a:schemeClr val="dk1"/>
              </a:solidFill>
              <a:latin typeface="Calibri"/>
              <a:ea typeface="Calibri"/>
              <a:cs typeface="Calibri"/>
              <a:sym typeface="Calibri"/>
            </a:endParaRPr>
          </a:p>
          <a:p>
            <a:pPr indent="-228600" lvl="0" marL="457200" marR="0" rtl="0" algn="l">
              <a:lnSpc>
                <a:spcPct val="114000"/>
              </a:lnSpc>
              <a:spcBef>
                <a:spcPts val="0"/>
              </a:spcBef>
              <a:spcAft>
                <a:spcPts val="0"/>
              </a:spcAft>
              <a:buClr>
                <a:schemeClr val="dk1"/>
              </a:buClr>
              <a:buSzPct val="128571"/>
              <a:buFont typeface="Arial"/>
              <a:buNone/>
            </a:pPr>
            <a:r>
              <a:t/>
            </a:r>
            <a:endParaRPr b="0" i="0" sz="1400" u="none" cap="none" strike="noStrike">
              <a:solidFill>
                <a:schemeClr val="dk1"/>
              </a:solidFill>
              <a:latin typeface="Calibri"/>
              <a:ea typeface="Calibri"/>
              <a:cs typeface="Calibri"/>
              <a:sym typeface="Calibri"/>
            </a:endParaRPr>
          </a:p>
          <a:p>
            <a:pPr indent="-334327" lvl="0" marL="457200" marR="0" rtl="0" algn="l">
              <a:lnSpc>
                <a:spcPct val="114000"/>
              </a:lnSpc>
              <a:spcBef>
                <a:spcPts val="0"/>
              </a:spcBef>
              <a:spcAft>
                <a:spcPts val="0"/>
              </a:spcAft>
              <a:buClr>
                <a:schemeClr val="dk1"/>
              </a:buClr>
              <a:buSzPct val="128571"/>
              <a:buFont typeface="Arial"/>
              <a:buChar char="•"/>
            </a:pPr>
            <a:r>
              <a:rPr b="0" i="0" lang="de-DE" sz="1400" u="none" cap="none" strike="noStrike">
                <a:solidFill>
                  <a:schemeClr val="dk1"/>
                </a:solidFill>
                <a:latin typeface="Calibri"/>
                <a:ea typeface="Calibri"/>
                <a:cs typeface="Calibri"/>
                <a:sym typeface="Calibri"/>
              </a:rPr>
              <a:t>Fresh and Dry deliveries cannot arrive later than their time limit of 8am and midnight on the day after, respectively</a:t>
            </a:r>
            <a:endParaRPr b="0" i="0" sz="14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None/>
            </a:pPr>
            <a:r>
              <a:t/>
            </a:r>
            <a:endParaRPr b="0" i="0" sz="1400" u="none" cap="none" strike="noStrike">
              <a:solidFill>
                <a:srgbClr val="000000"/>
              </a:solidFill>
              <a:latin typeface="Calibri"/>
              <a:ea typeface="Calibri"/>
              <a:cs typeface="Calibri"/>
              <a:sym typeface="Calibri"/>
            </a:endParaRPr>
          </a:p>
        </p:txBody>
      </p:sp>
      <p:pic>
        <p:nvPicPr>
          <p:cNvPr descr="Glühbirne und Zahnrad Silhouette" id="879" name="Google Shape;879;g2a3e06661ff_2_827"/>
          <p:cNvPicPr preferRelativeResize="0"/>
          <p:nvPr/>
        </p:nvPicPr>
        <p:blipFill rotWithShape="1">
          <a:blip r:embed="rId5">
            <a:alphaModFix/>
          </a:blip>
          <a:srcRect b="0" l="0" r="0" t="0"/>
          <a:stretch/>
        </p:blipFill>
        <p:spPr>
          <a:xfrm>
            <a:off x="5767677" y="1813454"/>
            <a:ext cx="720000" cy="720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g2a3e06661ff_2_94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886" name="Google Shape;886;g2a3e06661ff_2_949"/>
          <p:cNvSpPr txBox="1"/>
          <p:nvPr>
            <p:ph idx="2" type="body"/>
          </p:nvPr>
        </p:nvSpPr>
        <p:spPr>
          <a:xfrm>
            <a:off x="954669" y="2488141"/>
            <a:ext cx="3204300" cy="2916300"/>
          </a:xfrm>
          <a:prstGeom prst="rect">
            <a:avLst/>
          </a:prstGeom>
          <a:noFill/>
          <a:ln>
            <a:noFill/>
          </a:ln>
        </p:spPr>
        <p:txBody>
          <a:bodyPr anchorCtr="0" anchor="t" bIns="45700" lIns="91425" spcFirstLastPara="1" rIns="91425" wrap="square" tIns="45700">
            <a:normAutofit/>
          </a:bodyPr>
          <a:lstStyle/>
          <a:p>
            <a:pPr indent="0" lvl="0" marL="0" rtl="0" algn="ctr">
              <a:lnSpc>
                <a:spcPct val="115000"/>
              </a:lnSpc>
              <a:spcBef>
                <a:spcPts val="1500"/>
              </a:spcBef>
              <a:spcAft>
                <a:spcPts val="0"/>
              </a:spcAft>
              <a:buSzPts val="1600"/>
              <a:buNone/>
            </a:pPr>
            <a:r>
              <a:rPr lang="de-DE">
                <a:solidFill>
                  <a:schemeClr val="dk1"/>
                </a:solidFill>
                <a:latin typeface="Calibri"/>
                <a:ea typeface="Calibri"/>
                <a:cs typeface="Calibri"/>
                <a:sym typeface="Calibri"/>
              </a:rPr>
              <a:t>This </a:t>
            </a:r>
            <a:r>
              <a:rPr b="1" lang="de-DE">
                <a:solidFill>
                  <a:schemeClr val="dk1"/>
                </a:solidFill>
                <a:latin typeface="Calibri"/>
                <a:ea typeface="Calibri"/>
                <a:cs typeface="Calibri"/>
                <a:sym typeface="Calibri"/>
              </a:rPr>
              <a:t>step-by-step explanation </a:t>
            </a:r>
            <a:r>
              <a:rPr lang="de-DE">
                <a:solidFill>
                  <a:schemeClr val="dk1"/>
                </a:solidFill>
                <a:latin typeface="Calibri"/>
                <a:ea typeface="Calibri"/>
                <a:cs typeface="Calibri"/>
                <a:sym typeface="Calibri"/>
              </a:rPr>
              <a:t>covers the main structure of the code for </a:t>
            </a:r>
            <a:r>
              <a:rPr b="1" lang="de-DE">
                <a:solidFill>
                  <a:schemeClr val="dk1"/>
                </a:solidFill>
                <a:latin typeface="Calibri"/>
                <a:ea typeface="Calibri"/>
                <a:cs typeface="Calibri"/>
                <a:sym typeface="Calibri"/>
              </a:rPr>
              <a:t>planning </a:t>
            </a:r>
            <a:r>
              <a:rPr b="1" lang="de-DE">
                <a:solidFill>
                  <a:srgbClr val="C00000"/>
                </a:solidFill>
                <a:latin typeface="Calibri"/>
                <a:ea typeface="Calibri"/>
                <a:cs typeface="Calibri"/>
                <a:sym typeface="Calibri"/>
              </a:rPr>
              <a:t>mixed deliveries </a:t>
            </a:r>
            <a:r>
              <a:rPr b="1" lang="de-DE">
                <a:solidFill>
                  <a:schemeClr val="dk1"/>
                </a:solidFill>
                <a:latin typeface="Calibri"/>
                <a:ea typeface="Calibri"/>
                <a:cs typeface="Calibri"/>
                <a:sym typeface="Calibri"/>
              </a:rPr>
              <a:t>of fresh and dry goods</a:t>
            </a:r>
            <a:r>
              <a:rPr lang="de-DE">
                <a:solidFill>
                  <a:schemeClr val="dk1"/>
                </a:solidFill>
                <a:latin typeface="Calibri"/>
                <a:ea typeface="Calibri"/>
                <a:cs typeface="Calibri"/>
                <a:sym typeface="Calibri"/>
              </a:rPr>
              <a:t>, based on their  location groups, and various constraints. </a:t>
            </a:r>
            <a:endParaRPr/>
          </a:p>
          <a:p>
            <a:pPr indent="0" lvl="0" marL="0" rtl="0" algn="ctr">
              <a:lnSpc>
                <a:spcPct val="115000"/>
              </a:lnSpc>
              <a:spcBef>
                <a:spcPts val="1500"/>
              </a:spcBef>
              <a:spcAft>
                <a:spcPts val="0"/>
              </a:spcAft>
              <a:buSzPts val="1600"/>
              <a:buNone/>
            </a:pPr>
            <a:r>
              <a:rPr lang="de-DE">
                <a:solidFill>
                  <a:schemeClr val="dk1"/>
                </a:solidFill>
                <a:latin typeface="Calibri"/>
                <a:ea typeface="Calibri"/>
                <a:cs typeface="Calibri"/>
                <a:sym typeface="Calibri"/>
              </a:rPr>
              <a:t>It's designed to iteratively plan deliveries until the total demand for each day is satisfied.</a:t>
            </a:r>
            <a:endParaRPr sz="2000">
              <a:solidFill>
                <a:schemeClr val="dk1"/>
              </a:solidFill>
              <a:latin typeface="Calibri"/>
              <a:ea typeface="Calibri"/>
              <a:cs typeface="Calibri"/>
              <a:sym typeface="Calibri"/>
            </a:endParaRPr>
          </a:p>
        </p:txBody>
      </p:sp>
      <p:sp>
        <p:nvSpPr>
          <p:cNvPr id="887" name="Google Shape;887;g2a3e06661ff_2_949"/>
          <p:cNvSpPr txBox="1"/>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i="0" lang="de-DE" sz="2600" u="none" cap="none" strike="noStrike">
                <a:solidFill>
                  <a:schemeClr val="dk1"/>
                </a:solidFill>
                <a:latin typeface="Calibri"/>
                <a:ea typeface="Calibri"/>
                <a:cs typeface="Calibri"/>
                <a:sym typeface="Calibri"/>
              </a:rPr>
              <a:t>Mixed Goods Delivery Logic: Code Structure &amp; Iterative Planning</a:t>
            </a:r>
            <a:endParaRPr b="1" i="0" sz="2600" u="none" cap="none" strike="noStrike">
              <a:solidFill>
                <a:schemeClr val="dk1"/>
              </a:solidFill>
              <a:latin typeface="Calibri"/>
              <a:ea typeface="Calibri"/>
              <a:cs typeface="Calibri"/>
              <a:sym typeface="Calibri"/>
            </a:endParaRPr>
          </a:p>
        </p:txBody>
      </p:sp>
      <p:pic>
        <p:nvPicPr>
          <p:cNvPr descr="Liste Silhouette" id="888" name="Google Shape;888;g2a3e06661ff_2_949"/>
          <p:cNvPicPr preferRelativeResize="0"/>
          <p:nvPr/>
        </p:nvPicPr>
        <p:blipFill rotWithShape="1">
          <a:blip r:embed="rId3">
            <a:alphaModFix/>
          </a:blip>
          <a:srcRect b="0" l="0" r="0" t="0"/>
          <a:stretch/>
        </p:blipFill>
        <p:spPr>
          <a:xfrm>
            <a:off x="2214819" y="1804141"/>
            <a:ext cx="684000" cy="684000"/>
          </a:xfrm>
          <a:prstGeom prst="rect">
            <a:avLst/>
          </a:prstGeom>
          <a:noFill/>
          <a:ln>
            <a:noFill/>
          </a:ln>
        </p:spPr>
      </p:pic>
      <p:sp>
        <p:nvSpPr>
          <p:cNvPr id="889" name="Google Shape;889;g2a3e06661ff_2_949"/>
          <p:cNvSpPr/>
          <p:nvPr/>
        </p:nvSpPr>
        <p:spPr>
          <a:xfrm>
            <a:off x="4261250" y="1358800"/>
            <a:ext cx="7390200" cy="5281800"/>
          </a:xfrm>
          <a:prstGeom prst="rect">
            <a:avLst/>
          </a:prstGeom>
          <a:noFill/>
          <a:ln cap="flat" cmpd="sng" w="190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304800" lvl="0" marL="457200" rtl="0" algn="l">
              <a:lnSpc>
                <a:spcPct val="115000"/>
              </a:lnSpc>
              <a:spcBef>
                <a:spcPts val="0"/>
              </a:spcBef>
              <a:spcAft>
                <a:spcPts val="0"/>
              </a:spcAft>
              <a:buClr>
                <a:schemeClr val="dk1"/>
              </a:buClr>
              <a:buSzPts val="1000"/>
              <a:buFont typeface="Calibri"/>
              <a:buAutoNum type="arabicPeriod"/>
            </a:pPr>
            <a:r>
              <a:rPr lang="de-DE" sz="1000">
                <a:solidFill>
                  <a:schemeClr val="dk1"/>
                </a:solidFill>
                <a:latin typeface="Calibri"/>
                <a:ea typeface="Calibri"/>
                <a:cs typeface="Calibri"/>
                <a:sym typeface="Calibri"/>
              </a:rPr>
              <a:t>Initialize Plan and Loop Through Delivery Days:</a:t>
            </a:r>
            <a:endParaRPr>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000"/>
              <a:buFont typeface="Roboto"/>
              <a:buAutoNum type="alphaLcPeriod"/>
            </a:pPr>
            <a:r>
              <a:rPr lang="de-DE" sz="1000">
                <a:solidFill>
                  <a:schemeClr val="dk1"/>
                </a:solidFill>
                <a:latin typeface="Calibri"/>
                <a:ea typeface="Calibri"/>
                <a:cs typeface="Calibri"/>
                <a:sym typeface="Calibri"/>
              </a:rPr>
              <a:t>Create an empty list called </a:t>
            </a:r>
            <a:r>
              <a:rPr lang="de-DE" sz="1000">
                <a:solidFill>
                  <a:schemeClr val="dk1"/>
                </a:solidFill>
                <a:latin typeface="Courier New"/>
                <a:ea typeface="Courier New"/>
                <a:cs typeface="Courier New"/>
                <a:sym typeface="Courier New"/>
              </a:rPr>
              <a:t>plan</a:t>
            </a:r>
            <a:r>
              <a:rPr lang="de-DE" sz="1000">
                <a:solidFill>
                  <a:schemeClr val="dk1"/>
                </a:solidFill>
                <a:latin typeface="Calibri"/>
                <a:ea typeface="Calibri"/>
                <a:cs typeface="Calibri"/>
                <a:sym typeface="Calibri"/>
              </a:rPr>
              <a:t> to store the delivery schedule for each day.</a:t>
            </a:r>
            <a:endParaRPr>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000"/>
              <a:buFont typeface="Roboto"/>
              <a:buAutoNum type="alphaLcPeriod"/>
            </a:pPr>
            <a:r>
              <a:rPr lang="de-DE" sz="1000">
                <a:solidFill>
                  <a:schemeClr val="dk1"/>
                </a:solidFill>
                <a:latin typeface="Calibri"/>
                <a:ea typeface="Calibri"/>
                <a:cs typeface="Calibri"/>
                <a:sym typeface="Calibri"/>
              </a:rPr>
              <a:t>Use a loop to iterate through each day in the </a:t>
            </a:r>
            <a:r>
              <a:rPr lang="de-DE" sz="1000">
                <a:solidFill>
                  <a:schemeClr val="dk1"/>
                </a:solidFill>
                <a:latin typeface="Courier New"/>
                <a:ea typeface="Courier New"/>
                <a:cs typeface="Courier New"/>
                <a:sym typeface="Courier New"/>
              </a:rPr>
              <a:t>delivery_days</a:t>
            </a:r>
            <a:r>
              <a:rPr lang="de-DE" sz="1000">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000"/>
              <a:buFont typeface="Calibri"/>
              <a:buAutoNum type="arabicPeriod"/>
            </a:pPr>
            <a:r>
              <a:rPr lang="de-DE" sz="1000">
                <a:solidFill>
                  <a:schemeClr val="dk1"/>
                </a:solidFill>
                <a:latin typeface="Calibri"/>
                <a:ea typeface="Calibri"/>
                <a:cs typeface="Calibri"/>
                <a:sym typeface="Calibri"/>
              </a:rPr>
              <a:t>Filter Orders for the Current Day:</a:t>
            </a:r>
            <a:endParaRPr>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000"/>
              <a:buFont typeface="Roboto"/>
              <a:buAutoNum type="alphaLcPeriod"/>
            </a:pPr>
            <a:r>
              <a:rPr lang="de-DE" sz="1000">
                <a:solidFill>
                  <a:schemeClr val="dk1"/>
                </a:solidFill>
                <a:latin typeface="Calibri"/>
                <a:ea typeface="Calibri"/>
                <a:cs typeface="Calibri"/>
                <a:sym typeface="Calibri"/>
              </a:rPr>
              <a:t>Select orders from the dataframe (</a:t>
            </a:r>
            <a:r>
              <a:rPr lang="de-DE" sz="1000">
                <a:solidFill>
                  <a:schemeClr val="dk1"/>
                </a:solidFill>
                <a:latin typeface="Courier New"/>
                <a:ea typeface="Courier New"/>
                <a:cs typeface="Courier New"/>
                <a:sym typeface="Courier New"/>
              </a:rPr>
              <a:t>df</a:t>
            </a:r>
            <a:r>
              <a:rPr lang="de-DE" sz="1000">
                <a:solidFill>
                  <a:schemeClr val="dk1"/>
                </a:solidFill>
                <a:latin typeface="Calibri"/>
                <a:ea typeface="Calibri"/>
                <a:cs typeface="Calibri"/>
                <a:sym typeface="Calibri"/>
              </a:rPr>
              <a:t>) where the 'delivery date (d+1)' matches the current day.</a:t>
            </a:r>
            <a:endParaRPr>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000"/>
              <a:buFont typeface="Roboto"/>
              <a:buAutoNum type="alphaLcPeriod"/>
            </a:pPr>
            <a:r>
              <a:rPr lang="de-DE" sz="1000">
                <a:solidFill>
                  <a:schemeClr val="dk1"/>
                </a:solidFill>
                <a:latin typeface="Calibri"/>
                <a:ea typeface="Calibri"/>
                <a:cs typeface="Calibri"/>
                <a:sym typeface="Calibri"/>
              </a:rPr>
              <a:t>Create an empty dataframe called </a:t>
            </a:r>
            <a:r>
              <a:rPr lang="de-DE" sz="1000">
                <a:solidFill>
                  <a:schemeClr val="dk1"/>
                </a:solidFill>
                <a:latin typeface="Courier New"/>
                <a:ea typeface="Courier New"/>
                <a:cs typeface="Courier New"/>
                <a:sym typeface="Courier New"/>
              </a:rPr>
              <a:t>deliveries</a:t>
            </a:r>
            <a:r>
              <a:rPr lang="de-DE" sz="1000">
                <a:solidFill>
                  <a:schemeClr val="dk1"/>
                </a:solidFill>
                <a:latin typeface="Calibri"/>
                <a:ea typeface="Calibri"/>
                <a:cs typeface="Calibri"/>
                <a:sym typeface="Calibri"/>
              </a:rPr>
              <a:t> to store the planned deliveries for the day.</a:t>
            </a:r>
            <a:endParaRPr>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000"/>
              <a:buFont typeface="Roboto"/>
              <a:buAutoNum type="alphaLcPeriod"/>
            </a:pPr>
            <a:r>
              <a:rPr lang="de-DE" sz="1000">
                <a:solidFill>
                  <a:schemeClr val="dk1"/>
                </a:solidFill>
                <a:latin typeface="Calibri"/>
                <a:ea typeface="Calibri"/>
                <a:cs typeface="Calibri"/>
                <a:sym typeface="Calibri"/>
              </a:rPr>
              <a:t>Initialize a variable </a:t>
            </a:r>
            <a:r>
              <a:rPr lang="de-DE" sz="1000">
                <a:solidFill>
                  <a:schemeClr val="dk1"/>
                </a:solidFill>
                <a:latin typeface="Courier New"/>
                <a:ea typeface="Courier New"/>
                <a:cs typeface="Courier New"/>
                <a:sym typeface="Courier New"/>
              </a:rPr>
              <a:t>demand_satisfied</a:t>
            </a:r>
            <a:r>
              <a:rPr lang="de-DE" sz="1000">
                <a:solidFill>
                  <a:schemeClr val="dk1"/>
                </a:solidFill>
                <a:latin typeface="Calibri"/>
                <a:ea typeface="Calibri"/>
                <a:cs typeface="Calibri"/>
                <a:sym typeface="Calibri"/>
              </a:rPr>
              <a:t> to track the total demand satisfied.</a:t>
            </a:r>
            <a:endParaRPr>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000"/>
              <a:buFont typeface="Calibri"/>
              <a:buAutoNum type="arabicPeriod"/>
            </a:pPr>
            <a:r>
              <a:rPr lang="de-DE" sz="1000">
                <a:solidFill>
                  <a:schemeClr val="dk1"/>
                </a:solidFill>
                <a:latin typeface="Calibri"/>
                <a:ea typeface="Calibri"/>
                <a:cs typeface="Calibri"/>
                <a:sym typeface="Calibri"/>
              </a:rPr>
              <a:t>Group Orders by Location Group:</a:t>
            </a:r>
            <a:endParaRPr>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000"/>
              <a:buFont typeface="Calibri"/>
              <a:buAutoNum type="alphaLcPeriod"/>
            </a:pPr>
            <a:r>
              <a:rPr lang="de-DE" sz="1000">
                <a:solidFill>
                  <a:schemeClr val="dk1"/>
                </a:solidFill>
                <a:latin typeface="Calibri"/>
                <a:ea typeface="Calibri"/>
                <a:cs typeface="Calibri"/>
                <a:sym typeface="Calibri"/>
              </a:rPr>
              <a:t>Group the orders for the day by the 'Group' column to plan deliveries for each location group separately.</a:t>
            </a:r>
            <a:endParaRPr>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000"/>
              <a:buFont typeface="Calibri"/>
              <a:buAutoNum type="arabicPeriod"/>
            </a:pPr>
            <a:r>
              <a:rPr lang="de-DE" sz="1000">
                <a:solidFill>
                  <a:schemeClr val="dk1"/>
                </a:solidFill>
                <a:latin typeface="Calibri"/>
                <a:ea typeface="Calibri"/>
                <a:cs typeface="Calibri"/>
                <a:sym typeface="Calibri"/>
              </a:rPr>
              <a:t>Iterate Through Location Groups:</a:t>
            </a:r>
            <a:endParaRPr>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000"/>
              <a:buFont typeface="Calibri"/>
              <a:buAutoNum type="alphaLcPeriod"/>
            </a:pPr>
            <a:r>
              <a:rPr lang="de-DE" sz="1000">
                <a:solidFill>
                  <a:schemeClr val="dk1"/>
                </a:solidFill>
                <a:latin typeface="Calibri"/>
                <a:ea typeface="Calibri"/>
                <a:cs typeface="Calibri"/>
                <a:sym typeface="Calibri"/>
              </a:rPr>
              <a:t>Loop through each location group and plan deliveries for that group.</a:t>
            </a:r>
            <a:endParaRPr>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000"/>
              <a:buFont typeface="Calibri"/>
              <a:buAutoNum type="alphaLcPeriod"/>
            </a:pPr>
            <a:r>
              <a:rPr lang="de-DE" sz="1000">
                <a:solidFill>
                  <a:schemeClr val="dk1"/>
                </a:solidFill>
                <a:latin typeface="Calibri"/>
                <a:ea typeface="Calibri"/>
                <a:cs typeface="Calibri"/>
                <a:sym typeface="Calibri"/>
              </a:rPr>
              <a:t>Calculate the total demand for fresh and dry goods for the current group.</a:t>
            </a:r>
            <a:endParaRPr>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000"/>
              <a:buFont typeface="Calibri"/>
              <a:buAutoNum type="arabicPeriod"/>
            </a:pPr>
            <a:r>
              <a:rPr lang="de-DE" sz="1000">
                <a:solidFill>
                  <a:schemeClr val="dk1"/>
                </a:solidFill>
                <a:latin typeface="Calibri"/>
                <a:ea typeface="Calibri"/>
                <a:cs typeface="Calibri"/>
                <a:sym typeface="Calibri"/>
              </a:rPr>
              <a:t>Plan Deliveries for Dry Goods (between 17:00 and  19:00 or after all Fresh has been planned):</a:t>
            </a:r>
            <a:endParaRPr>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000"/>
              <a:buFont typeface="Calibri"/>
              <a:buAutoNum type="alphaLcPeriod"/>
            </a:pPr>
            <a:r>
              <a:rPr lang="de-DE" sz="1000">
                <a:solidFill>
                  <a:schemeClr val="dk1"/>
                </a:solidFill>
                <a:latin typeface="Calibri"/>
                <a:ea typeface="Calibri"/>
                <a:cs typeface="Calibri"/>
                <a:sym typeface="Calibri"/>
              </a:rPr>
              <a:t>Iterate through orders for dry goods in the group.</a:t>
            </a:r>
            <a:endParaRPr>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000"/>
              <a:buFont typeface="Calibri"/>
              <a:buAutoNum type="alphaLcPeriod"/>
            </a:pPr>
            <a:r>
              <a:rPr lang="de-DE" sz="1000">
                <a:solidFill>
                  <a:schemeClr val="dk1"/>
                </a:solidFill>
                <a:latin typeface="Calibri"/>
                <a:ea typeface="Calibri"/>
                <a:cs typeface="Calibri"/>
                <a:sym typeface="Calibri"/>
              </a:rPr>
              <a:t>Plan trips to satisfy dry goods demand, considering time constraints and capacity limits.</a:t>
            </a:r>
            <a:endParaRPr>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000"/>
              <a:buFont typeface="Calibri"/>
              <a:buAutoNum type="alphaLcPeriod"/>
            </a:pPr>
            <a:r>
              <a:rPr lang="de-DE" sz="1000">
                <a:solidFill>
                  <a:schemeClr val="dk1"/>
                </a:solidFill>
                <a:latin typeface="Calibri"/>
                <a:ea typeface="Calibri"/>
                <a:cs typeface="Calibri"/>
                <a:sym typeface="Calibri"/>
              </a:rPr>
              <a:t>Calculate costs for each planned trip.</a:t>
            </a:r>
            <a:endParaRPr>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000"/>
              <a:buFont typeface="Calibri"/>
              <a:buAutoNum type="arabicPeriod"/>
            </a:pPr>
            <a:r>
              <a:rPr lang="de-DE" sz="1000">
                <a:solidFill>
                  <a:schemeClr val="dk1"/>
                </a:solidFill>
                <a:latin typeface="Calibri"/>
                <a:ea typeface="Calibri"/>
                <a:cs typeface="Calibri"/>
                <a:sym typeface="Calibri"/>
              </a:rPr>
              <a:t>Plan Deliveries for Fresh Goods (after 19:00):</a:t>
            </a:r>
            <a:endParaRPr>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000"/>
              <a:buFont typeface="Calibri"/>
              <a:buAutoNum type="alphaLcPeriod"/>
            </a:pPr>
            <a:r>
              <a:rPr lang="de-DE" sz="1000">
                <a:solidFill>
                  <a:schemeClr val="dk1"/>
                </a:solidFill>
                <a:latin typeface="Calibri"/>
                <a:ea typeface="Calibri"/>
                <a:cs typeface="Calibri"/>
                <a:sym typeface="Calibri"/>
              </a:rPr>
              <a:t>Iterate through orders for fresh goods in the group.</a:t>
            </a:r>
            <a:endParaRPr>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000"/>
              <a:buFont typeface="Calibri"/>
              <a:buAutoNum type="alphaLcPeriod"/>
            </a:pPr>
            <a:r>
              <a:rPr lang="de-DE" sz="1000">
                <a:solidFill>
                  <a:schemeClr val="dk1"/>
                </a:solidFill>
                <a:latin typeface="Calibri"/>
                <a:ea typeface="Calibri"/>
                <a:cs typeface="Calibri"/>
                <a:sym typeface="Calibri"/>
              </a:rPr>
              <a:t>Plan trips to satisfy fresh goods demand, considering time constraints and capacity limits.</a:t>
            </a:r>
            <a:endParaRPr>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000"/>
              <a:buFont typeface="Calibri"/>
              <a:buAutoNum type="alphaLcPeriod"/>
            </a:pPr>
            <a:r>
              <a:rPr b="1" lang="de-DE" sz="1000">
                <a:solidFill>
                  <a:schemeClr val="dk1"/>
                </a:solidFill>
                <a:latin typeface="Calibri"/>
                <a:ea typeface="Calibri"/>
                <a:cs typeface="Calibri"/>
                <a:sym typeface="Calibri"/>
              </a:rPr>
              <a:t>Add dry goods from the same store, considering time constraints and capacity limits.</a:t>
            </a:r>
            <a:endParaRPr>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000"/>
              <a:buFont typeface="Calibri"/>
              <a:buAutoNum type="alphaLcPeriod"/>
            </a:pPr>
            <a:r>
              <a:rPr lang="de-DE" sz="1000">
                <a:solidFill>
                  <a:schemeClr val="dk1"/>
                </a:solidFill>
                <a:latin typeface="Calibri"/>
                <a:ea typeface="Calibri"/>
                <a:cs typeface="Calibri"/>
                <a:sym typeface="Calibri"/>
              </a:rPr>
              <a:t>Calculate costs for each planned trip.</a:t>
            </a:r>
            <a:endParaRPr>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000"/>
              <a:buFont typeface="Calibri"/>
              <a:buAutoNum type="arabicPeriod"/>
            </a:pPr>
            <a:r>
              <a:rPr lang="de-DE" sz="1000">
                <a:solidFill>
                  <a:schemeClr val="dk1"/>
                </a:solidFill>
                <a:latin typeface="Calibri"/>
                <a:ea typeface="Calibri"/>
                <a:cs typeface="Calibri"/>
                <a:sym typeface="Calibri"/>
              </a:rPr>
              <a:t>Update Remaining Demand:</a:t>
            </a:r>
            <a:endParaRPr>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000"/>
              <a:buFont typeface="Calibri"/>
              <a:buAutoNum type="alphaLcPeriod"/>
            </a:pPr>
            <a:r>
              <a:rPr lang="de-DE" sz="1000">
                <a:solidFill>
                  <a:schemeClr val="dk1"/>
                </a:solidFill>
                <a:latin typeface="Calibri"/>
                <a:ea typeface="Calibri"/>
                <a:cs typeface="Calibri"/>
                <a:sym typeface="Calibri"/>
              </a:rPr>
              <a:t>Calculate how much fresh and dry goods demand remains after planning deliveries for the current group.</a:t>
            </a:r>
            <a:endParaRPr>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000"/>
              <a:buFont typeface="Calibri"/>
              <a:buAutoNum type="arabicPeriod"/>
            </a:pPr>
            <a:r>
              <a:rPr lang="de-DE" sz="1000">
                <a:solidFill>
                  <a:schemeClr val="dk1"/>
                </a:solidFill>
                <a:latin typeface="Calibri"/>
                <a:ea typeface="Calibri"/>
                <a:cs typeface="Calibri"/>
                <a:sym typeface="Calibri"/>
              </a:rPr>
              <a:t>Repeat Until All Demand Satisfied:</a:t>
            </a:r>
            <a:endParaRPr>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000"/>
              <a:buFont typeface="Calibri"/>
              <a:buAutoNum type="alphaLcPeriod"/>
            </a:pPr>
            <a:r>
              <a:rPr lang="de-DE" sz="1000">
                <a:solidFill>
                  <a:schemeClr val="dk1"/>
                </a:solidFill>
                <a:latin typeface="Calibri"/>
                <a:ea typeface="Calibri"/>
                <a:cs typeface="Calibri"/>
                <a:sym typeface="Calibri"/>
              </a:rPr>
              <a:t>Continue planning deliveries for different groups until the total demand for the day is satisfied.</a:t>
            </a:r>
            <a:endParaRPr>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000"/>
              <a:buFont typeface="Calibri"/>
              <a:buAutoNum type="arabicPeriod"/>
            </a:pPr>
            <a:r>
              <a:rPr lang="de-DE" sz="1000">
                <a:solidFill>
                  <a:schemeClr val="dk1"/>
                </a:solidFill>
                <a:latin typeface="Calibri"/>
                <a:ea typeface="Calibri"/>
                <a:cs typeface="Calibri"/>
                <a:sym typeface="Calibri"/>
              </a:rPr>
              <a:t>Add Planned Deliveries to the Plan List:</a:t>
            </a:r>
            <a:endParaRPr>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000"/>
              <a:buFont typeface="Roboto"/>
              <a:buAutoNum type="alphaLcPeriod"/>
            </a:pPr>
            <a:r>
              <a:rPr lang="de-DE" sz="1000">
                <a:solidFill>
                  <a:schemeClr val="dk1"/>
                </a:solidFill>
                <a:latin typeface="Calibri"/>
                <a:ea typeface="Calibri"/>
                <a:cs typeface="Calibri"/>
                <a:sym typeface="Calibri"/>
              </a:rPr>
              <a:t>Append the planned deliveries for the day to the </a:t>
            </a:r>
            <a:r>
              <a:rPr lang="de-DE" sz="1000">
                <a:solidFill>
                  <a:schemeClr val="dk1"/>
                </a:solidFill>
                <a:latin typeface="Courier New"/>
                <a:ea typeface="Courier New"/>
                <a:cs typeface="Courier New"/>
                <a:sym typeface="Courier New"/>
              </a:rPr>
              <a:t>plan</a:t>
            </a:r>
            <a:r>
              <a:rPr lang="de-DE" sz="1000">
                <a:solidFill>
                  <a:schemeClr val="dk1"/>
                </a:solidFill>
                <a:latin typeface="Calibri"/>
                <a:ea typeface="Calibri"/>
                <a:cs typeface="Calibri"/>
                <a:sym typeface="Calibri"/>
              </a:rPr>
              <a:t> list.</a:t>
            </a:r>
            <a:endParaRPr>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000"/>
              <a:buFont typeface="Calibri"/>
              <a:buAutoNum type="arabicPeriod"/>
            </a:pPr>
            <a:r>
              <a:rPr lang="de-DE" sz="1000">
                <a:solidFill>
                  <a:schemeClr val="dk1"/>
                </a:solidFill>
                <a:latin typeface="Calibri"/>
                <a:ea typeface="Calibri"/>
                <a:cs typeface="Calibri"/>
                <a:sym typeface="Calibri"/>
              </a:rPr>
              <a:t>End of Loop:</a:t>
            </a:r>
            <a:endParaRPr>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000"/>
              <a:buFont typeface="Calibri"/>
              <a:buAutoNum type="alphaLcPeriod"/>
            </a:pPr>
            <a:r>
              <a:rPr lang="de-DE" sz="1000">
                <a:solidFill>
                  <a:schemeClr val="dk1"/>
                </a:solidFill>
                <a:latin typeface="Calibri"/>
                <a:ea typeface="Calibri"/>
                <a:cs typeface="Calibri"/>
                <a:sym typeface="Calibri"/>
              </a:rPr>
              <a:t>Once deliveries are planned for all days, the loop ends</a:t>
            </a:r>
            <a:endParaRPr sz="20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g2a3e06661ff_5_90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896" name="Google Shape;896;g2a3e06661ff_5_901"/>
          <p:cNvSpPr/>
          <p:nvPr/>
        </p:nvSpPr>
        <p:spPr>
          <a:xfrm>
            <a:off x="1164300" y="1406975"/>
            <a:ext cx="9863400" cy="5085900"/>
          </a:xfrm>
          <a:prstGeom prst="roundRect">
            <a:avLst>
              <a:gd fmla="val 16667" name="adj"/>
            </a:avLst>
          </a:prstGeom>
          <a:solidFill>
            <a:srgbClr val="85200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de-DE" sz="1400" u="none" cap="none" strike="noStrike">
                <a:solidFill>
                  <a:schemeClr val="lt1"/>
                </a:solidFill>
                <a:latin typeface="Calibri"/>
                <a:ea typeface="Calibri"/>
                <a:cs typeface="Calibri"/>
                <a:sym typeface="Calibri"/>
              </a:rPr>
              <a:t>For each day:</a:t>
            </a:r>
            <a:endParaRPr b="1" i="0" sz="1400" u="none" cap="none" strike="noStrike">
              <a:solidFill>
                <a:schemeClr val="lt1"/>
              </a:solidFill>
              <a:latin typeface="Calibri"/>
              <a:ea typeface="Calibri"/>
              <a:cs typeface="Calibri"/>
              <a:sym typeface="Calibri"/>
            </a:endParaRPr>
          </a:p>
        </p:txBody>
      </p:sp>
      <p:sp>
        <p:nvSpPr>
          <p:cNvPr id="897" name="Google Shape;897;g2a3e06661ff_5_901"/>
          <p:cNvSpPr/>
          <p:nvPr/>
        </p:nvSpPr>
        <p:spPr>
          <a:xfrm>
            <a:off x="1684425" y="2039475"/>
            <a:ext cx="9208200" cy="4125600"/>
          </a:xfrm>
          <a:prstGeom prst="roundRect">
            <a:avLst>
              <a:gd fmla="val 16667" name="adj"/>
            </a:avLst>
          </a:prstGeom>
          <a:solidFill>
            <a:srgbClr val="A61C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de-DE" sz="1400" u="none" cap="none" strike="noStrike">
                <a:solidFill>
                  <a:schemeClr val="lt1"/>
                </a:solidFill>
                <a:latin typeface="Calibri"/>
                <a:ea typeface="Calibri"/>
                <a:cs typeface="Calibri"/>
                <a:sym typeface="Calibri"/>
              </a:rPr>
              <a:t>Until planned pallets equals total demand for that day:</a:t>
            </a:r>
            <a:endParaRPr b="1" i="0" sz="1400" u="none" cap="none" strike="noStrike">
              <a:solidFill>
                <a:schemeClr val="lt1"/>
              </a:solidFill>
              <a:latin typeface="Calibri"/>
              <a:ea typeface="Calibri"/>
              <a:cs typeface="Calibri"/>
              <a:sym typeface="Calibri"/>
            </a:endParaRPr>
          </a:p>
        </p:txBody>
      </p:sp>
      <p:sp>
        <p:nvSpPr>
          <p:cNvPr id="898" name="Google Shape;898;g2a3e06661ff_5_901"/>
          <p:cNvSpPr/>
          <p:nvPr/>
        </p:nvSpPr>
        <p:spPr>
          <a:xfrm>
            <a:off x="2014774" y="2601350"/>
            <a:ext cx="8745000" cy="3306600"/>
          </a:xfrm>
          <a:prstGeom prst="roundRect">
            <a:avLst>
              <a:gd fmla="val 16667" name="adj"/>
            </a:avLst>
          </a:prstGeom>
          <a:solidFill>
            <a:srgbClr val="CC412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de-DE" sz="1400" u="none" cap="none" strike="noStrike">
                <a:solidFill>
                  <a:schemeClr val="lt1"/>
                </a:solidFill>
                <a:latin typeface="Calibri"/>
                <a:ea typeface="Calibri"/>
                <a:cs typeface="Calibri"/>
                <a:sym typeface="Calibri"/>
              </a:rPr>
              <a:t>For each group:</a:t>
            </a:r>
            <a:endParaRPr b="1" i="0" sz="1400" u="none" cap="none" strike="noStrike">
              <a:solidFill>
                <a:schemeClr val="lt1"/>
              </a:solidFill>
              <a:latin typeface="Calibri"/>
              <a:ea typeface="Calibri"/>
              <a:cs typeface="Calibri"/>
              <a:sym typeface="Calibri"/>
            </a:endParaRPr>
          </a:p>
        </p:txBody>
      </p:sp>
      <p:sp>
        <p:nvSpPr>
          <p:cNvPr id="899" name="Google Shape;899;g2a3e06661ff_5_901"/>
          <p:cNvSpPr/>
          <p:nvPr/>
        </p:nvSpPr>
        <p:spPr>
          <a:xfrm>
            <a:off x="2551300" y="3170750"/>
            <a:ext cx="3274800" cy="2167800"/>
          </a:xfrm>
          <a:prstGeom prst="round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de-DE" sz="1400" u="none" cap="none" strike="noStrike">
                <a:solidFill>
                  <a:schemeClr val="lt1"/>
                </a:solidFill>
                <a:latin typeface="Calibri"/>
                <a:ea typeface="Calibri"/>
                <a:cs typeface="Calibri"/>
                <a:sym typeface="Calibri"/>
              </a:rPr>
              <a:t>Between 17:00 and 19:00 and after all fresh demand is planned:</a:t>
            </a:r>
            <a:endParaRPr b="1" i="0" sz="1400" u="none" cap="none" strike="noStrike">
              <a:solidFill>
                <a:schemeClr val="lt1"/>
              </a:solidFill>
              <a:latin typeface="Calibri"/>
              <a:ea typeface="Calibri"/>
              <a:cs typeface="Calibri"/>
              <a:sym typeface="Calibri"/>
            </a:endParaRPr>
          </a:p>
        </p:txBody>
      </p:sp>
      <p:sp>
        <p:nvSpPr>
          <p:cNvPr id="900" name="Google Shape;900;g2a3e06661ff_5_901"/>
          <p:cNvSpPr/>
          <p:nvPr/>
        </p:nvSpPr>
        <p:spPr>
          <a:xfrm>
            <a:off x="6753900" y="3122600"/>
            <a:ext cx="3443400" cy="2264100"/>
          </a:xfrm>
          <a:prstGeom prst="round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de-DE" sz="1400" u="none" cap="none" strike="noStrike">
                <a:solidFill>
                  <a:schemeClr val="lt1"/>
                </a:solidFill>
                <a:latin typeface="Calibri"/>
                <a:ea typeface="Calibri"/>
                <a:cs typeface="Calibri"/>
                <a:sym typeface="Calibri"/>
              </a:rPr>
              <a:t>After 19:00:</a:t>
            </a:r>
            <a:endParaRPr b="1" i="0" sz="1400" u="none" cap="none" strike="noStrike">
              <a:solidFill>
                <a:schemeClr val="lt1"/>
              </a:solidFill>
              <a:latin typeface="Calibri"/>
              <a:ea typeface="Calibri"/>
              <a:cs typeface="Calibri"/>
              <a:sym typeface="Calibri"/>
            </a:endParaRPr>
          </a:p>
        </p:txBody>
      </p:sp>
      <p:sp>
        <p:nvSpPr>
          <p:cNvPr id="901" name="Google Shape;901;g2a3e06661ff_5_901"/>
          <p:cNvSpPr/>
          <p:nvPr/>
        </p:nvSpPr>
        <p:spPr>
          <a:xfrm>
            <a:off x="3241300" y="3977425"/>
            <a:ext cx="1894800" cy="9804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de-DE" sz="1400" u="none" cap="none" strike="noStrike">
                <a:solidFill>
                  <a:schemeClr val="lt1"/>
                </a:solidFill>
                <a:latin typeface="Calibri"/>
                <a:ea typeface="Calibri"/>
                <a:cs typeface="Calibri"/>
                <a:sym typeface="Calibri"/>
              </a:rPr>
              <a:t>Plan trips with dry goods</a:t>
            </a:r>
            <a:endParaRPr b="1" i="0" sz="1400" u="none" cap="none" strike="noStrike">
              <a:solidFill>
                <a:schemeClr val="lt1"/>
              </a:solidFill>
              <a:latin typeface="Calibri"/>
              <a:ea typeface="Calibri"/>
              <a:cs typeface="Calibri"/>
              <a:sym typeface="Calibri"/>
            </a:endParaRPr>
          </a:p>
        </p:txBody>
      </p:sp>
      <p:sp>
        <p:nvSpPr>
          <p:cNvPr id="902" name="Google Shape;902;g2a3e06661ff_5_901"/>
          <p:cNvSpPr/>
          <p:nvPr/>
        </p:nvSpPr>
        <p:spPr>
          <a:xfrm>
            <a:off x="7373700" y="3977425"/>
            <a:ext cx="1894800" cy="9804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de-DE" sz="1400" u="none" cap="none" strike="noStrike">
                <a:solidFill>
                  <a:schemeClr val="lt1"/>
                </a:solidFill>
                <a:latin typeface="Calibri"/>
                <a:ea typeface="Calibri"/>
                <a:cs typeface="Calibri"/>
                <a:sym typeface="Calibri"/>
              </a:rPr>
              <a:t>Plan trips with fresh goods</a:t>
            </a:r>
            <a:endParaRPr b="1" i="0" sz="14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de-DE" sz="1400" u="none" cap="none" strike="noStrike">
                <a:solidFill>
                  <a:schemeClr val="lt1"/>
                </a:solidFill>
                <a:latin typeface="Calibri"/>
                <a:ea typeface="Calibri"/>
                <a:cs typeface="Calibri"/>
                <a:sym typeface="Calibri"/>
              </a:rPr>
              <a:t>and add dry if allowed</a:t>
            </a:r>
            <a:endParaRPr b="0" i="0" sz="1400" u="none" cap="none" strike="noStrike">
              <a:solidFill>
                <a:schemeClr val="lt1"/>
              </a:solidFill>
              <a:latin typeface="Calibri"/>
              <a:ea typeface="Calibri"/>
              <a:cs typeface="Calibri"/>
              <a:sym typeface="Calibri"/>
            </a:endParaRPr>
          </a:p>
        </p:txBody>
      </p:sp>
      <p:sp>
        <p:nvSpPr>
          <p:cNvPr id="903" name="Google Shape;903;g2a3e06661ff_5_901"/>
          <p:cNvSpPr txBox="1"/>
          <p:nvPr/>
        </p:nvSpPr>
        <p:spPr>
          <a:xfrm>
            <a:off x="838200" y="365125"/>
            <a:ext cx="9763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i="0" lang="de-DE" sz="2600" u="none" cap="none" strike="noStrike">
                <a:solidFill>
                  <a:schemeClr val="dk1"/>
                </a:solidFill>
                <a:latin typeface="Calibri"/>
                <a:ea typeface="Calibri"/>
                <a:cs typeface="Calibri"/>
                <a:sym typeface="Calibri"/>
              </a:rPr>
              <a:t>Step-by-Step Demonstration</a:t>
            </a:r>
            <a:endParaRPr b="1" i="0" sz="2600" u="none" cap="none" strike="noStrike">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g2a3e06661ff_3_9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910" name="Google Shape;910;g2a3e06661ff_3_92"/>
          <p:cNvSpPr/>
          <p:nvPr/>
        </p:nvSpPr>
        <p:spPr>
          <a:xfrm>
            <a:off x="1164300" y="1406975"/>
            <a:ext cx="9863400" cy="5085900"/>
          </a:xfrm>
          <a:prstGeom prst="roundRect">
            <a:avLst>
              <a:gd fmla="val 16667" name="adj"/>
            </a:avLst>
          </a:prstGeom>
          <a:solidFill>
            <a:srgbClr val="85200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de-DE" sz="1400" u="none" cap="none" strike="noStrike">
                <a:solidFill>
                  <a:schemeClr val="lt1"/>
                </a:solidFill>
                <a:latin typeface="Calibri"/>
                <a:ea typeface="Calibri"/>
                <a:cs typeface="Calibri"/>
                <a:sym typeface="Calibri"/>
              </a:rPr>
              <a:t>For each day:</a:t>
            </a:r>
            <a:endParaRPr b="1" i="0" sz="1400" u="none" cap="none" strike="noStrike">
              <a:solidFill>
                <a:schemeClr val="lt1"/>
              </a:solidFill>
              <a:latin typeface="Calibri"/>
              <a:ea typeface="Calibri"/>
              <a:cs typeface="Calibri"/>
              <a:sym typeface="Calibri"/>
            </a:endParaRPr>
          </a:p>
        </p:txBody>
      </p:sp>
      <p:sp>
        <p:nvSpPr>
          <p:cNvPr id="911" name="Google Shape;911;g2a3e06661ff_3_92"/>
          <p:cNvSpPr txBox="1"/>
          <p:nvPr/>
        </p:nvSpPr>
        <p:spPr>
          <a:xfrm>
            <a:off x="838200" y="365125"/>
            <a:ext cx="9763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i="0" lang="de-DE" sz="2600" u="none" cap="none" strike="noStrike">
                <a:solidFill>
                  <a:schemeClr val="dk1"/>
                </a:solidFill>
                <a:latin typeface="Calibri"/>
                <a:ea typeface="Calibri"/>
                <a:cs typeface="Calibri"/>
                <a:sym typeface="Calibri"/>
              </a:rPr>
              <a:t>Step-by-Step Demonstration</a:t>
            </a:r>
            <a:endParaRPr b="1" i="0" sz="2600" u="none" cap="none" strike="noStrike">
              <a:solidFill>
                <a:schemeClr val="dk1"/>
              </a:solidFill>
              <a:latin typeface="Calibri"/>
              <a:ea typeface="Calibri"/>
              <a:cs typeface="Calibri"/>
              <a:sym typeface="Calibri"/>
            </a:endParaRPr>
          </a:p>
        </p:txBody>
      </p:sp>
      <p:pic>
        <p:nvPicPr>
          <p:cNvPr id="912" name="Google Shape;912;g2a3e06661ff_3_92"/>
          <p:cNvPicPr preferRelativeResize="0"/>
          <p:nvPr/>
        </p:nvPicPr>
        <p:blipFill>
          <a:blip r:embed="rId3">
            <a:alphaModFix/>
          </a:blip>
          <a:stretch>
            <a:fillRect/>
          </a:stretch>
        </p:blipFill>
        <p:spPr>
          <a:xfrm>
            <a:off x="2162783" y="2078987"/>
            <a:ext cx="7673783" cy="4201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
          <p:cNvSpPr txBox="1"/>
          <p:nvPr>
            <p:ph type="title"/>
          </p:nvPr>
        </p:nvSpPr>
        <p:spPr>
          <a:xfrm>
            <a:off x="838200" y="365125"/>
            <a:ext cx="9516414"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600"/>
              <a:buFont typeface="Calibri"/>
              <a:buNone/>
            </a:pPr>
            <a:r>
              <a:rPr b="1" lang="de-DE" sz="2800">
                <a:latin typeface="Calibri"/>
                <a:ea typeface="Calibri"/>
                <a:cs typeface="Calibri"/>
                <a:sym typeface="Calibri"/>
              </a:rPr>
              <a:t>With over 35 years of experience, MC is leading company in the food retail sector in Portugal.</a:t>
            </a:r>
            <a:endParaRPr sz="4600"/>
          </a:p>
        </p:txBody>
      </p:sp>
      <p:sp>
        <p:nvSpPr>
          <p:cNvPr id="326" name="Google Shape;32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de-DE"/>
              <a:t>‹#›</a:t>
            </a:fld>
            <a:endParaRPr/>
          </a:p>
        </p:txBody>
      </p:sp>
      <p:pic>
        <p:nvPicPr>
          <p:cNvPr descr="Münzen Silhouette" id="327" name="Google Shape;327;p2"/>
          <p:cNvPicPr preferRelativeResize="0"/>
          <p:nvPr/>
        </p:nvPicPr>
        <p:blipFill rotWithShape="1">
          <a:blip r:embed="rId3">
            <a:alphaModFix/>
          </a:blip>
          <a:srcRect b="0" l="0" r="0" t="0"/>
          <a:stretch/>
        </p:blipFill>
        <p:spPr>
          <a:xfrm>
            <a:off x="1613703" y="1925021"/>
            <a:ext cx="756000" cy="756000"/>
          </a:xfrm>
          <a:prstGeom prst="rect">
            <a:avLst/>
          </a:prstGeom>
          <a:noFill/>
          <a:ln>
            <a:noFill/>
          </a:ln>
        </p:spPr>
      </p:pic>
      <p:sp>
        <p:nvSpPr>
          <p:cNvPr id="328" name="Google Shape;328;p2"/>
          <p:cNvSpPr txBox="1"/>
          <p:nvPr/>
        </p:nvSpPr>
        <p:spPr>
          <a:xfrm>
            <a:off x="838200" y="2744873"/>
            <a:ext cx="2268000"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de-DE" sz="1600" u="none" cap="none" strike="noStrike">
                <a:solidFill>
                  <a:schemeClr val="dk1"/>
                </a:solidFill>
                <a:latin typeface="Calibri"/>
                <a:ea typeface="Calibri"/>
                <a:cs typeface="Calibri"/>
                <a:sym typeface="Calibri"/>
              </a:rPr>
              <a:t>More than </a:t>
            </a:r>
            <a:r>
              <a:rPr b="1" i="0" lang="de-DE" sz="1600" u="none" cap="none" strike="noStrike">
                <a:solidFill>
                  <a:schemeClr val="dk1"/>
                </a:solidFill>
                <a:latin typeface="Calibri"/>
                <a:ea typeface="Calibri"/>
                <a:cs typeface="Calibri"/>
                <a:sym typeface="Calibri"/>
              </a:rPr>
              <a:t>5.978M € turnover </a:t>
            </a:r>
            <a:endParaRPr b="0" i="0" sz="1400" u="none" cap="none" strike="noStrike">
              <a:solidFill>
                <a:srgbClr val="000000"/>
              </a:solidFill>
              <a:latin typeface="Arial"/>
              <a:ea typeface="Arial"/>
              <a:cs typeface="Arial"/>
              <a:sym typeface="Arial"/>
            </a:endParaRPr>
          </a:p>
        </p:txBody>
      </p:sp>
      <p:sp>
        <p:nvSpPr>
          <p:cNvPr id="329" name="Google Shape;329;p2"/>
          <p:cNvSpPr txBox="1"/>
          <p:nvPr/>
        </p:nvSpPr>
        <p:spPr>
          <a:xfrm>
            <a:off x="8310297" y="2699408"/>
            <a:ext cx="2268000"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de-DE" sz="1600" u="none" cap="none" strike="noStrike">
                <a:solidFill>
                  <a:schemeClr val="dk1"/>
                </a:solidFill>
                <a:latin typeface="Calibri"/>
                <a:ea typeface="Calibri"/>
                <a:cs typeface="Calibri"/>
                <a:sym typeface="Calibri"/>
              </a:rPr>
              <a:t>Network with </a:t>
            </a:r>
            <a:r>
              <a:rPr b="1" i="0" lang="de-DE" sz="1600" u="none" cap="none" strike="noStrike">
                <a:solidFill>
                  <a:schemeClr val="dk1"/>
                </a:solidFill>
                <a:latin typeface="Calibri"/>
                <a:ea typeface="Calibri"/>
                <a:cs typeface="Calibri"/>
                <a:sym typeface="Calibri"/>
              </a:rPr>
              <a:t>+1.400 stores</a:t>
            </a:r>
            <a:endParaRPr b="1" i="0" sz="1600" u="none" cap="none" strike="noStrike">
              <a:solidFill>
                <a:schemeClr val="dk1"/>
              </a:solidFill>
              <a:latin typeface="Calibri"/>
              <a:ea typeface="Calibri"/>
              <a:cs typeface="Calibri"/>
              <a:sym typeface="Calibri"/>
            </a:endParaRPr>
          </a:p>
        </p:txBody>
      </p:sp>
      <p:pic>
        <p:nvPicPr>
          <p:cNvPr descr="Start Silhouette" id="330" name="Google Shape;330;p2"/>
          <p:cNvPicPr preferRelativeResize="0"/>
          <p:nvPr/>
        </p:nvPicPr>
        <p:blipFill rotWithShape="1">
          <a:blip r:embed="rId4">
            <a:alphaModFix/>
          </a:blip>
          <a:srcRect b="0" l="0" r="0" t="0"/>
          <a:stretch/>
        </p:blipFill>
        <p:spPr>
          <a:xfrm>
            <a:off x="8987097" y="1925021"/>
            <a:ext cx="756000" cy="756000"/>
          </a:xfrm>
          <a:prstGeom prst="rect">
            <a:avLst/>
          </a:prstGeom>
          <a:noFill/>
          <a:ln>
            <a:noFill/>
          </a:ln>
        </p:spPr>
      </p:pic>
      <p:sp>
        <p:nvSpPr>
          <p:cNvPr id="331" name="Google Shape;331;p2"/>
          <p:cNvSpPr txBox="1"/>
          <p:nvPr/>
        </p:nvSpPr>
        <p:spPr>
          <a:xfrm>
            <a:off x="838200" y="4416616"/>
            <a:ext cx="2268000"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de-DE" sz="1600" u="none" cap="none" strike="noStrike">
                <a:solidFill>
                  <a:schemeClr val="dk1"/>
                </a:solidFill>
                <a:latin typeface="Calibri"/>
                <a:ea typeface="Calibri"/>
                <a:cs typeface="Calibri"/>
                <a:sym typeface="Calibri"/>
              </a:rPr>
              <a:t>+ 4M customers </a:t>
            </a:r>
            <a:r>
              <a:rPr b="0" i="0" lang="de-DE" sz="1600" u="none" cap="none" strike="noStrike">
                <a:solidFill>
                  <a:schemeClr val="dk1"/>
                </a:solidFill>
                <a:latin typeface="Calibri"/>
                <a:ea typeface="Calibri"/>
                <a:cs typeface="Calibri"/>
                <a:sym typeface="Calibri"/>
              </a:rPr>
              <a:t>served weekly</a:t>
            </a:r>
            <a:endParaRPr b="1" i="0" sz="1600" u="none" cap="none" strike="noStrike">
              <a:solidFill>
                <a:schemeClr val="dk1"/>
              </a:solidFill>
              <a:latin typeface="Calibri"/>
              <a:ea typeface="Calibri"/>
              <a:cs typeface="Calibri"/>
              <a:sym typeface="Calibri"/>
            </a:endParaRPr>
          </a:p>
        </p:txBody>
      </p:sp>
      <p:pic>
        <p:nvPicPr>
          <p:cNvPr descr="Warenkorb Silhouette" id="332" name="Google Shape;332;p2"/>
          <p:cNvPicPr preferRelativeResize="0"/>
          <p:nvPr/>
        </p:nvPicPr>
        <p:blipFill rotWithShape="1">
          <a:blip r:embed="rId5">
            <a:alphaModFix/>
          </a:blip>
          <a:srcRect b="0" l="0" r="0" t="0"/>
          <a:stretch/>
        </p:blipFill>
        <p:spPr>
          <a:xfrm>
            <a:off x="1613703" y="3582710"/>
            <a:ext cx="756000" cy="756000"/>
          </a:xfrm>
          <a:prstGeom prst="rect">
            <a:avLst/>
          </a:prstGeom>
          <a:noFill/>
          <a:ln>
            <a:noFill/>
          </a:ln>
        </p:spPr>
      </p:pic>
      <p:pic>
        <p:nvPicPr>
          <p:cNvPr descr="Büromitarbeiterin Silhouette" id="333" name="Google Shape;333;p2"/>
          <p:cNvPicPr preferRelativeResize="0"/>
          <p:nvPr/>
        </p:nvPicPr>
        <p:blipFill rotWithShape="1">
          <a:blip r:embed="rId6">
            <a:alphaModFix/>
          </a:blip>
          <a:srcRect b="0" l="0" r="0" t="0"/>
          <a:stretch/>
        </p:blipFill>
        <p:spPr>
          <a:xfrm>
            <a:off x="8987097" y="3582710"/>
            <a:ext cx="756000" cy="756000"/>
          </a:xfrm>
          <a:prstGeom prst="rect">
            <a:avLst/>
          </a:prstGeom>
          <a:noFill/>
          <a:ln>
            <a:noFill/>
          </a:ln>
        </p:spPr>
      </p:pic>
      <p:sp>
        <p:nvSpPr>
          <p:cNvPr id="334" name="Google Shape;334;p2"/>
          <p:cNvSpPr txBox="1"/>
          <p:nvPr/>
        </p:nvSpPr>
        <p:spPr>
          <a:xfrm>
            <a:off x="8310297" y="4416616"/>
            <a:ext cx="226800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de-DE" sz="1600" u="none" cap="none" strike="noStrike">
                <a:solidFill>
                  <a:schemeClr val="dk1"/>
                </a:solidFill>
                <a:latin typeface="Calibri"/>
                <a:ea typeface="Calibri"/>
                <a:cs typeface="Calibri"/>
                <a:sym typeface="Calibri"/>
              </a:rPr>
              <a:t>+ 38.000 employees</a:t>
            </a:r>
            <a:endParaRPr b="1" i="0" sz="1600" u="none" cap="none" strike="noStrike">
              <a:solidFill>
                <a:schemeClr val="dk1"/>
              </a:solidFill>
              <a:latin typeface="Calibri"/>
              <a:ea typeface="Calibri"/>
              <a:cs typeface="Calibri"/>
              <a:sym typeface="Calibri"/>
            </a:endParaRPr>
          </a:p>
        </p:txBody>
      </p:sp>
      <p:sp>
        <p:nvSpPr>
          <p:cNvPr id="335" name="Google Shape;335;p2"/>
          <p:cNvSpPr txBox="1"/>
          <p:nvPr/>
        </p:nvSpPr>
        <p:spPr>
          <a:xfrm>
            <a:off x="3388339" y="2335266"/>
            <a:ext cx="4639800" cy="1816200"/>
          </a:xfrm>
          <a:prstGeom prst="rect">
            <a:avLst/>
          </a:prstGeom>
          <a:noFill/>
          <a:ln cap="flat" cmpd="sng" w="349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108000" marR="0" rtl="0" algn="l">
              <a:lnSpc>
                <a:spcPct val="100000"/>
              </a:lnSpc>
              <a:spcBef>
                <a:spcPts val="0"/>
              </a:spcBef>
              <a:spcAft>
                <a:spcPts val="0"/>
              </a:spcAft>
              <a:buClr>
                <a:srgbClr val="000000"/>
              </a:buClr>
              <a:buSzPts val="1600"/>
              <a:buFont typeface="Arial"/>
              <a:buNone/>
            </a:pPr>
            <a:r>
              <a:rPr b="0" i="0" lang="de-DE" sz="1600" u="none" cap="none" strike="noStrike">
                <a:solidFill>
                  <a:schemeClr val="dk1"/>
                </a:solidFill>
                <a:latin typeface="Calibri"/>
                <a:ea typeface="Calibri"/>
                <a:cs typeface="Calibri"/>
                <a:sym typeface="Calibri"/>
              </a:rPr>
              <a:t>Over the last three decades, MC has been strengthening its </a:t>
            </a:r>
            <a:r>
              <a:rPr b="1" i="0" lang="de-DE" sz="1600" u="none" cap="none" strike="noStrike">
                <a:solidFill>
                  <a:schemeClr val="dk1"/>
                </a:solidFill>
                <a:latin typeface="Calibri"/>
                <a:ea typeface="Calibri"/>
                <a:cs typeface="Calibri"/>
                <a:sym typeface="Calibri"/>
              </a:rPr>
              <a:t>leading position </a:t>
            </a:r>
            <a:r>
              <a:rPr b="0" i="0" lang="de-DE" sz="1600" u="none" cap="none" strike="noStrike">
                <a:solidFill>
                  <a:schemeClr val="dk1"/>
                </a:solidFill>
                <a:latin typeface="Calibri"/>
                <a:ea typeface="Calibri"/>
                <a:cs typeface="Calibri"/>
                <a:sym typeface="Calibri"/>
              </a:rPr>
              <a:t>in the </a:t>
            </a:r>
            <a:r>
              <a:rPr b="1" i="0" lang="de-DE" sz="1600" u="none" cap="none" strike="noStrike">
                <a:solidFill>
                  <a:schemeClr val="dk1"/>
                </a:solidFill>
                <a:latin typeface="Calibri"/>
                <a:ea typeface="Calibri"/>
                <a:cs typeface="Calibri"/>
                <a:sym typeface="Calibri"/>
              </a:rPr>
              <a:t>food retail secto</a:t>
            </a:r>
            <a:r>
              <a:rPr b="0" i="0" lang="de-DE" sz="1600" u="none" cap="none" strike="noStrike">
                <a:solidFill>
                  <a:schemeClr val="dk1"/>
                </a:solidFill>
                <a:latin typeface="Calibri"/>
                <a:ea typeface="Calibri"/>
                <a:cs typeface="Calibri"/>
                <a:sym typeface="Calibri"/>
              </a:rPr>
              <a:t>r in Portugal.</a:t>
            </a:r>
            <a:br>
              <a:rPr b="0" i="0" lang="de-DE" sz="1600" u="none" cap="none" strike="noStrike">
                <a:solidFill>
                  <a:schemeClr val="dk1"/>
                </a:solidFill>
                <a:latin typeface="Calibri"/>
                <a:ea typeface="Calibri"/>
                <a:cs typeface="Calibri"/>
                <a:sym typeface="Calibri"/>
              </a:rPr>
            </a:br>
            <a:r>
              <a:rPr b="0" i="0" lang="de-DE" sz="1600" u="none" cap="none" strike="noStrike">
                <a:solidFill>
                  <a:schemeClr val="dk1"/>
                </a:solidFill>
                <a:latin typeface="Calibri"/>
                <a:ea typeface="Calibri"/>
                <a:cs typeface="Calibri"/>
                <a:sym typeface="Calibri"/>
              </a:rPr>
              <a:t>MC's activity began in 1985, within the Sonae Group, with the opening of the first hypermarket in Portugal. Today MC owns </a:t>
            </a:r>
            <a:r>
              <a:rPr b="1" i="0" lang="de-DE" sz="1600" u="none" cap="none" strike="noStrike">
                <a:solidFill>
                  <a:schemeClr val="dk1"/>
                </a:solidFill>
                <a:latin typeface="Calibri"/>
                <a:ea typeface="Calibri"/>
                <a:cs typeface="Calibri"/>
                <a:sym typeface="Calibri"/>
              </a:rPr>
              <a:t>12 brands </a:t>
            </a:r>
            <a:r>
              <a:rPr b="0" i="0" lang="de-DE" sz="1600" u="none" cap="none" strike="noStrike">
                <a:solidFill>
                  <a:schemeClr val="dk1"/>
                </a:solidFill>
                <a:latin typeface="Calibri"/>
                <a:ea typeface="Calibri"/>
                <a:cs typeface="Calibri"/>
                <a:sym typeface="Calibri"/>
              </a:rPr>
              <a:t>and has a v</a:t>
            </a:r>
            <a:r>
              <a:rPr i="0" lang="de-DE" sz="1600" u="none" cap="none" strike="noStrike">
                <a:solidFill>
                  <a:schemeClr val="dk1"/>
                </a:solidFill>
                <a:latin typeface="Calibri"/>
                <a:ea typeface="Calibri"/>
                <a:cs typeface="Calibri"/>
                <a:sym typeface="Calibri"/>
              </a:rPr>
              <a:t>ast portfolio of high quality products and services.</a:t>
            </a:r>
            <a:endParaRPr i="0" sz="1400" u="none" cap="none" strike="noStrike">
              <a:solidFill>
                <a:srgbClr val="000000"/>
              </a:solidFill>
              <a:latin typeface="Calibri"/>
              <a:ea typeface="Calibri"/>
              <a:cs typeface="Calibri"/>
              <a:sym typeface="Calibri"/>
            </a:endParaRPr>
          </a:p>
        </p:txBody>
      </p:sp>
      <p:cxnSp>
        <p:nvCxnSpPr>
          <p:cNvPr id="336" name="Google Shape;336;p2"/>
          <p:cNvCxnSpPr/>
          <p:nvPr/>
        </p:nvCxnSpPr>
        <p:spPr>
          <a:xfrm>
            <a:off x="1109511" y="5540878"/>
            <a:ext cx="9864000" cy="0"/>
          </a:xfrm>
          <a:prstGeom prst="straightConnector1">
            <a:avLst/>
          </a:prstGeom>
          <a:noFill/>
          <a:ln cap="flat" cmpd="sng" w="25400">
            <a:solidFill>
              <a:srgbClr val="595959"/>
            </a:solidFill>
            <a:prstDash val="solid"/>
            <a:miter lim="800000"/>
            <a:headEnd len="sm" w="sm" type="none"/>
            <a:tailEnd len="sm" w="sm" type="none"/>
          </a:ln>
        </p:spPr>
      </p:cxnSp>
      <p:sp>
        <p:nvSpPr>
          <p:cNvPr id="337" name="Google Shape;337;p2"/>
          <p:cNvSpPr/>
          <p:nvPr/>
        </p:nvSpPr>
        <p:spPr>
          <a:xfrm>
            <a:off x="2010012" y="5486878"/>
            <a:ext cx="108000" cy="1080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8" name="Google Shape;338;p2"/>
          <p:cNvSpPr/>
          <p:nvPr/>
        </p:nvSpPr>
        <p:spPr>
          <a:xfrm>
            <a:off x="2677896" y="5486878"/>
            <a:ext cx="108000" cy="1080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9" name="Google Shape;339;p2"/>
          <p:cNvSpPr/>
          <p:nvPr/>
        </p:nvSpPr>
        <p:spPr>
          <a:xfrm>
            <a:off x="3419070" y="5486878"/>
            <a:ext cx="108000" cy="1080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0" name="Google Shape;340;p2"/>
          <p:cNvSpPr/>
          <p:nvPr/>
        </p:nvSpPr>
        <p:spPr>
          <a:xfrm>
            <a:off x="4138234" y="5486878"/>
            <a:ext cx="108000" cy="1080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1" name="Google Shape;341;p2"/>
          <p:cNvSpPr/>
          <p:nvPr/>
        </p:nvSpPr>
        <p:spPr>
          <a:xfrm>
            <a:off x="5549306" y="5486878"/>
            <a:ext cx="108000" cy="1080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2" name="Google Shape;342;p2"/>
          <p:cNvSpPr/>
          <p:nvPr/>
        </p:nvSpPr>
        <p:spPr>
          <a:xfrm>
            <a:off x="6286303" y="5486878"/>
            <a:ext cx="108000" cy="1080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3" name="Google Shape;343;p2"/>
          <p:cNvSpPr/>
          <p:nvPr/>
        </p:nvSpPr>
        <p:spPr>
          <a:xfrm>
            <a:off x="4860178" y="5486878"/>
            <a:ext cx="108000" cy="1080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4" name="Google Shape;344;p2"/>
          <p:cNvSpPr/>
          <p:nvPr/>
        </p:nvSpPr>
        <p:spPr>
          <a:xfrm>
            <a:off x="9178558" y="5486878"/>
            <a:ext cx="108000" cy="1080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5" name="Google Shape;345;p2"/>
          <p:cNvSpPr/>
          <p:nvPr/>
        </p:nvSpPr>
        <p:spPr>
          <a:xfrm>
            <a:off x="9925447" y="5486877"/>
            <a:ext cx="108000" cy="1080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6" name="Google Shape;346;p2"/>
          <p:cNvSpPr/>
          <p:nvPr/>
        </p:nvSpPr>
        <p:spPr>
          <a:xfrm>
            <a:off x="8467097" y="5486878"/>
            <a:ext cx="108000" cy="1080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7" name="Google Shape;347;p2"/>
          <p:cNvSpPr/>
          <p:nvPr/>
        </p:nvSpPr>
        <p:spPr>
          <a:xfrm>
            <a:off x="7752433" y="5486878"/>
            <a:ext cx="108000" cy="1080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8" name="Google Shape;348;p2"/>
          <p:cNvSpPr/>
          <p:nvPr/>
        </p:nvSpPr>
        <p:spPr>
          <a:xfrm>
            <a:off x="7023300" y="5486878"/>
            <a:ext cx="108000" cy="1080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49" name="Google Shape;349;p2"/>
          <p:cNvCxnSpPr/>
          <p:nvPr/>
        </p:nvCxnSpPr>
        <p:spPr>
          <a:xfrm>
            <a:off x="2051133" y="5569119"/>
            <a:ext cx="0" cy="540000"/>
          </a:xfrm>
          <a:prstGeom prst="straightConnector1">
            <a:avLst/>
          </a:prstGeom>
          <a:noFill/>
          <a:ln cap="flat" cmpd="sng" w="15875">
            <a:solidFill>
              <a:srgbClr val="7F7F7F"/>
            </a:solidFill>
            <a:prstDash val="solid"/>
            <a:miter lim="800000"/>
            <a:headEnd len="sm" w="sm" type="none"/>
            <a:tailEnd len="sm" w="sm" type="none"/>
          </a:ln>
        </p:spPr>
      </p:cxnSp>
      <p:cxnSp>
        <p:nvCxnSpPr>
          <p:cNvPr id="350" name="Google Shape;350;p2"/>
          <p:cNvCxnSpPr/>
          <p:nvPr/>
        </p:nvCxnSpPr>
        <p:spPr>
          <a:xfrm>
            <a:off x="2713014" y="5555194"/>
            <a:ext cx="0" cy="360000"/>
          </a:xfrm>
          <a:prstGeom prst="straightConnector1">
            <a:avLst/>
          </a:prstGeom>
          <a:noFill/>
          <a:ln cap="flat" cmpd="sng" w="15875">
            <a:solidFill>
              <a:srgbClr val="7F7F7F"/>
            </a:solidFill>
            <a:prstDash val="solid"/>
            <a:miter lim="800000"/>
            <a:headEnd len="sm" w="sm" type="none"/>
            <a:tailEnd len="sm" w="sm" type="none"/>
          </a:ln>
        </p:spPr>
      </p:cxnSp>
      <p:cxnSp>
        <p:nvCxnSpPr>
          <p:cNvPr id="351" name="Google Shape;351;p2"/>
          <p:cNvCxnSpPr/>
          <p:nvPr/>
        </p:nvCxnSpPr>
        <p:spPr>
          <a:xfrm>
            <a:off x="3470977" y="5540877"/>
            <a:ext cx="0" cy="540000"/>
          </a:xfrm>
          <a:prstGeom prst="straightConnector1">
            <a:avLst/>
          </a:prstGeom>
          <a:noFill/>
          <a:ln cap="flat" cmpd="sng" w="15875">
            <a:solidFill>
              <a:srgbClr val="7F7F7F"/>
            </a:solidFill>
            <a:prstDash val="solid"/>
            <a:miter lim="800000"/>
            <a:headEnd len="sm" w="sm" type="none"/>
            <a:tailEnd len="sm" w="sm" type="none"/>
          </a:ln>
        </p:spPr>
      </p:cxnSp>
      <p:cxnSp>
        <p:nvCxnSpPr>
          <p:cNvPr id="352" name="Google Shape;352;p2"/>
          <p:cNvCxnSpPr/>
          <p:nvPr/>
        </p:nvCxnSpPr>
        <p:spPr>
          <a:xfrm>
            <a:off x="4192234" y="5540877"/>
            <a:ext cx="0" cy="360000"/>
          </a:xfrm>
          <a:prstGeom prst="straightConnector1">
            <a:avLst/>
          </a:prstGeom>
          <a:noFill/>
          <a:ln cap="flat" cmpd="sng" w="15875">
            <a:solidFill>
              <a:srgbClr val="7F7F7F"/>
            </a:solidFill>
            <a:prstDash val="solid"/>
            <a:miter lim="800000"/>
            <a:headEnd len="sm" w="sm" type="none"/>
            <a:tailEnd len="sm" w="sm" type="none"/>
          </a:ln>
        </p:spPr>
      </p:cxnSp>
      <p:cxnSp>
        <p:nvCxnSpPr>
          <p:cNvPr id="353" name="Google Shape;353;p2"/>
          <p:cNvCxnSpPr/>
          <p:nvPr/>
        </p:nvCxnSpPr>
        <p:spPr>
          <a:xfrm>
            <a:off x="4914178" y="5569119"/>
            <a:ext cx="0" cy="540000"/>
          </a:xfrm>
          <a:prstGeom prst="straightConnector1">
            <a:avLst/>
          </a:prstGeom>
          <a:noFill/>
          <a:ln cap="flat" cmpd="sng" w="15875">
            <a:solidFill>
              <a:srgbClr val="7F7F7F"/>
            </a:solidFill>
            <a:prstDash val="solid"/>
            <a:miter lim="800000"/>
            <a:headEnd len="sm" w="sm" type="none"/>
            <a:tailEnd len="sm" w="sm" type="none"/>
          </a:ln>
        </p:spPr>
      </p:cxnSp>
      <p:cxnSp>
        <p:nvCxnSpPr>
          <p:cNvPr id="354" name="Google Shape;354;p2"/>
          <p:cNvCxnSpPr/>
          <p:nvPr/>
        </p:nvCxnSpPr>
        <p:spPr>
          <a:xfrm>
            <a:off x="5590427" y="5540877"/>
            <a:ext cx="0" cy="360000"/>
          </a:xfrm>
          <a:prstGeom prst="straightConnector1">
            <a:avLst/>
          </a:prstGeom>
          <a:noFill/>
          <a:ln cap="flat" cmpd="sng" w="15875">
            <a:solidFill>
              <a:srgbClr val="7F7F7F"/>
            </a:solidFill>
            <a:prstDash val="solid"/>
            <a:miter lim="800000"/>
            <a:headEnd len="sm" w="sm" type="none"/>
            <a:tailEnd len="sm" w="sm" type="none"/>
          </a:ln>
        </p:spPr>
      </p:cxnSp>
      <p:cxnSp>
        <p:nvCxnSpPr>
          <p:cNvPr id="355" name="Google Shape;355;p2"/>
          <p:cNvCxnSpPr/>
          <p:nvPr/>
        </p:nvCxnSpPr>
        <p:spPr>
          <a:xfrm>
            <a:off x="6341944" y="5540877"/>
            <a:ext cx="0" cy="540000"/>
          </a:xfrm>
          <a:prstGeom prst="straightConnector1">
            <a:avLst/>
          </a:prstGeom>
          <a:noFill/>
          <a:ln cap="flat" cmpd="sng" w="15875">
            <a:solidFill>
              <a:srgbClr val="7F7F7F"/>
            </a:solidFill>
            <a:prstDash val="solid"/>
            <a:miter lim="800000"/>
            <a:headEnd len="sm" w="sm" type="none"/>
            <a:tailEnd len="sm" w="sm" type="none"/>
          </a:ln>
        </p:spPr>
      </p:cxnSp>
      <p:cxnSp>
        <p:nvCxnSpPr>
          <p:cNvPr id="356" name="Google Shape;356;p2"/>
          <p:cNvCxnSpPr/>
          <p:nvPr/>
        </p:nvCxnSpPr>
        <p:spPr>
          <a:xfrm>
            <a:off x="7077300" y="5540877"/>
            <a:ext cx="0" cy="360000"/>
          </a:xfrm>
          <a:prstGeom prst="straightConnector1">
            <a:avLst/>
          </a:prstGeom>
          <a:noFill/>
          <a:ln cap="flat" cmpd="sng" w="15875">
            <a:solidFill>
              <a:srgbClr val="7F7F7F"/>
            </a:solidFill>
            <a:prstDash val="solid"/>
            <a:miter lim="800000"/>
            <a:headEnd len="sm" w="sm" type="none"/>
            <a:tailEnd len="sm" w="sm" type="none"/>
          </a:ln>
        </p:spPr>
      </p:cxnSp>
      <p:cxnSp>
        <p:nvCxnSpPr>
          <p:cNvPr id="357" name="Google Shape;357;p2"/>
          <p:cNvCxnSpPr/>
          <p:nvPr/>
        </p:nvCxnSpPr>
        <p:spPr>
          <a:xfrm>
            <a:off x="7806433" y="5540877"/>
            <a:ext cx="0" cy="540000"/>
          </a:xfrm>
          <a:prstGeom prst="straightConnector1">
            <a:avLst/>
          </a:prstGeom>
          <a:noFill/>
          <a:ln cap="flat" cmpd="sng" w="15875">
            <a:solidFill>
              <a:srgbClr val="7F7F7F"/>
            </a:solidFill>
            <a:prstDash val="solid"/>
            <a:miter lim="800000"/>
            <a:headEnd len="sm" w="sm" type="none"/>
            <a:tailEnd len="sm" w="sm" type="none"/>
          </a:ln>
        </p:spPr>
      </p:cxnSp>
      <p:cxnSp>
        <p:nvCxnSpPr>
          <p:cNvPr id="358" name="Google Shape;358;p2"/>
          <p:cNvCxnSpPr/>
          <p:nvPr/>
        </p:nvCxnSpPr>
        <p:spPr>
          <a:xfrm>
            <a:off x="8508218" y="5529436"/>
            <a:ext cx="0" cy="360000"/>
          </a:xfrm>
          <a:prstGeom prst="straightConnector1">
            <a:avLst/>
          </a:prstGeom>
          <a:noFill/>
          <a:ln cap="flat" cmpd="sng" w="15875">
            <a:solidFill>
              <a:srgbClr val="7F7F7F"/>
            </a:solidFill>
            <a:prstDash val="solid"/>
            <a:miter lim="800000"/>
            <a:headEnd len="sm" w="sm" type="none"/>
            <a:tailEnd len="sm" w="sm" type="none"/>
          </a:ln>
        </p:spPr>
      </p:cxnSp>
      <p:cxnSp>
        <p:nvCxnSpPr>
          <p:cNvPr id="359" name="Google Shape;359;p2"/>
          <p:cNvCxnSpPr/>
          <p:nvPr/>
        </p:nvCxnSpPr>
        <p:spPr>
          <a:xfrm>
            <a:off x="9219679" y="5540877"/>
            <a:ext cx="0" cy="540000"/>
          </a:xfrm>
          <a:prstGeom prst="straightConnector1">
            <a:avLst/>
          </a:prstGeom>
          <a:noFill/>
          <a:ln cap="flat" cmpd="sng" w="15875">
            <a:solidFill>
              <a:srgbClr val="7F7F7F"/>
            </a:solidFill>
            <a:prstDash val="solid"/>
            <a:miter lim="800000"/>
            <a:headEnd len="sm" w="sm" type="none"/>
            <a:tailEnd len="sm" w="sm" type="none"/>
          </a:ln>
        </p:spPr>
      </p:cxnSp>
      <p:cxnSp>
        <p:nvCxnSpPr>
          <p:cNvPr id="360" name="Google Shape;360;p2"/>
          <p:cNvCxnSpPr/>
          <p:nvPr/>
        </p:nvCxnSpPr>
        <p:spPr>
          <a:xfrm>
            <a:off x="9979838" y="5555194"/>
            <a:ext cx="0" cy="360000"/>
          </a:xfrm>
          <a:prstGeom prst="straightConnector1">
            <a:avLst/>
          </a:prstGeom>
          <a:noFill/>
          <a:ln cap="flat" cmpd="sng" w="15875">
            <a:solidFill>
              <a:srgbClr val="7F7F7F"/>
            </a:solidFill>
            <a:prstDash val="solid"/>
            <a:miter lim="800000"/>
            <a:headEnd len="sm" w="sm" type="none"/>
            <a:tailEnd len="sm" w="sm" type="none"/>
          </a:ln>
        </p:spPr>
      </p:cxnSp>
      <p:pic>
        <p:nvPicPr>
          <p:cNvPr id="361" name="Google Shape;361;p2"/>
          <p:cNvPicPr preferRelativeResize="0"/>
          <p:nvPr/>
        </p:nvPicPr>
        <p:blipFill rotWithShape="1">
          <a:blip r:embed="rId7">
            <a:alphaModFix/>
          </a:blip>
          <a:srcRect b="0" l="0" r="0" t="0"/>
          <a:stretch/>
        </p:blipFill>
        <p:spPr>
          <a:xfrm>
            <a:off x="1614012" y="6189250"/>
            <a:ext cx="756000" cy="135810"/>
          </a:xfrm>
          <a:prstGeom prst="rect">
            <a:avLst/>
          </a:prstGeom>
          <a:noFill/>
          <a:ln>
            <a:noFill/>
          </a:ln>
        </p:spPr>
      </p:pic>
      <p:pic>
        <p:nvPicPr>
          <p:cNvPr id="362" name="Google Shape;362;p2"/>
          <p:cNvPicPr preferRelativeResize="0"/>
          <p:nvPr/>
        </p:nvPicPr>
        <p:blipFill rotWithShape="1">
          <a:blip r:embed="rId8">
            <a:alphaModFix/>
          </a:blip>
          <a:srcRect b="0" l="0" r="0" t="0"/>
          <a:stretch/>
        </p:blipFill>
        <p:spPr>
          <a:xfrm>
            <a:off x="3005070" y="6258384"/>
            <a:ext cx="756000" cy="212625"/>
          </a:xfrm>
          <a:prstGeom prst="rect">
            <a:avLst/>
          </a:prstGeom>
          <a:noFill/>
          <a:ln>
            <a:noFill/>
          </a:ln>
        </p:spPr>
      </p:pic>
      <p:pic>
        <p:nvPicPr>
          <p:cNvPr descr="Ein Bild, das Schrift, Logo, Text, Grafiken enthält.&#10;&#10;Automatisch generierte Beschreibung" id="363" name="Google Shape;363;p2"/>
          <p:cNvPicPr preferRelativeResize="0"/>
          <p:nvPr/>
        </p:nvPicPr>
        <p:blipFill rotWithShape="1">
          <a:blip r:embed="rId9">
            <a:alphaModFix/>
          </a:blip>
          <a:srcRect b="0" l="0" r="0" t="0"/>
          <a:stretch/>
        </p:blipFill>
        <p:spPr>
          <a:xfrm>
            <a:off x="2269078" y="5959168"/>
            <a:ext cx="828000" cy="228563"/>
          </a:xfrm>
          <a:prstGeom prst="rect">
            <a:avLst/>
          </a:prstGeom>
          <a:noFill/>
          <a:ln>
            <a:noFill/>
          </a:ln>
        </p:spPr>
      </p:pic>
      <p:pic>
        <p:nvPicPr>
          <p:cNvPr descr="Ein Bild, das Schrift, Logo, Grafiken, Design enthält.&#10;&#10;Automatisch generierte Beschreibung" id="364" name="Google Shape;364;p2"/>
          <p:cNvPicPr preferRelativeResize="0"/>
          <p:nvPr/>
        </p:nvPicPr>
        <p:blipFill rotWithShape="1">
          <a:blip r:embed="rId10">
            <a:alphaModFix/>
          </a:blip>
          <a:srcRect b="0" l="0" r="0" t="0"/>
          <a:stretch/>
        </p:blipFill>
        <p:spPr>
          <a:xfrm>
            <a:off x="3743760" y="5937328"/>
            <a:ext cx="720000" cy="348390"/>
          </a:xfrm>
          <a:prstGeom prst="rect">
            <a:avLst/>
          </a:prstGeom>
          <a:noFill/>
          <a:ln>
            <a:noFill/>
          </a:ln>
        </p:spPr>
      </p:pic>
      <p:pic>
        <p:nvPicPr>
          <p:cNvPr descr="Ein Bild, das Schrift, Text, Grafiken, Logo enthält.&#10;&#10;Automatisch generierte Beschreibung" id="365" name="Google Shape;365;p2"/>
          <p:cNvPicPr preferRelativeResize="0"/>
          <p:nvPr/>
        </p:nvPicPr>
        <p:blipFill rotWithShape="1">
          <a:blip r:embed="rId11">
            <a:alphaModFix/>
          </a:blip>
          <a:srcRect b="0" l="0" r="0" t="0"/>
          <a:stretch/>
        </p:blipFill>
        <p:spPr>
          <a:xfrm>
            <a:off x="8930648" y="6148099"/>
            <a:ext cx="720000" cy="198265"/>
          </a:xfrm>
          <a:prstGeom prst="rect">
            <a:avLst/>
          </a:prstGeom>
          <a:noFill/>
          <a:ln>
            <a:noFill/>
          </a:ln>
        </p:spPr>
      </p:pic>
      <p:pic>
        <p:nvPicPr>
          <p:cNvPr id="366" name="Google Shape;366;p2"/>
          <p:cNvPicPr preferRelativeResize="0"/>
          <p:nvPr/>
        </p:nvPicPr>
        <p:blipFill rotWithShape="1">
          <a:blip r:embed="rId12">
            <a:alphaModFix/>
          </a:blip>
          <a:srcRect b="0" l="0" r="0" t="0"/>
          <a:stretch/>
        </p:blipFill>
        <p:spPr>
          <a:xfrm>
            <a:off x="9719230" y="5966791"/>
            <a:ext cx="540000" cy="229088"/>
          </a:xfrm>
          <a:prstGeom prst="rect">
            <a:avLst/>
          </a:prstGeom>
          <a:noFill/>
          <a:ln>
            <a:noFill/>
          </a:ln>
        </p:spPr>
      </p:pic>
      <p:pic>
        <p:nvPicPr>
          <p:cNvPr descr="Ein Bild, das Schrift, Logo, Text, Design enthält.&#10;&#10;Automatisch generierte Beschreibung" id="367" name="Google Shape;367;p2"/>
          <p:cNvPicPr preferRelativeResize="0"/>
          <p:nvPr/>
        </p:nvPicPr>
        <p:blipFill rotWithShape="1">
          <a:blip r:embed="rId13">
            <a:alphaModFix/>
          </a:blip>
          <a:srcRect b="0" l="0" r="0" t="0"/>
          <a:stretch/>
        </p:blipFill>
        <p:spPr>
          <a:xfrm>
            <a:off x="5956917" y="6030558"/>
            <a:ext cx="756000" cy="415800"/>
          </a:xfrm>
          <a:prstGeom prst="rect">
            <a:avLst/>
          </a:prstGeom>
          <a:noFill/>
          <a:ln>
            <a:noFill/>
          </a:ln>
        </p:spPr>
      </p:pic>
      <p:pic>
        <p:nvPicPr>
          <p:cNvPr descr="Ein Bild, das Logo, Grafiken, Schrift, Grün enthält.&#10;&#10;Automatisch generierte Beschreibung" id="368" name="Google Shape;368;p2"/>
          <p:cNvPicPr preferRelativeResize="0"/>
          <p:nvPr/>
        </p:nvPicPr>
        <p:blipFill rotWithShape="1">
          <a:blip r:embed="rId14">
            <a:alphaModFix/>
          </a:blip>
          <a:srcRect b="0" l="0" r="0" t="0"/>
          <a:stretch/>
        </p:blipFill>
        <p:spPr>
          <a:xfrm>
            <a:off x="8271686" y="5948587"/>
            <a:ext cx="432000" cy="432000"/>
          </a:xfrm>
          <a:prstGeom prst="rect">
            <a:avLst/>
          </a:prstGeom>
          <a:noFill/>
          <a:ln>
            <a:noFill/>
          </a:ln>
        </p:spPr>
      </p:pic>
      <p:pic>
        <p:nvPicPr>
          <p:cNvPr id="369" name="Google Shape;369;p2"/>
          <p:cNvPicPr preferRelativeResize="0"/>
          <p:nvPr/>
        </p:nvPicPr>
        <p:blipFill rotWithShape="1">
          <a:blip r:embed="rId15">
            <a:alphaModFix/>
          </a:blip>
          <a:srcRect b="0" l="0" r="0" t="0"/>
          <a:stretch/>
        </p:blipFill>
        <p:spPr>
          <a:xfrm>
            <a:off x="5206031" y="5979775"/>
            <a:ext cx="756000" cy="155495"/>
          </a:xfrm>
          <a:prstGeom prst="rect">
            <a:avLst/>
          </a:prstGeom>
          <a:noFill/>
          <a:ln>
            <a:noFill/>
          </a:ln>
        </p:spPr>
      </p:pic>
      <p:pic>
        <p:nvPicPr>
          <p:cNvPr descr="Ein Bild, das Schrift, Logo, Grafiken, rot enthält.&#10;&#10;Automatisch generierte Beschreibung" id="370" name="Google Shape;370;p2"/>
          <p:cNvPicPr preferRelativeResize="0"/>
          <p:nvPr/>
        </p:nvPicPr>
        <p:blipFill rotWithShape="1">
          <a:blip r:embed="rId16">
            <a:alphaModFix/>
          </a:blip>
          <a:srcRect b="0" l="0" r="0" t="0"/>
          <a:stretch/>
        </p:blipFill>
        <p:spPr>
          <a:xfrm>
            <a:off x="6925499" y="5977594"/>
            <a:ext cx="360000" cy="313045"/>
          </a:xfrm>
          <a:prstGeom prst="rect">
            <a:avLst/>
          </a:prstGeom>
          <a:noFill/>
          <a:ln>
            <a:noFill/>
          </a:ln>
        </p:spPr>
      </p:pic>
      <p:pic>
        <p:nvPicPr>
          <p:cNvPr descr="Ein Bild, das Schrift, Design enthält.&#10;&#10;Automatisch generierte Beschreibung" id="371" name="Google Shape;371;p2"/>
          <p:cNvPicPr preferRelativeResize="0"/>
          <p:nvPr/>
        </p:nvPicPr>
        <p:blipFill rotWithShape="1">
          <a:blip r:embed="rId17">
            <a:alphaModFix/>
          </a:blip>
          <a:srcRect b="0" l="0" r="0" t="0"/>
          <a:stretch/>
        </p:blipFill>
        <p:spPr>
          <a:xfrm>
            <a:off x="7594628" y="6140566"/>
            <a:ext cx="396000" cy="298115"/>
          </a:xfrm>
          <a:prstGeom prst="rect">
            <a:avLst/>
          </a:prstGeom>
          <a:noFill/>
          <a:ln>
            <a:noFill/>
          </a:ln>
        </p:spPr>
      </p:pic>
      <p:pic>
        <p:nvPicPr>
          <p:cNvPr descr="Ein Bild, das Schrift, Grafiken, Logo, Typografie enthält.&#10;&#10;Automatisch generierte Beschreibung" id="372" name="Google Shape;372;p2"/>
          <p:cNvPicPr preferRelativeResize="0"/>
          <p:nvPr/>
        </p:nvPicPr>
        <p:blipFill rotWithShape="1">
          <a:blip r:embed="rId18">
            <a:alphaModFix/>
          </a:blip>
          <a:srcRect b="0" l="0" r="0" t="0"/>
          <a:stretch/>
        </p:blipFill>
        <p:spPr>
          <a:xfrm>
            <a:off x="4562641" y="6185458"/>
            <a:ext cx="648000" cy="23523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g2a3e06661ff_7_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919" name="Google Shape;919;g2a3e06661ff_7_1"/>
          <p:cNvSpPr/>
          <p:nvPr/>
        </p:nvSpPr>
        <p:spPr>
          <a:xfrm>
            <a:off x="1149600" y="1378750"/>
            <a:ext cx="9892800" cy="4977600"/>
          </a:xfrm>
          <a:prstGeom prst="roundRect">
            <a:avLst>
              <a:gd fmla="val 16667" name="adj"/>
            </a:avLst>
          </a:prstGeom>
          <a:solidFill>
            <a:srgbClr val="A61C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de-DE" sz="1400" u="none" cap="none" strike="noStrike">
                <a:solidFill>
                  <a:schemeClr val="lt1"/>
                </a:solidFill>
                <a:latin typeface="Calibri"/>
                <a:ea typeface="Calibri"/>
                <a:cs typeface="Calibri"/>
                <a:sym typeface="Calibri"/>
              </a:rPr>
              <a:t>Until planned pallets equals total demand for that day:</a:t>
            </a:r>
            <a:endParaRPr b="1" i="0" sz="1400" u="none" cap="none" strike="noStrike">
              <a:solidFill>
                <a:schemeClr val="lt1"/>
              </a:solidFill>
              <a:latin typeface="Calibri"/>
              <a:ea typeface="Calibri"/>
              <a:cs typeface="Calibri"/>
              <a:sym typeface="Calibri"/>
            </a:endParaRPr>
          </a:p>
        </p:txBody>
      </p:sp>
      <p:sp>
        <p:nvSpPr>
          <p:cNvPr id="920" name="Google Shape;920;g2a3e06661ff_7_1"/>
          <p:cNvSpPr txBox="1"/>
          <p:nvPr/>
        </p:nvSpPr>
        <p:spPr>
          <a:xfrm>
            <a:off x="838200" y="365125"/>
            <a:ext cx="9763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i="0" lang="de-DE" sz="2600" u="none" cap="none" strike="noStrike">
                <a:solidFill>
                  <a:schemeClr val="dk1"/>
                </a:solidFill>
                <a:latin typeface="Calibri"/>
                <a:ea typeface="Calibri"/>
                <a:cs typeface="Calibri"/>
                <a:sym typeface="Calibri"/>
              </a:rPr>
              <a:t>Step-by-Step Demonstration</a:t>
            </a:r>
            <a:endParaRPr b="1" i="0" sz="2600" u="none" cap="none" strike="noStrike">
              <a:solidFill>
                <a:schemeClr val="dk1"/>
              </a:solidFill>
              <a:latin typeface="Calibri"/>
              <a:ea typeface="Calibri"/>
              <a:cs typeface="Calibri"/>
              <a:sym typeface="Calibri"/>
            </a:endParaRPr>
          </a:p>
        </p:txBody>
      </p:sp>
      <p:pic>
        <p:nvPicPr>
          <p:cNvPr id="921" name="Google Shape;921;g2a3e06661ff_7_1"/>
          <p:cNvPicPr preferRelativeResize="0"/>
          <p:nvPr/>
        </p:nvPicPr>
        <p:blipFill>
          <a:blip r:embed="rId3">
            <a:alphaModFix/>
          </a:blip>
          <a:stretch>
            <a:fillRect/>
          </a:stretch>
        </p:blipFill>
        <p:spPr>
          <a:xfrm>
            <a:off x="1588300" y="1996428"/>
            <a:ext cx="9020776" cy="3833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g2a3e06661ff_7_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928" name="Google Shape;928;g2a3e06661ff_7_15"/>
          <p:cNvSpPr/>
          <p:nvPr/>
        </p:nvSpPr>
        <p:spPr>
          <a:xfrm>
            <a:off x="1162200" y="1291450"/>
            <a:ext cx="9867600" cy="5064900"/>
          </a:xfrm>
          <a:prstGeom prst="roundRect">
            <a:avLst>
              <a:gd fmla="val 16667" name="adj"/>
            </a:avLst>
          </a:prstGeom>
          <a:solidFill>
            <a:srgbClr val="CC412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de-DE" sz="1400" u="none" cap="none" strike="noStrike">
                <a:solidFill>
                  <a:schemeClr val="lt1"/>
                </a:solidFill>
                <a:latin typeface="Calibri"/>
                <a:ea typeface="Calibri"/>
                <a:cs typeface="Calibri"/>
                <a:sym typeface="Calibri"/>
              </a:rPr>
              <a:t>For each group:</a:t>
            </a:r>
            <a:endParaRPr b="1" i="0" sz="1400" u="none" cap="none" strike="noStrike">
              <a:solidFill>
                <a:schemeClr val="lt1"/>
              </a:solidFill>
              <a:latin typeface="Calibri"/>
              <a:ea typeface="Calibri"/>
              <a:cs typeface="Calibri"/>
              <a:sym typeface="Calibri"/>
            </a:endParaRPr>
          </a:p>
        </p:txBody>
      </p:sp>
      <p:sp>
        <p:nvSpPr>
          <p:cNvPr id="929" name="Google Shape;929;g2a3e06661ff_7_15"/>
          <p:cNvSpPr txBox="1"/>
          <p:nvPr/>
        </p:nvSpPr>
        <p:spPr>
          <a:xfrm>
            <a:off x="838200" y="365125"/>
            <a:ext cx="9763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i="0" lang="de-DE" sz="2600" u="none" cap="none" strike="noStrike">
                <a:solidFill>
                  <a:schemeClr val="dk1"/>
                </a:solidFill>
                <a:latin typeface="Calibri"/>
                <a:ea typeface="Calibri"/>
                <a:cs typeface="Calibri"/>
                <a:sym typeface="Calibri"/>
              </a:rPr>
              <a:t>Step-by-Step Demonstration</a:t>
            </a:r>
            <a:endParaRPr b="1" i="0" sz="2600" u="none" cap="none" strike="noStrike">
              <a:solidFill>
                <a:schemeClr val="dk1"/>
              </a:solidFill>
              <a:latin typeface="Calibri"/>
              <a:ea typeface="Calibri"/>
              <a:cs typeface="Calibri"/>
              <a:sym typeface="Calibri"/>
            </a:endParaRPr>
          </a:p>
        </p:txBody>
      </p:sp>
      <p:pic>
        <p:nvPicPr>
          <p:cNvPr id="930" name="Google Shape;930;g2a3e06661ff_7_15"/>
          <p:cNvPicPr preferRelativeResize="0"/>
          <p:nvPr/>
        </p:nvPicPr>
        <p:blipFill>
          <a:blip r:embed="rId3">
            <a:alphaModFix/>
          </a:blip>
          <a:stretch>
            <a:fillRect/>
          </a:stretch>
        </p:blipFill>
        <p:spPr>
          <a:xfrm>
            <a:off x="2163838" y="1835113"/>
            <a:ext cx="7864322" cy="43770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g2a3e06661ff_7_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937" name="Google Shape;937;g2a3e06661ff_7_28"/>
          <p:cNvSpPr/>
          <p:nvPr/>
        </p:nvSpPr>
        <p:spPr>
          <a:xfrm>
            <a:off x="1151400" y="1225150"/>
            <a:ext cx="9889200" cy="5496300"/>
          </a:xfrm>
          <a:prstGeom prst="round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de-DE" sz="1400" u="none" cap="none" strike="noStrike">
                <a:solidFill>
                  <a:schemeClr val="lt1"/>
                </a:solidFill>
                <a:latin typeface="Calibri"/>
                <a:ea typeface="Calibri"/>
                <a:cs typeface="Calibri"/>
                <a:sym typeface="Calibri"/>
              </a:rPr>
              <a:t>Between 17:00 and 19:00 and after all fresh demand is planned:</a:t>
            </a:r>
            <a:endParaRPr b="1" i="0" sz="1400" u="none" cap="none" strike="noStrike">
              <a:solidFill>
                <a:schemeClr val="lt1"/>
              </a:solidFill>
              <a:latin typeface="Calibri"/>
              <a:ea typeface="Calibri"/>
              <a:cs typeface="Calibri"/>
              <a:sym typeface="Calibri"/>
            </a:endParaRPr>
          </a:p>
        </p:txBody>
      </p:sp>
      <p:pic>
        <p:nvPicPr>
          <p:cNvPr id="938" name="Google Shape;938;g2a3e06661ff_7_28"/>
          <p:cNvPicPr preferRelativeResize="0"/>
          <p:nvPr/>
        </p:nvPicPr>
        <p:blipFill>
          <a:blip r:embed="rId3">
            <a:alphaModFix/>
          </a:blip>
          <a:stretch>
            <a:fillRect/>
          </a:stretch>
        </p:blipFill>
        <p:spPr>
          <a:xfrm>
            <a:off x="1662713" y="1825875"/>
            <a:ext cx="8866576" cy="4773426"/>
          </a:xfrm>
          <a:prstGeom prst="rect">
            <a:avLst/>
          </a:prstGeom>
          <a:noFill/>
          <a:ln>
            <a:noFill/>
          </a:ln>
        </p:spPr>
      </p:pic>
      <p:sp>
        <p:nvSpPr>
          <p:cNvPr id="939" name="Google Shape;939;g2a3e06661ff_7_28"/>
          <p:cNvSpPr txBox="1"/>
          <p:nvPr/>
        </p:nvSpPr>
        <p:spPr>
          <a:xfrm>
            <a:off x="838200" y="365125"/>
            <a:ext cx="9763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i="0" lang="de-DE" sz="2600" u="none" cap="none" strike="noStrike">
                <a:solidFill>
                  <a:schemeClr val="dk1"/>
                </a:solidFill>
                <a:latin typeface="Calibri"/>
                <a:ea typeface="Calibri"/>
                <a:cs typeface="Calibri"/>
                <a:sym typeface="Calibri"/>
              </a:rPr>
              <a:t>Step-by-Step Demonstration</a:t>
            </a:r>
            <a:endParaRPr b="1" i="0" sz="2600" u="none" cap="none" strike="noStrike">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g2a3e06661ff_7_4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946" name="Google Shape;946;g2a3e06661ff_7_42"/>
          <p:cNvSpPr/>
          <p:nvPr/>
        </p:nvSpPr>
        <p:spPr>
          <a:xfrm>
            <a:off x="1118400" y="1220950"/>
            <a:ext cx="9955200" cy="55005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de-DE" sz="1400" u="none" cap="none" strike="noStrike">
                <a:solidFill>
                  <a:schemeClr val="lt1"/>
                </a:solidFill>
                <a:latin typeface="Calibri"/>
                <a:ea typeface="Calibri"/>
                <a:cs typeface="Calibri"/>
                <a:sym typeface="Calibri"/>
              </a:rPr>
              <a:t>Plan trips with dry goods</a:t>
            </a:r>
            <a:endParaRPr b="1" i="0" sz="1400" u="none" cap="none" strike="noStrike">
              <a:solidFill>
                <a:schemeClr val="lt1"/>
              </a:solidFill>
              <a:latin typeface="Calibri"/>
              <a:ea typeface="Calibri"/>
              <a:cs typeface="Calibri"/>
              <a:sym typeface="Calibri"/>
            </a:endParaRPr>
          </a:p>
        </p:txBody>
      </p:sp>
      <p:sp>
        <p:nvSpPr>
          <p:cNvPr id="947" name="Google Shape;947;g2a3e06661ff_7_42"/>
          <p:cNvSpPr txBox="1"/>
          <p:nvPr/>
        </p:nvSpPr>
        <p:spPr>
          <a:xfrm>
            <a:off x="838200" y="288925"/>
            <a:ext cx="9763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i="0" lang="de-DE" sz="2600" u="none" cap="none" strike="noStrike">
                <a:solidFill>
                  <a:schemeClr val="dk1"/>
                </a:solidFill>
                <a:latin typeface="Calibri"/>
                <a:ea typeface="Calibri"/>
                <a:cs typeface="Calibri"/>
                <a:sym typeface="Calibri"/>
              </a:rPr>
              <a:t>Step-by-Step Demonstration</a:t>
            </a:r>
            <a:endParaRPr b="1" i="0" sz="2600" u="none" cap="none" strike="noStrike">
              <a:solidFill>
                <a:schemeClr val="dk1"/>
              </a:solidFill>
              <a:latin typeface="Calibri"/>
              <a:ea typeface="Calibri"/>
              <a:cs typeface="Calibri"/>
              <a:sym typeface="Calibri"/>
            </a:endParaRPr>
          </a:p>
        </p:txBody>
      </p:sp>
      <p:pic>
        <p:nvPicPr>
          <p:cNvPr id="948" name="Google Shape;948;g2a3e06661ff_7_42"/>
          <p:cNvPicPr preferRelativeResize="0"/>
          <p:nvPr/>
        </p:nvPicPr>
        <p:blipFill>
          <a:blip r:embed="rId3">
            <a:alphaModFix/>
          </a:blip>
          <a:stretch>
            <a:fillRect/>
          </a:stretch>
        </p:blipFill>
        <p:spPr>
          <a:xfrm>
            <a:off x="1578125" y="1811711"/>
            <a:ext cx="9021651" cy="475389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g2a3e06661ff_7_5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955" name="Google Shape;955;g2a3e06661ff_7_56"/>
          <p:cNvSpPr/>
          <p:nvPr/>
        </p:nvSpPr>
        <p:spPr>
          <a:xfrm>
            <a:off x="795000" y="1139775"/>
            <a:ext cx="10602000" cy="5324700"/>
          </a:xfrm>
          <a:prstGeom prst="round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de-DE" sz="1400" u="none" cap="none" strike="noStrike">
                <a:solidFill>
                  <a:schemeClr val="lt1"/>
                </a:solidFill>
                <a:latin typeface="Calibri"/>
                <a:ea typeface="Calibri"/>
                <a:cs typeface="Calibri"/>
                <a:sym typeface="Calibri"/>
              </a:rPr>
              <a:t>After 19:00:</a:t>
            </a:r>
            <a:endParaRPr b="1" i="0" sz="1400" u="none" cap="none" strike="noStrike">
              <a:solidFill>
                <a:schemeClr val="lt1"/>
              </a:solidFill>
              <a:latin typeface="Calibri"/>
              <a:ea typeface="Calibri"/>
              <a:cs typeface="Calibri"/>
              <a:sym typeface="Calibri"/>
            </a:endParaRPr>
          </a:p>
        </p:txBody>
      </p:sp>
      <p:pic>
        <p:nvPicPr>
          <p:cNvPr id="956" name="Google Shape;956;g2a3e06661ff_7_56"/>
          <p:cNvPicPr preferRelativeResize="0"/>
          <p:nvPr/>
        </p:nvPicPr>
        <p:blipFill>
          <a:blip r:embed="rId3">
            <a:alphaModFix/>
          </a:blip>
          <a:stretch>
            <a:fillRect/>
          </a:stretch>
        </p:blipFill>
        <p:spPr>
          <a:xfrm>
            <a:off x="1397250" y="1744200"/>
            <a:ext cx="9397500" cy="4642424"/>
          </a:xfrm>
          <a:prstGeom prst="rect">
            <a:avLst/>
          </a:prstGeom>
          <a:noFill/>
          <a:ln cap="flat" cmpd="sng" w="9525">
            <a:solidFill>
              <a:schemeClr val="dk2"/>
            </a:solidFill>
            <a:prstDash val="solid"/>
            <a:round/>
            <a:headEnd len="sm" w="sm" type="none"/>
            <a:tailEnd len="sm" w="sm" type="none"/>
          </a:ln>
        </p:spPr>
      </p:pic>
      <p:sp>
        <p:nvSpPr>
          <p:cNvPr id="957" name="Google Shape;957;g2a3e06661ff_7_56"/>
          <p:cNvSpPr txBox="1"/>
          <p:nvPr/>
        </p:nvSpPr>
        <p:spPr>
          <a:xfrm>
            <a:off x="838200" y="288925"/>
            <a:ext cx="9763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i="0" lang="de-DE" sz="2600" u="none" cap="none" strike="noStrike">
                <a:solidFill>
                  <a:schemeClr val="dk1"/>
                </a:solidFill>
                <a:latin typeface="Calibri"/>
                <a:ea typeface="Calibri"/>
                <a:cs typeface="Calibri"/>
                <a:sym typeface="Calibri"/>
              </a:rPr>
              <a:t>Step-by-Step Demonstration</a:t>
            </a:r>
            <a:endParaRPr b="1" i="0" sz="2600" u="none" cap="none" strike="noStrike">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g2a3e06661ff_7_6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964" name="Google Shape;964;g2a3e06661ff_7_67"/>
          <p:cNvSpPr/>
          <p:nvPr/>
        </p:nvSpPr>
        <p:spPr>
          <a:xfrm>
            <a:off x="1149600" y="1280350"/>
            <a:ext cx="9892800" cy="54411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de-DE" sz="1400" u="none" cap="none" strike="noStrike">
                <a:solidFill>
                  <a:schemeClr val="lt1"/>
                </a:solidFill>
                <a:latin typeface="Calibri"/>
                <a:ea typeface="Calibri"/>
                <a:cs typeface="Calibri"/>
                <a:sym typeface="Calibri"/>
              </a:rPr>
              <a:t>Plan trips with fresh goods</a:t>
            </a:r>
            <a:r>
              <a:rPr b="1" lang="de-DE">
                <a:solidFill>
                  <a:schemeClr val="lt1"/>
                </a:solidFill>
                <a:latin typeface="Calibri"/>
                <a:ea typeface="Calibri"/>
                <a:cs typeface="Calibri"/>
                <a:sym typeface="Calibri"/>
              </a:rPr>
              <a:t> </a:t>
            </a:r>
            <a:endParaRPr b="0" i="0" sz="1400" u="none" cap="none" strike="noStrike">
              <a:solidFill>
                <a:schemeClr val="lt1"/>
              </a:solidFill>
              <a:latin typeface="Calibri"/>
              <a:ea typeface="Calibri"/>
              <a:cs typeface="Calibri"/>
              <a:sym typeface="Calibri"/>
            </a:endParaRPr>
          </a:p>
        </p:txBody>
      </p:sp>
      <p:sp>
        <p:nvSpPr>
          <p:cNvPr id="965" name="Google Shape;965;g2a3e06661ff_7_67"/>
          <p:cNvSpPr txBox="1"/>
          <p:nvPr/>
        </p:nvSpPr>
        <p:spPr>
          <a:xfrm>
            <a:off x="838200" y="365125"/>
            <a:ext cx="9763800" cy="994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i="0" lang="de-DE" sz="2600" u="none" cap="none" strike="noStrike">
                <a:solidFill>
                  <a:schemeClr val="dk1"/>
                </a:solidFill>
                <a:latin typeface="Calibri"/>
                <a:ea typeface="Calibri"/>
                <a:cs typeface="Calibri"/>
                <a:sym typeface="Calibri"/>
              </a:rPr>
              <a:t>Step-by-Step Demonstration</a:t>
            </a:r>
            <a:endParaRPr b="1" i="0" sz="2600" u="none" cap="none" strike="noStrike">
              <a:solidFill>
                <a:schemeClr val="dk1"/>
              </a:solidFill>
              <a:latin typeface="Calibri"/>
              <a:ea typeface="Calibri"/>
              <a:cs typeface="Calibri"/>
              <a:sym typeface="Calibri"/>
            </a:endParaRPr>
          </a:p>
        </p:txBody>
      </p:sp>
      <p:pic>
        <p:nvPicPr>
          <p:cNvPr id="966" name="Google Shape;966;g2a3e06661ff_7_67"/>
          <p:cNvPicPr preferRelativeResize="0"/>
          <p:nvPr/>
        </p:nvPicPr>
        <p:blipFill>
          <a:blip r:embed="rId3">
            <a:alphaModFix/>
          </a:blip>
          <a:stretch>
            <a:fillRect/>
          </a:stretch>
        </p:blipFill>
        <p:spPr>
          <a:xfrm>
            <a:off x="1831800" y="1869050"/>
            <a:ext cx="8528398" cy="46111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g2a3e06661ff_7_8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973" name="Google Shape;973;g2a3e06661ff_7_83"/>
          <p:cNvSpPr/>
          <p:nvPr/>
        </p:nvSpPr>
        <p:spPr>
          <a:xfrm>
            <a:off x="969600" y="1280350"/>
            <a:ext cx="10252800" cy="54411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de-DE">
                <a:solidFill>
                  <a:schemeClr val="lt1"/>
                </a:solidFill>
                <a:latin typeface="Calibri"/>
                <a:ea typeface="Calibri"/>
                <a:cs typeface="Calibri"/>
                <a:sym typeface="Calibri"/>
              </a:rPr>
              <a:t>A</a:t>
            </a:r>
            <a:r>
              <a:rPr b="0" i="0" lang="de-DE" sz="1400" u="none" cap="none" strike="noStrike">
                <a:solidFill>
                  <a:schemeClr val="lt1"/>
                </a:solidFill>
                <a:latin typeface="Calibri"/>
                <a:ea typeface="Calibri"/>
                <a:cs typeface="Calibri"/>
                <a:sym typeface="Calibri"/>
              </a:rPr>
              <a:t>nd add dry if allowed</a:t>
            </a:r>
            <a:endParaRPr b="0" i="0" sz="1400" u="none" cap="none" strike="noStrike">
              <a:solidFill>
                <a:schemeClr val="lt1"/>
              </a:solidFill>
              <a:latin typeface="Calibri"/>
              <a:ea typeface="Calibri"/>
              <a:cs typeface="Calibri"/>
              <a:sym typeface="Calibri"/>
            </a:endParaRPr>
          </a:p>
        </p:txBody>
      </p:sp>
      <p:sp>
        <p:nvSpPr>
          <p:cNvPr id="974" name="Google Shape;974;g2a3e06661ff_7_83"/>
          <p:cNvSpPr txBox="1"/>
          <p:nvPr/>
        </p:nvSpPr>
        <p:spPr>
          <a:xfrm>
            <a:off x="838200" y="365125"/>
            <a:ext cx="9763800" cy="994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i="0" lang="de-DE" sz="2600" u="none" cap="none" strike="noStrike">
                <a:solidFill>
                  <a:schemeClr val="dk1"/>
                </a:solidFill>
                <a:latin typeface="Calibri"/>
                <a:ea typeface="Calibri"/>
                <a:cs typeface="Calibri"/>
                <a:sym typeface="Calibri"/>
              </a:rPr>
              <a:t>Step-by-Step Demonstration</a:t>
            </a:r>
            <a:endParaRPr b="1" i="0" sz="2600" u="none" cap="none" strike="noStrike">
              <a:solidFill>
                <a:schemeClr val="dk1"/>
              </a:solidFill>
              <a:latin typeface="Calibri"/>
              <a:ea typeface="Calibri"/>
              <a:cs typeface="Calibri"/>
              <a:sym typeface="Calibri"/>
            </a:endParaRPr>
          </a:p>
        </p:txBody>
      </p:sp>
      <p:pic>
        <p:nvPicPr>
          <p:cNvPr id="975" name="Google Shape;975;g2a3e06661ff_7_83"/>
          <p:cNvPicPr preferRelativeResize="0"/>
          <p:nvPr/>
        </p:nvPicPr>
        <p:blipFill>
          <a:blip r:embed="rId3">
            <a:alphaModFix/>
          </a:blip>
          <a:stretch>
            <a:fillRect/>
          </a:stretch>
        </p:blipFill>
        <p:spPr>
          <a:xfrm>
            <a:off x="1119425" y="1999250"/>
            <a:ext cx="9995901" cy="375388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g2a3e06661ff_5_1020"/>
          <p:cNvSpPr txBox="1"/>
          <p:nvPr/>
        </p:nvSpPr>
        <p:spPr>
          <a:xfrm>
            <a:off x="11532996" y="6313518"/>
            <a:ext cx="146700" cy="153900"/>
          </a:xfrm>
          <a:prstGeom prst="rect">
            <a:avLst/>
          </a:prstGeom>
          <a:noFill/>
          <a:ln>
            <a:noFill/>
          </a:ln>
        </p:spPr>
        <p:txBody>
          <a:bodyPr anchorCtr="0" anchor="t" bIns="0" lIns="0" spcFirstLastPara="1" rIns="0" wrap="square" tIns="0">
            <a:spAutoFit/>
          </a:bodyPr>
          <a:lstStyle/>
          <a:p>
            <a:pPr indent="0" lvl="0" marL="38100" marR="0" rtl="0" algn="l">
              <a:lnSpc>
                <a:spcPct val="100000"/>
              </a:lnSpc>
              <a:spcBef>
                <a:spcPts val="0"/>
              </a:spcBef>
              <a:spcAft>
                <a:spcPts val="0"/>
              </a:spcAft>
              <a:buClr>
                <a:srgbClr val="000000"/>
              </a:buClr>
              <a:buSzPts val="1000"/>
              <a:buFont typeface="Arial"/>
              <a:buNone/>
            </a:pPr>
            <a:fld id="{00000000-1234-1234-1234-123412341234}" type="slidenum">
              <a:rPr b="0" i="0" lang="de-DE" sz="1000" u="none" cap="none" strike="noStrike">
                <a:solidFill>
                  <a:srgbClr val="000E62"/>
                </a:solidFill>
                <a:latin typeface="Arial"/>
                <a:ea typeface="Arial"/>
                <a:cs typeface="Arial"/>
                <a:sym typeface="Arial"/>
              </a:rPr>
              <a:t>‹#›</a:t>
            </a:fld>
            <a:endParaRPr b="0" i="0" sz="1000" u="none" cap="none" strike="noStrike">
              <a:solidFill>
                <a:srgbClr val="000000"/>
              </a:solidFill>
              <a:latin typeface="Arial"/>
              <a:ea typeface="Arial"/>
              <a:cs typeface="Arial"/>
              <a:sym typeface="Arial"/>
            </a:endParaRPr>
          </a:p>
        </p:txBody>
      </p:sp>
      <p:sp>
        <p:nvSpPr>
          <p:cNvPr id="981" name="Google Shape;981;g2a3e06661ff_5_1020"/>
          <p:cNvSpPr txBox="1"/>
          <p:nvPr>
            <p:ph type="title"/>
          </p:nvPr>
        </p:nvSpPr>
        <p:spPr>
          <a:xfrm>
            <a:off x="713028" y="1825477"/>
            <a:ext cx="4507200" cy="2782800"/>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95"/>
              </a:spcBef>
              <a:spcAft>
                <a:spcPts val="0"/>
              </a:spcAft>
              <a:buSzPts val="4400"/>
              <a:buNone/>
            </a:pPr>
            <a:r>
              <a:rPr lang="de-DE" sz="6000"/>
              <a:t>5. Solution Results &amp; Analysis</a:t>
            </a:r>
            <a:endParaRPr sz="60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g2a3e06661ff_2_1064"/>
          <p:cNvSpPr txBox="1"/>
          <p:nvPr>
            <p:ph type="title"/>
          </p:nvPr>
        </p:nvSpPr>
        <p:spPr>
          <a:xfrm>
            <a:off x="838200" y="365125"/>
            <a:ext cx="10515600" cy="840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de-DE" sz="2600"/>
              <a:t>Deciphering Metrics: Analyzing and Explaining</a:t>
            </a:r>
            <a:endParaRPr b="1" sz="2600"/>
          </a:p>
        </p:txBody>
      </p:sp>
      <p:sp>
        <p:nvSpPr>
          <p:cNvPr id="988" name="Google Shape;988;g2a3e06661ff_2_106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graphicFrame>
        <p:nvGraphicFramePr>
          <p:cNvPr id="989" name="Google Shape;989;g2a3e06661ff_2_1064"/>
          <p:cNvGraphicFramePr/>
          <p:nvPr/>
        </p:nvGraphicFramePr>
        <p:xfrm>
          <a:off x="1088437" y="1400237"/>
          <a:ext cx="3000000" cy="3000000"/>
        </p:xfrm>
        <a:graphic>
          <a:graphicData uri="http://schemas.openxmlformats.org/drawingml/2006/table">
            <a:tbl>
              <a:tblPr>
                <a:noFill/>
                <a:tableStyleId>{88C312EF-25D4-43DD-A1C5-61F52EADE3C9}</a:tableStyleId>
              </a:tblPr>
              <a:tblGrid>
                <a:gridCol w="2303200"/>
                <a:gridCol w="7711925"/>
              </a:tblGrid>
              <a:tr h="41712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Number of trips</a:t>
                      </a:r>
                      <a:endParaRPr b="1" sz="1300" u="none" cap="none" strike="noStrike">
                        <a:solidFill>
                          <a:schemeClr val="dk1"/>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4413B"/>
                    </a:solidFill>
                  </a:tcPr>
                </a:tc>
                <a:tc>
                  <a:txBody>
                    <a:bodyPr/>
                    <a:lstStyle/>
                    <a:p>
                      <a:pPr indent="0" lvl="0" marL="0" marR="0" rtl="0" algn="l">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Number of rows in the week plan, this is the total number of  deliveries</a:t>
                      </a:r>
                      <a:endParaRPr b="0" sz="1300" u="none" cap="none" strike="noStrike">
                        <a:solidFill>
                          <a:schemeClr val="dk1"/>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712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fleet size 13</a:t>
                      </a:r>
                      <a:endParaRPr b="1" sz="1300" u="none" cap="none" strike="noStrike">
                        <a:solidFill>
                          <a:schemeClr val="dk1"/>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4413B"/>
                    </a:solidFill>
                  </a:tcPr>
                </a:tc>
                <a:tc>
                  <a:txBody>
                    <a:bodyPr/>
                    <a:lstStyle/>
                    <a:p>
                      <a:pPr indent="0" lvl="0" marL="0" marR="0" rtl="0" algn="l">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Total number of 13_trucks, equals the maximum number of active trucks at any time</a:t>
                      </a:r>
                      <a:endParaRPr b="0" sz="1300" u="none" cap="none" strike="noStrike">
                        <a:solidFill>
                          <a:schemeClr val="dk1"/>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712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fleet size 24</a:t>
                      </a:r>
                      <a:endParaRPr b="1" sz="1300" u="none" cap="none" strike="noStrike">
                        <a:solidFill>
                          <a:schemeClr val="dk1"/>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4413B"/>
                    </a:solidFill>
                  </a:tcPr>
                </a:tc>
                <a:tc>
                  <a:txBody>
                    <a:bodyPr/>
                    <a:lstStyle/>
                    <a:p>
                      <a:pPr indent="0" lvl="0" marL="0" marR="0" rtl="0" algn="l">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Total number of 24_trucks, equals the maximum number of active trucks at any time</a:t>
                      </a:r>
                      <a:endParaRPr b="0" sz="1300" u="none" cap="none" strike="noStrike">
                        <a:solidFill>
                          <a:schemeClr val="dk1"/>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712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fleet size 33</a:t>
                      </a:r>
                      <a:endParaRPr b="1" sz="1300" u="none" cap="none" strike="noStrike">
                        <a:solidFill>
                          <a:schemeClr val="dk1"/>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4413B"/>
                    </a:solidFill>
                  </a:tcPr>
                </a:tc>
                <a:tc>
                  <a:txBody>
                    <a:bodyPr/>
                    <a:lstStyle/>
                    <a:p>
                      <a:pPr indent="0" lvl="0" marL="0" marR="0" rtl="0" algn="l">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Total number of 33_trucks, equals the maximum number of active trucks at any time</a:t>
                      </a:r>
                      <a:endParaRPr b="0" sz="1300" u="none" cap="none" strike="noStrike">
                        <a:solidFill>
                          <a:schemeClr val="dk1"/>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712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total fuel costs (€)</a:t>
                      </a:r>
                      <a:endParaRPr b="1" sz="1300" u="none" cap="none" strike="noStrike">
                        <a:solidFill>
                          <a:schemeClr val="dk1"/>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4413B"/>
                    </a:solidFill>
                  </a:tcPr>
                </a:tc>
                <a:tc>
                  <a:txBody>
                    <a:bodyPr/>
                    <a:lstStyle/>
                    <a:p>
                      <a:pPr indent="0" lvl="0" marL="0" marR="0" rtl="0" algn="l">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Sum of the fuel price of each trip planned, which is distance travelled multiplied by price</a:t>
                      </a:r>
                      <a:endParaRPr b="0" sz="1300" u="none" cap="none" strike="noStrike">
                        <a:solidFill>
                          <a:schemeClr val="dk1"/>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712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total driver costs (€)</a:t>
                      </a:r>
                      <a:endParaRPr b="1" sz="1300" u="none" cap="none" strike="noStrike">
                        <a:solidFill>
                          <a:schemeClr val="dk1"/>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4413B"/>
                    </a:solidFill>
                  </a:tcPr>
                </a:tc>
                <a:tc>
                  <a:txBody>
                    <a:bodyPr/>
                    <a:lstStyle/>
                    <a:p>
                      <a:pPr indent="0" lvl="0" marL="0" marR="0" rtl="0" algn="l">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Sum of the driver price of each trip planned, which is the wage(s) multiplied by trip duration</a:t>
                      </a:r>
                      <a:endParaRPr b="0" sz="1300" u="none" cap="none" strike="noStrike">
                        <a:solidFill>
                          <a:schemeClr val="dk1"/>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712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total vehicle costs (€)</a:t>
                      </a:r>
                      <a:endParaRPr b="1" sz="1300" u="none" cap="none" strike="noStrike">
                        <a:solidFill>
                          <a:schemeClr val="dk1"/>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4413B"/>
                    </a:solidFill>
                  </a:tcPr>
                </a:tc>
                <a:tc>
                  <a:txBody>
                    <a:bodyPr/>
                    <a:lstStyle/>
                    <a:p>
                      <a:pPr indent="0" lvl="0" marL="0" marR="0" rtl="0" algn="l">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Each of the fleet sizes multiplied by their respective vehicle prices and the number of days</a:t>
                      </a:r>
                      <a:endParaRPr b="0" sz="1300" u="none" cap="none" strike="noStrike">
                        <a:solidFill>
                          <a:schemeClr val="dk1"/>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712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total costs (€)</a:t>
                      </a:r>
                      <a:endParaRPr b="1" sz="1300" u="none" cap="none" strike="noStrike">
                        <a:solidFill>
                          <a:schemeClr val="dk1"/>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4413B"/>
                    </a:solidFill>
                  </a:tcPr>
                </a:tc>
                <a:tc>
                  <a:txBody>
                    <a:bodyPr/>
                    <a:lstStyle/>
                    <a:p>
                      <a:pPr indent="0" lvl="0" marL="0" marR="0" rtl="0" algn="l">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Sum of all total costs</a:t>
                      </a:r>
                      <a:endParaRPr b="0" sz="1300" u="none" cap="none" strike="noStrike">
                        <a:solidFill>
                          <a:schemeClr val="dk1"/>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712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last_fresh_delivery (time)</a:t>
                      </a:r>
                      <a:endParaRPr b="1" sz="1300" u="none" cap="none" strike="noStrike">
                        <a:solidFill>
                          <a:schemeClr val="dk1"/>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4413B"/>
                    </a:solidFill>
                  </a:tcPr>
                </a:tc>
                <a:tc>
                  <a:txBody>
                    <a:bodyPr/>
                    <a:lstStyle/>
                    <a:p>
                      <a:pPr indent="0" lvl="0" marL="0" marR="0" rtl="0" algn="l">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The time taken for the final truck of the week with fresh goods to complete final last delivery*</a:t>
                      </a:r>
                      <a:endParaRPr b="0" sz="1300" u="none" cap="none" strike="noStrike">
                        <a:solidFill>
                          <a:schemeClr val="dk1"/>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63300">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last_dry_delivery (time)</a:t>
                      </a:r>
                      <a:endParaRPr b="1" sz="1300" u="none" cap="none" strike="noStrike">
                        <a:solidFill>
                          <a:schemeClr val="dk1"/>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4413B"/>
                    </a:solidFill>
                  </a:tcPr>
                </a:tc>
                <a:tc>
                  <a:txBody>
                    <a:bodyPr/>
                    <a:lstStyle/>
                    <a:p>
                      <a:pPr indent="0" lvl="0" marL="0" marR="0" rtl="0" algn="l">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The time taken for the final truck of the week with dry goods to complete final last delivery*</a:t>
                      </a:r>
                      <a:endParaRPr b="0" sz="1300" u="none" cap="none" strike="noStrike">
                        <a:solidFill>
                          <a:schemeClr val="dk1"/>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990" name="Google Shape;990;g2a3e06661ff_2_1064"/>
          <p:cNvSpPr txBox="1"/>
          <p:nvPr/>
        </p:nvSpPr>
        <p:spPr>
          <a:xfrm>
            <a:off x="1088436" y="5771456"/>
            <a:ext cx="10015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de-DE" sz="1600" u="none" cap="none" strike="noStrike">
                <a:solidFill>
                  <a:schemeClr val="lt1"/>
                </a:solidFill>
                <a:latin typeface="Calibri"/>
                <a:ea typeface="Calibri"/>
                <a:cs typeface="Calibri"/>
                <a:sym typeface="Calibri"/>
              </a:rPr>
              <a:t> (</a:t>
            </a:r>
            <a:r>
              <a:rPr b="1" i="0" lang="de-DE" sz="1600" u="none" cap="none" strike="noStrike">
                <a:solidFill>
                  <a:schemeClr val="dk1"/>
                </a:solidFill>
                <a:latin typeface="Calibri"/>
                <a:ea typeface="Calibri"/>
                <a:cs typeface="Calibri"/>
                <a:sym typeface="Calibri"/>
              </a:rPr>
              <a:t>*Written as days HH:mm, where the deadline for fresh is 1 day 08:00 and dry is 2 days 00:00</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g2a3e06661ff_5_1131"/>
          <p:cNvSpPr txBox="1"/>
          <p:nvPr>
            <p:ph type="title"/>
          </p:nvPr>
        </p:nvSpPr>
        <p:spPr>
          <a:xfrm>
            <a:off x="838200" y="365125"/>
            <a:ext cx="10515600" cy="763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de-DE" sz="2600"/>
              <a:t>Function for making the results table:</a:t>
            </a:r>
            <a:endParaRPr b="1" sz="2600"/>
          </a:p>
        </p:txBody>
      </p:sp>
      <p:sp>
        <p:nvSpPr>
          <p:cNvPr id="997" name="Google Shape;997;g2a3e06661ff_5_113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pic>
        <p:nvPicPr>
          <p:cNvPr id="998" name="Google Shape;998;g2a3e06661ff_5_1131"/>
          <p:cNvPicPr preferRelativeResize="0"/>
          <p:nvPr/>
        </p:nvPicPr>
        <p:blipFill rotWithShape="1">
          <a:blip r:embed="rId3">
            <a:alphaModFix/>
          </a:blip>
          <a:srcRect b="0" l="0" r="0" t="0"/>
          <a:stretch/>
        </p:blipFill>
        <p:spPr>
          <a:xfrm>
            <a:off x="550111" y="1404040"/>
            <a:ext cx="11091778" cy="3431418"/>
          </a:xfrm>
          <a:prstGeom prst="rect">
            <a:avLst/>
          </a:prstGeom>
          <a:noFill/>
          <a:ln>
            <a:noFill/>
          </a:ln>
        </p:spPr>
      </p:pic>
      <p:pic>
        <p:nvPicPr>
          <p:cNvPr id="999" name="Google Shape;999;g2a3e06661ff_5_1131"/>
          <p:cNvPicPr preferRelativeResize="0"/>
          <p:nvPr/>
        </p:nvPicPr>
        <p:blipFill rotWithShape="1">
          <a:blip r:embed="rId4">
            <a:alphaModFix/>
          </a:blip>
          <a:srcRect b="0" l="0" r="0" t="0"/>
          <a:stretch/>
        </p:blipFill>
        <p:spPr>
          <a:xfrm>
            <a:off x="838203" y="4853899"/>
            <a:ext cx="10515599" cy="148401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2a1912badb5_1_0"/>
          <p:cNvSpPr txBox="1"/>
          <p:nvPr>
            <p:ph type="title"/>
          </p:nvPr>
        </p:nvSpPr>
        <p:spPr>
          <a:xfrm>
            <a:off x="838200" y="365125"/>
            <a:ext cx="980096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de-DE" sz="2800"/>
              <a:t>Addressing Sonae's Challenge: Optimizing Transportation Networks and Fleet for Expanding Proximity Stores</a:t>
            </a:r>
            <a:endParaRPr b="1" sz="2800"/>
          </a:p>
        </p:txBody>
      </p:sp>
      <p:sp>
        <p:nvSpPr>
          <p:cNvPr id="379" name="Google Shape;379;g2a1912badb5_1_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DE"/>
              <a:t>‹#›</a:t>
            </a:fld>
            <a:endParaRPr/>
          </a:p>
        </p:txBody>
      </p:sp>
      <p:pic>
        <p:nvPicPr>
          <p:cNvPr descr="Volltreffer mit einfarbiger Füllung" id="380" name="Google Shape;380;g2a1912badb5_1_0"/>
          <p:cNvPicPr preferRelativeResize="0"/>
          <p:nvPr/>
        </p:nvPicPr>
        <p:blipFill rotWithShape="1">
          <a:blip r:embed="rId3">
            <a:alphaModFix/>
          </a:blip>
          <a:srcRect b="0" l="0" r="0" t="0"/>
          <a:stretch/>
        </p:blipFill>
        <p:spPr>
          <a:xfrm>
            <a:off x="1296408" y="2139969"/>
            <a:ext cx="792000" cy="792000"/>
          </a:xfrm>
          <a:prstGeom prst="rect">
            <a:avLst/>
          </a:prstGeom>
          <a:noFill/>
          <a:ln>
            <a:noFill/>
          </a:ln>
        </p:spPr>
      </p:pic>
      <p:sp>
        <p:nvSpPr>
          <p:cNvPr id="381" name="Google Shape;381;g2a1912badb5_1_0"/>
          <p:cNvSpPr txBox="1"/>
          <p:nvPr/>
        </p:nvSpPr>
        <p:spPr>
          <a:xfrm>
            <a:off x="615269" y="2973075"/>
            <a:ext cx="2226277" cy="98488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de-DE" sz="1600" u="none" cap="none" strike="noStrike">
                <a:solidFill>
                  <a:srgbClr val="000000"/>
                </a:solidFill>
                <a:latin typeface="Calibri"/>
                <a:ea typeface="Calibri"/>
                <a:cs typeface="Calibri"/>
                <a:sym typeface="Calibri"/>
              </a:rPr>
              <a:t>Challenge</a:t>
            </a:r>
            <a:r>
              <a:rPr b="1" i="0" lang="de-DE" sz="1400" u="none" cap="none" strike="noStrike">
                <a:solidFill>
                  <a:srgbClr val="000000"/>
                </a:solidFill>
                <a:latin typeface="Calibri"/>
                <a:ea typeface="Calibri"/>
                <a:cs typeface="Calibri"/>
                <a:sym typeface="Calibri"/>
              </a:rPr>
              <a:t>:</a:t>
            </a:r>
            <a:endParaRPr/>
          </a:p>
          <a:p>
            <a:pPr indent="0" lvl="0" marL="0" marR="0" rtl="0" algn="ctr">
              <a:lnSpc>
                <a:spcPct val="100000"/>
              </a:lnSpc>
              <a:spcBef>
                <a:spcPts val="0"/>
              </a:spcBef>
              <a:spcAft>
                <a:spcPts val="0"/>
              </a:spcAft>
              <a:buNone/>
            </a:pPr>
            <a:r>
              <a:rPr b="0" i="0" lang="de-DE" sz="1400" u="none" cap="none" strike="noStrike">
                <a:solidFill>
                  <a:schemeClr val="dk1"/>
                </a:solidFill>
                <a:latin typeface="Calibri"/>
                <a:ea typeface="Calibri"/>
                <a:cs typeface="Calibri"/>
                <a:sym typeface="Calibri"/>
              </a:rPr>
              <a:t>Optimize transport for cost-efficient expansion of proximity stores.</a:t>
            </a:r>
            <a:endParaRPr b="0" i="0" sz="1400" u="none" cap="none" strike="noStrike">
              <a:solidFill>
                <a:schemeClr val="dk1"/>
              </a:solidFill>
              <a:latin typeface="Calibri"/>
              <a:ea typeface="Calibri"/>
              <a:cs typeface="Calibri"/>
              <a:sym typeface="Calibri"/>
            </a:endParaRPr>
          </a:p>
        </p:txBody>
      </p:sp>
      <p:sp>
        <p:nvSpPr>
          <p:cNvPr id="382" name="Google Shape;382;g2a1912badb5_1_0"/>
          <p:cNvSpPr/>
          <p:nvPr/>
        </p:nvSpPr>
        <p:spPr>
          <a:xfrm rot="-8106855">
            <a:off x="1584405" y="4159272"/>
            <a:ext cx="288000" cy="288000"/>
          </a:xfrm>
          <a:prstGeom prst="halfFrame">
            <a:avLst>
              <a:gd fmla="val 33333" name="adj1"/>
              <a:gd fmla="val 33333" name="adj2"/>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383" name="Google Shape;383;g2a1912badb5_1_0"/>
          <p:cNvSpPr txBox="1"/>
          <p:nvPr/>
        </p:nvSpPr>
        <p:spPr>
          <a:xfrm>
            <a:off x="615268" y="4842891"/>
            <a:ext cx="2226277" cy="98488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de-DE" sz="1600" u="none" cap="none" strike="noStrike">
                <a:solidFill>
                  <a:srgbClr val="000000"/>
                </a:solidFill>
                <a:latin typeface="Calibri"/>
                <a:ea typeface="Calibri"/>
                <a:cs typeface="Calibri"/>
                <a:sym typeface="Calibri"/>
              </a:rPr>
              <a:t>How?</a:t>
            </a:r>
            <a:endParaRPr/>
          </a:p>
          <a:p>
            <a:pPr indent="0" lvl="0" marL="0" marR="0" rtl="0" algn="ctr">
              <a:lnSpc>
                <a:spcPct val="100000"/>
              </a:lnSpc>
              <a:spcBef>
                <a:spcPts val="0"/>
              </a:spcBef>
              <a:spcAft>
                <a:spcPts val="0"/>
              </a:spcAft>
              <a:buNone/>
            </a:pPr>
            <a:r>
              <a:rPr b="0" i="0" lang="de-DE" sz="1400" u="none" cap="none" strike="noStrike">
                <a:solidFill>
                  <a:schemeClr val="dk1"/>
                </a:solidFill>
                <a:latin typeface="Calibri"/>
                <a:ea typeface="Calibri"/>
                <a:cs typeface="Calibri"/>
                <a:sym typeface="Calibri"/>
              </a:rPr>
              <a:t>Utilize data-driven logistics models to optimize routes and fleet allocation.</a:t>
            </a:r>
            <a:endParaRPr b="0" i="0" sz="1400" u="none" cap="none" strike="noStrike">
              <a:solidFill>
                <a:schemeClr val="dk1"/>
              </a:solidFill>
              <a:latin typeface="Calibri"/>
              <a:ea typeface="Calibri"/>
              <a:cs typeface="Calibri"/>
              <a:sym typeface="Calibri"/>
            </a:endParaRPr>
          </a:p>
        </p:txBody>
      </p:sp>
      <p:sp>
        <p:nvSpPr>
          <p:cNvPr id="384" name="Google Shape;384;g2a1912badb5_1_0"/>
          <p:cNvSpPr/>
          <p:nvPr/>
        </p:nvSpPr>
        <p:spPr>
          <a:xfrm rot="8100000">
            <a:off x="3043993" y="3925567"/>
            <a:ext cx="467963" cy="467963"/>
          </a:xfrm>
          <a:prstGeom prst="halfFrame">
            <a:avLst>
              <a:gd fmla="val 33333" name="adj1"/>
              <a:gd fmla="val 33333" name="adj2"/>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385" name="Google Shape;385;g2a1912badb5_1_0"/>
          <p:cNvSpPr/>
          <p:nvPr/>
        </p:nvSpPr>
        <p:spPr>
          <a:xfrm>
            <a:off x="3926662" y="2007977"/>
            <a:ext cx="7596000" cy="4035542"/>
          </a:xfrm>
          <a:prstGeom prst="rect">
            <a:avLst/>
          </a:prstGeom>
          <a:noFill/>
          <a:ln cap="flat" cmpd="sng" w="22225">
            <a:solidFill>
              <a:srgbClr val="1C305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6" name="Google Shape;386;g2a1912badb5_1_0"/>
          <p:cNvSpPr txBox="1"/>
          <p:nvPr/>
        </p:nvSpPr>
        <p:spPr>
          <a:xfrm>
            <a:off x="3983815" y="2080246"/>
            <a:ext cx="7056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de-DE" sz="1600" u="none" cap="none" strike="noStrike">
                <a:solidFill>
                  <a:srgbClr val="000000"/>
                </a:solidFill>
                <a:latin typeface="Calibri"/>
                <a:ea typeface="Calibri"/>
                <a:cs typeface="Calibri"/>
                <a:sym typeface="Calibri"/>
              </a:rPr>
              <a:t>Main processes currently being used</a:t>
            </a:r>
            <a:endParaRPr b="1" i="0" sz="1600" u="none" cap="none" strike="noStrike">
              <a:solidFill>
                <a:srgbClr val="000000"/>
              </a:solidFill>
              <a:latin typeface="Calibri"/>
              <a:ea typeface="Calibri"/>
              <a:cs typeface="Calibri"/>
              <a:sym typeface="Calibri"/>
            </a:endParaRPr>
          </a:p>
        </p:txBody>
      </p:sp>
      <p:pic>
        <p:nvPicPr>
          <p:cNvPr descr="Lager Silhouette" id="387" name="Google Shape;387;g2a1912badb5_1_0"/>
          <p:cNvPicPr preferRelativeResize="0"/>
          <p:nvPr/>
        </p:nvPicPr>
        <p:blipFill rotWithShape="1">
          <a:blip r:embed="rId4">
            <a:alphaModFix/>
          </a:blip>
          <a:srcRect b="0" l="0" r="0" t="0"/>
          <a:stretch/>
        </p:blipFill>
        <p:spPr>
          <a:xfrm>
            <a:off x="4561724" y="2552652"/>
            <a:ext cx="683059" cy="683059"/>
          </a:xfrm>
          <a:prstGeom prst="rect">
            <a:avLst/>
          </a:prstGeom>
          <a:noFill/>
          <a:ln>
            <a:noFill/>
          </a:ln>
        </p:spPr>
      </p:pic>
      <p:sp>
        <p:nvSpPr>
          <p:cNvPr id="388" name="Google Shape;388;g2a1912badb5_1_0"/>
          <p:cNvSpPr txBox="1"/>
          <p:nvPr/>
        </p:nvSpPr>
        <p:spPr>
          <a:xfrm>
            <a:off x="4024296" y="3235712"/>
            <a:ext cx="1764000" cy="2641492"/>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None/>
            </a:pPr>
            <a:r>
              <a:rPr b="1" i="0" lang="de-DE" sz="1400" u="none" cap="none" strike="noStrike">
                <a:solidFill>
                  <a:srgbClr val="000000"/>
                </a:solidFill>
                <a:latin typeface="Calibri"/>
                <a:ea typeface="Calibri"/>
                <a:cs typeface="Calibri"/>
                <a:sym typeface="Calibri"/>
              </a:rPr>
              <a:t>Warehouses</a:t>
            </a:r>
            <a:endParaRPr b="1" i="0" sz="1100" u="none" cap="none" strike="noStrike">
              <a:solidFill>
                <a:srgbClr val="000000"/>
              </a:solidFill>
              <a:latin typeface="Calibri"/>
              <a:ea typeface="Calibri"/>
              <a:cs typeface="Calibri"/>
              <a:sym typeface="Calibri"/>
            </a:endParaRPr>
          </a:p>
          <a:p>
            <a:pPr indent="0" lvl="0" marL="0" marR="0" rtl="0" algn="l">
              <a:lnSpc>
                <a:spcPct val="114000"/>
              </a:lnSpc>
              <a:spcBef>
                <a:spcPts val="0"/>
              </a:spcBef>
              <a:spcAft>
                <a:spcPts val="0"/>
              </a:spcAft>
              <a:buNone/>
            </a:pPr>
            <a:r>
              <a:rPr b="0" i="0" lang="de-DE" sz="1200" u="none" cap="none" strike="noStrike">
                <a:solidFill>
                  <a:srgbClr val="000000"/>
                </a:solidFill>
                <a:latin typeface="Calibri"/>
                <a:ea typeface="Calibri"/>
                <a:cs typeface="Calibri"/>
                <a:sym typeface="Calibri"/>
              </a:rPr>
              <a:t>Two picking methods:</a:t>
            </a:r>
            <a:endParaRPr/>
          </a:p>
          <a:p>
            <a:pPr indent="-342900" lvl="0" marL="342900" marR="0" rtl="0" algn="l">
              <a:lnSpc>
                <a:spcPct val="114000"/>
              </a:lnSpc>
              <a:spcBef>
                <a:spcPts val="0"/>
              </a:spcBef>
              <a:spcAft>
                <a:spcPts val="0"/>
              </a:spcAft>
              <a:buClr>
                <a:srgbClr val="000000"/>
              </a:buClr>
              <a:buSzPts val="1200"/>
              <a:buFont typeface="Arial"/>
              <a:buAutoNum type="arabicParenBoth"/>
            </a:pPr>
            <a:r>
              <a:rPr b="0" i="0" lang="de-DE" sz="1200" u="none" cap="none" strike="noStrike">
                <a:solidFill>
                  <a:srgbClr val="000000"/>
                </a:solidFill>
                <a:latin typeface="Calibri"/>
                <a:ea typeface="Calibri"/>
                <a:cs typeface="Calibri"/>
                <a:sym typeface="Calibri"/>
              </a:rPr>
              <a:t>PBL: Supplier boxes sent to stores throughout the day (no stock)</a:t>
            </a:r>
            <a:endParaRPr/>
          </a:p>
          <a:p>
            <a:pPr indent="-342900" lvl="0" marL="342900" marR="0" rtl="0" algn="l">
              <a:lnSpc>
                <a:spcPct val="114000"/>
              </a:lnSpc>
              <a:spcBef>
                <a:spcPts val="0"/>
              </a:spcBef>
              <a:spcAft>
                <a:spcPts val="0"/>
              </a:spcAft>
              <a:buClr>
                <a:srgbClr val="000000"/>
              </a:buClr>
              <a:buSzPts val="1200"/>
              <a:buFont typeface="Arial"/>
              <a:buAutoNum type="arabicParenBoth"/>
            </a:pPr>
            <a:r>
              <a:rPr b="0" i="0" lang="de-DE" sz="1200" u="none" cap="none" strike="noStrike">
                <a:solidFill>
                  <a:srgbClr val="000000"/>
                </a:solidFill>
                <a:latin typeface="Calibri"/>
                <a:ea typeface="Calibri"/>
                <a:cs typeface="Calibri"/>
                <a:sym typeface="Calibri"/>
              </a:rPr>
              <a:t>PBS: Supplier pallets stored in the warehouse, boxes picked per store</a:t>
            </a:r>
            <a:endParaRPr b="0" i="0" sz="1200" u="none" cap="none" strike="noStrike">
              <a:solidFill>
                <a:srgbClr val="000000"/>
              </a:solidFill>
              <a:latin typeface="Calibri"/>
              <a:ea typeface="Calibri"/>
              <a:cs typeface="Calibri"/>
              <a:sym typeface="Calibri"/>
            </a:endParaRPr>
          </a:p>
          <a:p>
            <a:pPr indent="-285750" lvl="0" marL="285750" marR="0" rtl="0" algn="l">
              <a:lnSpc>
                <a:spcPct val="114000"/>
              </a:lnSpc>
              <a:spcBef>
                <a:spcPts val="0"/>
              </a:spcBef>
              <a:spcAft>
                <a:spcPts val="0"/>
              </a:spcAft>
              <a:buClr>
                <a:srgbClr val="000000"/>
              </a:buClr>
              <a:buSzPts val="1200"/>
              <a:buFont typeface="Arial"/>
              <a:buChar char="•"/>
            </a:pPr>
            <a:r>
              <a:rPr b="0" i="0" lang="de-DE" sz="1200" u="none" cap="none" strike="noStrike">
                <a:solidFill>
                  <a:srgbClr val="000000"/>
                </a:solidFill>
                <a:latin typeface="Calibri"/>
                <a:ea typeface="Calibri"/>
                <a:cs typeface="Calibri"/>
                <a:sym typeface="Calibri"/>
              </a:rPr>
              <a:t>Pallets grouped by store for shipment</a:t>
            </a:r>
            <a:endParaRPr b="0" i="0" sz="1200" u="none" cap="none" strike="noStrike">
              <a:solidFill>
                <a:srgbClr val="000000"/>
              </a:solidFill>
              <a:latin typeface="Calibri"/>
              <a:ea typeface="Calibri"/>
              <a:cs typeface="Calibri"/>
              <a:sym typeface="Calibri"/>
            </a:endParaRPr>
          </a:p>
        </p:txBody>
      </p:sp>
      <p:cxnSp>
        <p:nvCxnSpPr>
          <p:cNvPr id="389" name="Google Shape;389;g2a1912badb5_1_0"/>
          <p:cNvCxnSpPr/>
          <p:nvPr/>
        </p:nvCxnSpPr>
        <p:spPr>
          <a:xfrm>
            <a:off x="5584220" y="2918423"/>
            <a:ext cx="404813" cy="0"/>
          </a:xfrm>
          <a:prstGeom prst="straightConnector1">
            <a:avLst/>
          </a:prstGeom>
          <a:noFill/>
          <a:ln cap="flat" cmpd="sng" w="9525">
            <a:solidFill>
              <a:srgbClr val="C00000"/>
            </a:solidFill>
            <a:prstDash val="solid"/>
            <a:round/>
            <a:headEnd len="sm" w="sm" type="none"/>
            <a:tailEnd len="med" w="med" type="triangle"/>
          </a:ln>
        </p:spPr>
      </p:cxnSp>
      <p:pic>
        <p:nvPicPr>
          <p:cNvPr descr="LKW Silhouette" id="390" name="Google Shape;390;g2a1912badb5_1_0"/>
          <p:cNvPicPr preferRelativeResize="0"/>
          <p:nvPr/>
        </p:nvPicPr>
        <p:blipFill rotWithShape="1">
          <a:blip r:embed="rId5">
            <a:alphaModFix/>
          </a:blip>
          <a:srcRect b="0" l="0" r="0" t="0"/>
          <a:stretch/>
        </p:blipFill>
        <p:spPr>
          <a:xfrm>
            <a:off x="6464706" y="2596083"/>
            <a:ext cx="684000" cy="684000"/>
          </a:xfrm>
          <a:prstGeom prst="rect">
            <a:avLst/>
          </a:prstGeom>
          <a:noFill/>
          <a:ln>
            <a:noFill/>
          </a:ln>
        </p:spPr>
      </p:pic>
      <p:sp>
        <p:nvSpPr>
          <p:cNvPr id="391" name="Google Shape;391;g2a1912badb5_1_0"/>
          <p:cNvSpPr txBox="1"/>
          <p:nvPr/>
        </p:nvSpPr>
        <p:spPr>
          <a:xfrm>
            <a:off x="5928793" y="3235711"/>
            <a:ext cx="1764000" cy="1836000"/>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None/>
            </a:pPr>
            <a:r>
              <a:rPr b="1" i="0" lang="de-DE" sz="1400" u="none" cap="none" strike="noStrike">
                <a:solidFill>
                  <a:srgbClr val="000000"/>
                </a:solidFill>
                <a:latin typeface="Calibri"/>
                <a:ea typeface="Calibri"/>
                <a:cs typeface="Calibri"/>
                <a:sym typeface="Calibri"/>
              </a:rPr>
              <a:t>Transport</a:t>
            </a:r>
            <a:endParaRPr b="1" i="0" sz="1100" u="none" cap="none" strike="noStrike">
              <a:solidFill>
                <a:srgbClr val="000000"/>
              </a:solidFill>
              <a:latin typeface="Calibri"/>
              <a:ea typeface="Calibri"/>
              <a:cs typeface="Calibri"/>
              <a:sym typeface="Calibri"/>
            </a:endParaRPr>
          </a:p>
          <a:p>
            <a:pPr indent="-171450" lvl="0" marL="171450" marR="0" rtl="0" algn="l">
              <a:lnSpc>
                <a:spcPct val="114000"/>
              </a:lnSpc>
              <a:spcBef>
                <a:spcPts val="0"/>
              </a:spcBef>
              <a:spcAft>
                <a:spcPts val="0"/>
              </a:spcAft>
              <a:buClr>
                <a:srgbClr val="000000"/>
              </a:buClr>
              <a:buSzPts val="1200"/>
              <a:buFont typeface="Arial"/>
              <a:buChar char="•"/>
            </a:pPr>
            <a:r>
              <a:rPr b="0" i="0" lang="de-DE" sz="1200" u="none" cap="none" strike="noStrike">
                <a:solidFill>
                  <a:schemeClr val="dk1"/>
                </a:solidFill>
                <a:latin typeface="Calibri"/>
                <a:ea typeface="Calibri"/>
                <a:cs typeface="Calibri"/>
                <a:sym typeface="Calibri"/>
              </a:rPr>
              <a:t>Warehouse staff load pallets</a:t>
            </a:r>
            <a:endParaRPr b="0" i="0" sz="1200" u="none" cap="none" strike="noStrike">
              <a:solidFill>
                <a:schemeClr val="dk1"/>
              </a:solidFill>
              <a:latin typeface="Calibri"/>
              <a:ea typeface="Calibri"/>
              <a:cs typeface="Calibri"/>
              <a:sym typeface="Calibri"/>
            </a:endParaRPr>
          </a:p>
          <a:p>
            <a:pPr indent="-171450" lvl="0" marL="171450" marR="0" rtl="0" algn="l">
              <a:lnSpc>
                <a:spcPct val="114000"/>
              </a:lnSpc>
              <a:spcBef>
                <a:spcPts val="0"/>
              </a:spcBef>
              <a:spcAft>
                <a:spcPts val="0"/>
              </a:spcAft>
              <a:buClr>
                <a:srgbClr val="000000"/>
              </a:buClr>
              <a:buSzPts val="1200"/>
              <a:buFont typeface="Arial"/>
              <a:buChar char="•"/>
            </a:pPr>
            <a:r>
              <a:rPr b="0" i="0" lang="de-DE" sz="1200" u="none" cap="none" strike="noStrike">
                <a:solidFill>
                  <a:schemeClr val="dk1"/>
                </a:solidFill>
                <a:latin typeface="Calibri"/>
                <a:ea typeface="Calibri"/>
                <a:cs typeface="Calibri"/>
                <a:sym typeface="Calibri"/>
              </a:rPr>
              <a:t>Single truck may ship multiple stores</a:t>
            </a:r>
            <a:endParaRPr b="0" i="0" sz="1200" u="none" cap="none" strike="noStrike">
              <a:solidFill>
                <a:schemeClr val="dk1"/>
              </a:solidFill>
              <a:latin typeface="Calibri"/>
              <a:ea typeface="Calibri"/>
              <a:cs typeface="Calibri"/>
              <a:sym typeface="Calibri"/>
            </a:endParaRPr>
          </a:p>
          <a:p>
            <a:pPr indent="-171450" lvl="0" marL="171450" marR="0" rtl="0" algn="l">
              <a:lnSpc>
                <a:spcPct val="114000"/>
              </a:lnSpc>
              <a:spcBef>
                <a:spcPts val="0"/>
              </a:spcBef>
              <a:spcAft>
                <a:spcPts val="0"/>
              </a:spcAft>
              <a:buClr>
                <a:srgbClr val="000000"/>
              </a:buClr>
              <a:buSzPts val="1200"/>
              <a:buFont typeface="Arial"/>
              <a:buChar char="•"/>
            </a:pPr>
            <a:r>
              <a:rPr b="0" i="0" lang="de-DE" sz="1200" u="none" cap="none" strike="noStrike">
                <a:solidFill>
                  <a:schemeClr val="dk1"/>
                </a:solidFill>
                <a:latin typeface="Calibri"/>
                <a:ea typeface="Calibri"/>
                <a:cs typeface="Calibri"/>
                <a:sym typeface="Calibri"/>
              </a:rPr>
              <a:t>Truck carries pallet groups for cross-docking</a:t>
            </a:r>
            <a:endParaRPr/>
          </a:p>
        </p:txBody>
      </p:sp>
      <p:cxnSp>
        <p:nvCxnSpPr>
          <p:cNvPr id="392" name="Google Shape;392;g2a1912badb5_1_0"/>
          <p:cNvCxnSpPr/>
          <p:nvPr/>
        </p:nvCxnSpPr>
        <p:spPr>
          <a:xfrm>
            <a:off x="7550956" y="2918423"/>
            <a:ext cx="404813" cy="0"/>
          </a:xfrm>
          <a:prstGeom prst="straightConnector1">
            <a:avLst/>
          </a:prstGeom>
          <a:noFill/>
          <a:ln cap="flat" cmpd="sng" w="9525">
            <a:solidFill>
              <a:srgbClr val="C00000"/>
            </a:solidFill>
            <a:prstDash val="solid"/>
            <a:round/>
            <a:headEnd len="sm" w="sm" type="none"/>
            <a:tailEnd len="med" w="med" type="triangle"/>
          </a:ln>
        </p:spPr>
      </p:cxnSp>
      <p:pic>
        <p:nvPicPr>
          <p:cNvPr descr="Schachtel Silhouette" id="393" name="Google Shape;393;g2a1912badb5_1_0"/>
          <p:cNvPicPr preferRelativeResize="0"/>
          <p:nvPr/>
        </p:nvPicPr>
        <p:blipFill rotWithShape="1">
          <a:blip r:embed="rId6">
            <a:alphaModFix/>
          </a:blip>
          <a:srcRect b="0" l="0" r="0" t="0"/>
          <a:stretch/>
        </p:blipFill>
        <p:spPr>
          <a:xfrm>
            <a:off x="8368629" y="2574623"/>
            <a:ext cx="687600" cy="687600"/>
          </a:xfrm>
          <a:prstGeom prst="rect">
            <a:avLst/>
          </a:prstGeom>
          <a:noFill/>
          <a:ln>
            <a:noFill/>
          </a:ln>
        </p:spPr>
      </p:pic>
      <p:pic>
        <p:nvPicPr>
          <p:cNvPr descr="Sortieren Silhouette" id="394" name="Google Shape;394;g2a1912badb5_1_0"/>
          <p:cNvPicPr preferRelativeResize="0"/>
          <p:nvPr/>
        </p:nvPicPr>
        <p:blipFill rotWithShape="1">
          <a:blip r:embed="rId7">
            <a:alphaModFix/>
          </a:blip>
          <a:srcRect b="0" l="0" r="0" t="0"/>
          <a:stretch/>
        </p:blipFill>
        <p:spPr>
          <a:xfrm>
            <a:off x="8784039" y="2428463"/>
            <a:ext cx="396000" cy="396000"/>
          </a:xfrm>
          <a:prstGeom prst="rect">
            <a:avLst/>
          </a:prstGeom>
          <a:noFill/>
          <a:ln>
            <a:noFill/>
          </a:ln>
        </p:spPr>
      </p:pic>
      <p:sp>
        <p:nvSpPr>
          <p:cNvPr id="395" name="Google Shape;395;g2a1912badb5_1_0"/>
          <p:cNvSpPr txBox="1"/>
          <p:nvPr/>
        </p:nvSpPr>
        <p:spPr>
          <a:xfrm>
            <a:off x="7833290" y="3234646"/>
            <a:ext cx="1764000" cy="1872000"/>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None/>
            </a:pPr>
            <a:r>
              <a:rPr b="1" i="0" lang="de-DE" sz="1400" u="none" cap="none" strike="noStrike">
                <a:solidFill>
                  <a:srgbClr val="000000"/>
                </a:solidFill>
                <a:latin typeface="Calibri"/>
                <a:ea typeface="Calibri"/>
                <a:cs typeface="Calibri"/>
                <a:sym typeface="Calibri"/>
              </a:rPr>
              <a:t>Cross-docking</a:t>
            </a:r>
            <a:endParaRPr b="1" i="0" sz="1100" u="none" cap="none" strike="noStrike">
              <a:solidFill>
                <a:srgbClr val="000000"/>
              </a:solidFill>
              <a:latin typeface="Calibri"/>
              <a:ea typeface="Calibri"/>
              <a:cs typeface="Calibri"/>
              <a:sym typeface="Calibri"/>
            </a:endParaRPr>
          </a:p>
          <a:p>
            <a:pPr indent="-171450" lvl="0" marL="171450" marR="0" rtl="0" algn="l">
              <a:lnSpc>
                <a:spcPct val="114000"/>
              </a:lnSpc>
              <a:spcBef>
                <a:spcPts val="0"/>
              </a:spcBef>
              <a:spcAft>
                <a:spcPts val="0"/>
              </a:spcAft>
              <a:buClr>
                <a:srgbClr val="000000"/>
              </a:buClr>
              <a:buSzPts val="1200"/>
              <a:buFont typeface="Arial"/>
              <a:buChar char="•"/>
            </a:pPr>
            <a:r>
              <a:rPr b="0" i="0" lang="de-DE" sz="1200" u="none" cap="none" strike="noStrike">
                <a:solidFill>
                  <a:schemeClr val="dk1"/>
                </a:solidFill>
                <a:latin typeface="Calibri"/>
                <a:ea typeface="Calibri"/>
                <a:cs typeface="Calibri"/>
                <a:sym typeface="Calibri"/>
              </a:rPr>
              <a:t>Pallets sent to cross-docking for grouping</a:t>
            </a:r>
            <a:endParaRPr b="0" i="0" sz="1200" u="none" cap="none" strike="noStrike">
              <a:solidFill>
                <a:schemeClr val="dk1"/>
              </a:solidFill>
              <a:latin typeface="Calibri"/>
              <a:ea typeface="Calibri"/>
              <a:cs typeface="Calibri"/>
              <a:sym typeface="Calibri"/>
            </a:endParaRPr>
          </a:p>
          <a:p>
            <a:pPr indent="-171450" lvl="0" marL="171450" marR="0" rtl="0" algn="l">
              <a:lnSpc>
                <a:spcPct val="114000"/>
              </a:lnSpc>
              <a:spcBef>
                <a:spcPts val="0"/>
              </a:spcBef>
              <a:spcAft>
                <a:spcPts val="0"/>
              </a:spcAft>
              <a:buClr>
                <a:srgbClr val="000000"/>
              </a:buClr>
              <a:buSzPts val="1200"/>
              <a:buFont typeface="Arial"/>
              <a:buChar char="•"/>
            </a:pPr>
            <a:r>
              <a:rPr b="0" i="0" lang="de-DE" sz="1200" u="none" cap="none" strike="noStrike">
                <a:solidFill>
                  <a:schemeClr val="dk1"/>
                </a:solidFill>
                <a:latin typeface="Calibri"/>
                <a:ea typeface="Calibri"/>
                <a:cs typeface="Calibri"/>
                <a:sym typeface="Calibri"/>
              </a:rPr>
              <a:t>Platforms: Unloading, Ground Sorting, Loading</a:t>
            </a:r>
            <a:endParaRPr b="0" i="0" sz="1200" u="none" cap="none" strike="noStrike">
              <a:solidFill>
                <a:schemeClr val="dk1"/>
              </a:solidFill>
              <a:latin typeface="Calibri"/>
              <a:ea typeface="Calibri"/>
              <a:cs typeface="Calibri"/>
              <a:sym typeface="Calibri"/>
            </a:endParaRPr>
          </a:p>
          <a:p>
            <a:pPr indent="-171450" lvl="0" marL="171450" marR="0" rtl="0" algn="l">
              <a:lnSpc>
                <a:spcPct val="114000"/>
              </a:lnSpc>
              <a:spcBef>
                <a:spcPts val="0"/>
              </a:spcBef>
              <a:spcAft>
                <a:spcPts val="0"/>
              </a:spcAft>
              <a:buClr>
                <a:srgbClr val="000000"/>
              </a:buClr>
              <a:buSzPts val="1200"/>
              <a:buFont typeface="Arial"/>
              <a:buChar char="•"/>
            </a:pPr>
            <a:r>
              <a:rPr b="0" i="0" lang="de-DE" sz="1200" u="none" cap="none" strike="noStrike">
                <a:solidFill>
                  <a:schemeClr val="dk1"/>
                </a:solidFill>
                <a:latin typeface="Calibri"/>
                <a:ea typeface="Calibri"/>
                <a:cs typeface="Calibri"/>
                <a:sym typeface="Calibri"/>
              </a:rPr>
              <a:t>Single truck may ship one or more stores</a:t>
            </a:r>
            <a:endParaRPr b="0" i="0" sz="1200" u="none" cap="none" strike="noStrike">
              <a:solidFill>
                <a:schemeClr val="dk1"/>
              </a:solidFill>
              <a:latin typeface="Calibri"/>
              <a:ea typeface="Calibri"/>
              <a:cs typeface="Calibri"/>
              <a:sym typeface="Calibri"/>
            </a:endParaRPr>
          </a:p>
        </p:txBody>
      </p:sp>
      <p:cxnSp>
        <p:nvCxnSpPr>
          <p:cNvPr id="396" name="Google Shape;396;g2a1912badb5_1_0"/>
          <p:cNvCxnSpPr/>
          <p:nvPr/>
        </p:nvCxnSpPr>
        <p:spPr>
          <a:xfrm>
            <a:off x="9457671" y="2918423"/>
            <a:ext cx="404813" cy="0"/>
          </a:xfrm>
          <a:prstGeom prst="straightConnector1">
            <a:avLst/>
          </a:prstGeom>
          <a:noFill/>
          <a:ln cap="flat" cmpd="sng" w="9525">
            <a:solidFill>
              <a:srgbClr val="C00000"/>
            </a:solidFill>
            <a:prstDash val="solid"/>
            <a:round/>
            <a:headEnd len="sm" w="sm" type="none"/>
            <a:tailEnd len="med" w="med" type="triangle"/>
          </a:ln>
        </p:spPr>
      </p:cxnSp>
      <p:pic>
        <p:nvPicPr>
          <p:cNvPr descr="Laden Silhouette" id="397" name="Google Shape;397;g2a1912badb5_1_0"/>
          <p:cNvPicPr preferRelativeResize="0"/>
          <p:nvPr/>
        </p:nvPicPr>
        <p:blipFill rotWithShape="1">
          <a:blip r:embed="rId8">
            <a:alphaModFix/>
          </a:blip>
          <a:srcRect b="0" l="0" r="0" t="0"/>
          <a:stretch/>
        </p:blipFill>
        <p:spPr>
          <a:xfrm>
            <a:off x="10290958" y="2552652"/>
            <a:ext cx="684000" cy="684000"/>
          </a:xfrm>
          <a:prstGeom prst="rect">
            <a:avLst/>
          </a:prstGeom>
          <a:noFill/>
          <a:ln>
            <a:noFill/>
          </a:ln>
        </p:spPr>
      </p:pic>
      <p:sp>
        <p:nvSpPr>
          <p:cNvPr id="398" name="Google Shape;398;g2a1912badb5_1_0"/>
          <p:cNvSpPr txBox="1"/>
          <p:nvPr/>
        </p:nvSpPr>
        <p:spPr>
          <a:xfrm>
            <a:off x="9735793" y="3239656"/>
            <a:ext cx="1764000" cy="1445909"/>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None/>
            </a:pPr>
            <a:r>
              <a:rPr b="1" i="0" lang="de-DE" sz="1400" u="none" cap="none" strike="noStrike">
                <a:solidFill>
                  <a:srgbClr val="000000"/>
                </a:solidFill>
                <a:latin typeface="Calibri"/>
                <a:ea typeface="Calibri"/>
                <a:cs typeface="Calibri"/>
                <a:sym typeface="Calibri"/>
              </a:rPr>
              <a:t>Store</a:t>
            </a:r>
            <a:endParaRPr b="1" i="0" sz="1100" u="none" cap="none" strike="noStrike">
              <a:solidFill>
                <a:srgbClr val="000000"/>
              </a:solidFill>
              <a:latin typeface="Calibri"/>
              <a:ea typeface="Calibri"/>
              <a:cs typeface="Calibri"/>
              <a:sym typeface="Calibri"/>
            </a:endParaRPr>
          </a:p>
          <a:p>
            <a:pPr indent="-171450" lvl="0" marL="171450" marR="0" rtl="0" algn="l">
              <a:lnSpc>
                <a:spcPct val="100000"/>
              </a:lnSpc>
              <a:spcBef>
                <a:spcPts val="0"/>
              </a:spcBef>
              <a:spcAft>
                <a:spcPts val="0"/>
              </a:spcAft>
              <a:buClr>
                <a:srgbClr val="000000"/>
              </a:buClr>
              <a:buSzPts val="1200"/>
              <a:buFont typeface="Arial"/>
              <a:buChar char="•"/>
            </a:pPr>
            <a:r>
              <a:rPr b="0" i="0" lang="de-DE" sz="1200" u="none" cap="none" strike="noStrike">
                <a:solidFill>
                  <a:schemeClr val="dk1"/>
                </a:solidFill>
                <a:latin typeface="Calibri"/>
                <a:ea typeface="Calibri"/>
                <a:cs typeface="Calibri"/>
                <a:sym typeface="Calibri"/>
              </a:rPr>
              <a:t>Daily deliveries at set time slots</a:t>
            </a:r>
            <a:endParaRPr b="0" i="0" sz="1200" u="none" cap="none" strike="noStrike">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rgbClr val="000000"/>
              </a:buClr>
              <a:buSzPts val="1200"/>
              <a:buFont typeface="Arial"/>
              <a:buChar char="•"/>
            </a:pPr>
            <a:r>
              <a:rPr b="0" i="0" lang="de-DE" sz="1200" u="none" cap="none" strike="noStrike">
                <a:solidFill>
                  <a:schemeClr val="dk1"/>
                </a:solidFill>
                <a:latin typeface="Calibri"/>
                <a:ea typeface="Calibri"/>
                <a:cs typeface="Calibri"/>
                <a:sym typeface="Calibri"/>
              </a:rPr>
              <a:t>Separate slots for fresh and dry goods</a:t>
            </a:r>
            <a:endParaRPr b="0" i="0" sz="1200" u="none" cap="none" strike="noStrike">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rgbClr val="000000"/>
              </a:buClr>
              <a:buSzPts val="1200"/>
              <a:buFont typeface="Arial"/>
              <a:buChar char="•"/>
            </a:pPr>
            <a:r>
              <a:rPr b="0" i="0" lang="de-DE" sz="1200" u="none" cap="none" strike="noStrike">
                <a:solidFill>
                  <a:schemeClr val="dk1"/>
                </a:solidFill>
                <a:latin typeface="Calibri"/>
                <a:ea typeface="Calibri"/>
                <a:cs typeface="Calibri"/>
                <a:sym typeface="Calibri"/>
              </a:rPr>
              <a:t>6-day delivery frequency (Mon-Sat)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g2a3e06661ff_2_1179"/>
          <p:cNvSpPr txBox="1"/>
          <p:nvPr>
            <p:ph type="title"/>
          </p:nvPr>
        </p:nvSpPr>
        <p:spPr>
          <a:xfrm>
            <a:off x="838201" y="365125"/>
            <a:ext cx="96204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de-DE" sz="2600"/>
              <a:t>Baseline Scenario Analysis: Single Driver, No Mix, Group Order Check</a:t>
            </a:r>
            <a:endParaRPr/>
          </a:p>
        </p:txBody>
      </p:sp>
      <p:sp>
        <p:nvSpPr>
          <p:cNvPr id="1006" name="Google Shape;1006;g2a3e06661ff_2_117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graphicFrame>
        <p:nvGraphicFramePr>
          <p:cNvPr id="1007" name="Google Shape;1007;g2a3e06661ff_2_1179"/>
          <p:cNvGraphicFramePr/>
          <p:nvPr/>
        </p:nvGraphicFramePr>
        <p:xfrm>
          <a:off x="7134462" y="1690825"/>
          <a:ext cx="3000000" cy="3000000"/>
        </p:xfrm>
        <a:graphic>
          <a:graphicData uri="http://schemas.openxmlformats.org/drawingml/2006/table">
            <a:tbl>
              <a:tblPr bandRow="1" firstRow="1">
                <a:noFill/>
                <a:tableStyleId>{88C312EF-25D4-43DD-A1C5-61F52EADE3C9}</a:tableStyleId>
              </a:tblPr>
              <a:tblGrid>
                <a:gridCol w="2504000"/>
                <a:gridCol w="1715325"/>
              </a:tblGrid>
              <a:tr h="330725">
                <a:tc>
                  <a:txBody>
                    <a:bodyPr/>
                    <a:lstStyle/>
                    <a:p>
                      <a:pPr indent="0" lvl="0" marL="0" marR="0" rtl="0" algn="l">
                        <a:lnSpc>
                          <a:spcPct val="100000"/>
                        </a:lnSpc>
                        <a:spcBef>
                          <a:spcPts val="0"/>
                        </a:spcBef>
                        <a:spcAft>
                          <a:spcPts val="0"/>
                        </a:spcAft>
                        <a:buClr>
                          <a:srgbClr val="000000"/>
                        </a:buClr>
                        <a:buSzPts val="1000"/>
                        <a:buFont typeface="Arial"/>
                        <a:buNone/>
                      </a:pPr>
                      <a:r>
                        <a:t/>
                      </a:r>
                      <a:endParaRPr b="1" sz="1000" u="none" cap="none" strike="noStrike">
                        <a:solidFill>
                          <a:schemeClr val="dk1"/>
                        </a:solidFill>
                        <a:latin typeface="Calibri"/>
                        <a:ea typeface="Calibri"/>
                        <a:cs typeface="Calibri"/>
                        <a:sym typeface="Calibri"/>
                      </a:endParaRPr>
                    </a:p>
                  </a:txBody>
                  <a:tcPr marT="75175" marB="75175" marR="75150" marL="75150" anchor="b">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b="1" lang="de-DE" sz="1600" u="none" cap="none" strike="noStrike">
                          <a:solidFill>
                            <a:schemeClr val="lt1"/>
                          </a:solidFill>
                          <a:latin typeface="Calibri"/>
                          <a:ea typeface="Calibri"/>
                          <a:cs typeface="Calibri"/>
                          <a:sym typeface="Calibri"/>
                        </a:rPr>
                        <a:t>BASELINE CASE</a:t>
                      </a:r>
                      <a:endParaRPr b="1" sz="1600" u="none" cap="none" strike="noStrike">
                        <a:solidFill>
                          <a:schemeClr val="lt1"/>
                        </a:solidFill>
                        <a:latin typeface="Calibri"/>
                        <a:ea typeface="Calibri"/>
                        <a:cs typeface="Calibri"/>
                        <a:sym typeface="Calibri"/>
                      </a:endParaRPr>
                    </a:p>
                  </a:txBody>
                  <a:tcPr marT="75175" marB="75175" marR="75150" marL="75150" anchor="b">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7F7F7F"/>
                      </a:solidFill>
                      <a:prstDash val="solid"/>
                      <a:round/>
                      <a:headEnd len="sm" w="sm" type="none"/>
                      <a:tailEnd len="sm" w="sm" type="none"/>
                    </a:lnB>
                    <a:solidFill>
                      <a:srgbClr val="C00000"/>
                    </a:solidFill>
                  </a:tcPr>
                </a:tc>
              </a:tr>
              <a:tr h="39732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Number of trips</a:t>
                      </a:r>
                      <a:endParaRPr b="1" sz="1300" u="none" cap="none" strike="noStrike">
                        <a:solidFill>
                          <a:schemeClr val="dk1"/>
                        </a:solidFill>
                        <a:latin typeface="Calibri"/>
                        <a:ea typeface="Calibri"/>
                        <a:cs typeface="Calibri"/>
                        <a:sym typeface="Calibri"/>
                      </a:endParaRPr>
                    </a:p>
                  </a:txBody>
                  <a:tcPr marT="75150" marB="75175" marR="75150" marL="7515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2049</a:t>
                      </a:r>
                      <a:endParaRPr b="1" sz="1300" u="none" cap="none" strike="noStrike">
                        <a:solidFill>
                          <a:schemeClr val="dk1"/>
                        </a:solidFill>
                        <a:latin typeface="Calibri"/>
                        <a:ea typeface="Calibri"/>
                        <a:cs typeface="Calibri"/>
                        <a:sym typeface="Calibri"/>
                      </a:endParaRPr>
                    </a:p>
                  </a:txBody>
                  <a:tcPr marT="75150" marB="75175" marR="75150" marL="7515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39732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fleet size 13</a:t>
                      </a:r>
                      <a:endParaRPr b="1" sz="1300" u="none" cap="none" strike="noStrike">
                        <a:solidFill>
                          <a:schemeClr val="dk1"/>
                        </a:solidFill>
                        <a:latin typeface="Calibri"/>
                        <a:ea typeface="Calibri"/>
                        <a:cs typeface="Calibri"/>
                        <a:sym typeface="Calibri"/>
                      </a:endParaRPr>
                    </a:p>
                  </a:txBody>
                  <a:tcPr marT="75150" marB="75175" marR="75150" marL="7515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88</a:t>
                      </a:r>
                      <a:endParaRPr b="1" sz="1300" u="none" cap="none" strike="noStrike">
                        <a:solidFill>
                          <a:schemeClr val="dk1"/>
                        </a:solidFill>
                        <a:latin typeface="Calibri"/>
                        <a:ea typeface="Calibri"/>
                        <a:cs typeface="Calibri"/>
                        <a:sym typeface="Calibri"/>
                      </a:endParaRPr>
                    </a:p>
                  </a:txBody>
                  <a:tcPr marT="75150" marB="75175" marR="75150" marL="7515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r>
              <a:tr h="39732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fleet size 24</a:t>
                      </a:r>
                      <a:endParaRPr b="1" sz="1300" u="none" cap="none" strike="noStrike">
                        <a:solidFill>
                          <a:schemeClr val="dk1"/>
                        </a:solidFill>
                        <a:latin typeface="Calibri"/>
                        <a:ea typeface="Calibri"/>
                        <a:cs typeface="Calibri"/>
                        <a:sym typeface="Calibri"/>
                      </a:endParaRPr>
                    </a:p>
                  </a:txBody>
                  <a:tcPr marT="75150" marB="75175" marR="75150" marL="7515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34</a:t>
                      </a:r>
                      <a:endParaRPr b="1" sz="1300" u="none" cap="none" strike="noStrike">
                        <a:solidFill>
                          <a:schemeClr val="dk1"/>
                        </a:solidFill>
                        <a:latin typeface="Calibri"/>
                        <a:ea typeface="Calibri"/>
                        <a:cs typeface="Calibri"/>
                        <a:sym typeface="Calibri"/>
                      </a:endParaRPr>
                    </a:p>
                  </a:txBody>
                  <a:tcPr marT="75150" marB="75175" marR="75150" marL="7515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39732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fleet size 33</a:t>
                      </a:r>
                      <a:endParaRPr b="1" sz="1300" u="none" cap="none" strike="noStrike">
                        <a:solidFill>
                          <a:schemeClr val="dk1"/>
                        </a:solidFill>
                        <a:latin typeface="Calibri"/>
                        <a:ea typeface="Calibri"/>
                        <a:cs typeface="Calibri"/>
                        <a:sym typeface="Calibri"/>
                      </a:endParaRPr>
                    </a:p>
                  </a:txBody>
                  <a:tcPr marT="75150" marB="75175" marR="75150" marL="7515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165</a:t>
                      </a:r>
                      <a:endParaRPr b="1" sz="1300" u="none" cap="none" strike="noStrike">
                        <a:solidFill>
                          <a:schemeClr val="dk1"/>
                        </a:solidFill>
                        <a:latin typeface="Calibri"/>
                        <a:ea typeface="Calibri"/>
                        <a:cs typeface="Calibri"/>
                        <a:sym typeface="Calibri"/>
                      </a:endParaRPr>
                    </a:p>
                  </a:txBody>
                  <a:tcPr marT="75150" marB="75175" marR="75150" marL="7515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r>
              <a:tr h="39732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total fuel costs (€)</a:t>
                      </a:r>
                      <a:endParaRPr b="1" sz="1300" u="none" cap="none" strike="noStrike">
                        <a:solidFill>
                          <a:schemeClr val="dk1"/>
                        </a:solidFill>
                        <a:latin typeface="Calibri"/>
                        <a:ea typeface="Calibri"/>
                        <a:cs typeface="Calibri"/>
                        <a:sym typeface="Calibri"/>
                      </a:endParaRPr>
                    </a:p>
                  </a:txBody>
                  <a:tcPr marT="75150" marB="75175" marR="75150" marL="7515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219031.7</a:t>
                      </a:r>
                      <a:endParaRPr b="1" sz="1300" u="none" cap="none" strike="noStrike">
                        <a:solidFill>
                          <a:schemeClr val="dk1"/>
                        </a:solidFill>
                        <a:latin typeface="Calibri"/>
                        <a:ea typeface="Calibri"/>
                        <a:cs typeface="Calibri"/>
                        <a:sym typeface="Calibri"/>
                      </a:endParaRPr>
                    </a:p>
                  </a:txBody>
                  <a:tcPr marT="75150" marB="75175" marR="75150" marL="7515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39732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total driver costs (€)</a:t>
                      </a:r>
                      <a:endParaRPr b="1" sz="1300" u="none" cap="none" strike="noStrike">
                        <a:solidFill>
                          <a:schemeClr val="dk1"/>
                        </a:solidFill>
                        <a:latin typeface="Calibri"/>
                        <a:ea typeface="Calibri"/>
                        <a:cs typeface="Calibri"/>
                        <a:sym typeface="Calibri"/>
                      </a:endParaRPr>
                    </a:p>
                  </a:txBody>
                  <a:tcPr marT="75150" marB="75175" marR="75150" marL="7515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106665.35</a:t>
                      </a:r>
                      <a:endParaRPr b="1" sz="1300" u="none" cap="none" strike="noStrike">
                        <a:solidFill>
                          <a:schemeClr val="dk1"/>
                        </a:solidFill>
                        <a:latin typeface="Calibri"/>
                        <a:ea typeface="Calibri"/>
                        <a:cs typeface="Calibri"/>
                        <a:sym typeface="Calibri"/>
                      </a:endParaRPr>
                    </a:p>
                  </a:txBody>
                  <a:tcPr marT="75150" marB="75175" marR="75150" marL="7515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r>
              <a:tr h="39732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total vehicle costs (€)</a:t>
                      </a:r>
                      <a:endParaRPr b="1" sz="1300" u="none" cap="none" strike="noStrike">
                        <a:solidFill>
                          <a:schemeClr val="dk1"/>
                        </a:solidFill>
                        <a:latin typeface="Calibri"/>
                        <a:ea typeface="Calibri"/>
                        <a:cs typeface="Calibri"/>
                        <a:sym typeface="Calibri"/>
                      </a:endParaRPr>
                    </a:p>
                  </a:txBody>
                  <a:tcPr marT="75150" marB="75175" marR="75150" marL="7515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181500</a:t>
                      </a:r>
                      <a:endParaRPr b="1" sz="1300" u="none" cap="none" strike="noStrike">
                        <a:solidFill>
                          <a:schemeClr val="dk1"/>
                        </a:solidFill>
                        <a:latin typeface="Calibri"/>
                        <a:ea typeface="Calibri"/>
                        <a:cs typeface="Calibri"/>
                        <a:sym typeface="Calibri"/>
                      </a:endParaRPr>
                    </a:p>
                  </a:txBody>
                  <a:tcPr marT="75150" marB="75175" marR="75150" marL="7515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39732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total costs (€)</a:t>
                      </a:r>
                      <a:endParaRPr b="1" sz="1300" u="none" cap="none" strike="noStrike">
                        <a:solidFill>
                          <a:schemeClr val="dk1"/>
                        </a:solidFill>
                        <a:latin typeface="Calibri"/>
                        <a:ea typeface="Calibri"/>
                        <a:cs typeface="Calibri"/>
                        <a:sym typeface="Calibri"/>
                      </a:endParaRPr>
                    </a:p>
                  </a:txBody>
                  <a:tcPr marT="75150" marB="75175" marR="75150" marL="7515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507197.05</a:t>
                      </a:r>
                      <a:endParaRPr b="1" sz="1300" u="none" cap="none" strike="noStrike">
                        <a:solidFill>
                          <a:schemeClr val="dk1"/>
                        </a:solidFill>
                        <a:latin typeface="Calibri"/>
                        <a:ea typeface="Calibri"/>
                        <a:cs typeface="Calibri"/>
                        <a:sym typeface="Calibri"/>
                      </a:endParaRPr>
                    </a:p>
                  </a:txBody>
                  <a:tcPr marT="75150" marB="75175" marR="75150" marL="7515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r>
              <a:tr h="39732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last_fresh_delivery (time)</a:t>
                      </a:r>
                      <a:endParaRPr b="1" sz="1300" u="none" cap="none" strike="noStrike">
                        <a:solidFill>
                          <a:schemeClr val="dk1"/>
                        </a:solidFill>
                        <a:latin typeface="Calibri"/>
                        <a:ea typeface="Calibri"/>
                        <a:cs typeface="Calibri"/>
                        <a:sym typeface="Calibri"/>
                      </a:endParaRPr>
                    </a:p>
                  </a:txBody>
                  <a:tcPr marT="75150" marB="75175" marR="75150" marL="7515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 day,  03:50:59</a:t>
                      </a:r>
                      <a:endParaRPr b="1" sz="1300" u="none" cap="none" strike="noStrike">
                        <a:solidFill>
                          <a:schemeClr val="dk1"/>
                        </a:solidFill>
                        <a:latin typeface="Calibri"/>
                        <a:ea typeface="Calibri"/>
                        <a:cs typeface="Calibri"/>
                        <a:sym typeface="Calibri"/>
                      </a:endParaRPr>
                    </a:p>
                  </a:txBody>
                  <a:tcPr marT="75150" marB="75175" marR="75150" marL="7515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39732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last_dry_delivery (time)</a:t>
                      </a:r>
                      <a:endParaRPr b="1" sz="1300" u="none" cap="none" strike="noStrike">
                        <a:solidFill>
                          <a:schemeClr val="dk1"/>
                        </a:solidFill>
                        <a:latin typeface="Calibri"/>
                        <a:ea typeface="Calibri"/>
                        <a:cs typeface="Calibri"/>
                        <a:sym typeface="Calibri"/>
                      </a:endParaRPr>
                    </a:p>
                  </a:txBody>
                  <a:tcPr marT="75150" marB="75175" marR="75150" marL="7515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 day, 06:09:39</a:t>
                      </a:r>
                      <a:endParaRPr b="1" sz="1300" u="none" cap="none" strike="noStrike">
                        <a:solidFill>
                          <a:schemeClr val="dk1"/>
                        </a:solidFill>
                        <a:latin typeface="Calibri"/>
                        <a:ea typeface="Calibri"/>
                        <a:cs typeface="Calibri"/>
                        <a:sym typeface="Calibri"/>
                      </a:endParaRPr>
                    </a:p>
                  </a:txBody>
                  <a:tcPr marT="75150" marB="75175" marR="75150" marL="7515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bl>
          </a:graphicData>
        </a:graphic>
      </p:graphicFrame>
      <p:sp>
        <p:nvSpPr>
          <p:cNvPr id="1008" name="Google Shape;1008;g2a3e06661ff_2_1179"/>
          <p:cNvSpPr txBox="1"/>
          <p:nvPr/>
        </p:nvSpPr>
        <p:spPr>
          <a:xfrm>
            <a:off x="1077075" y="4747372"/>
            <a:ext cx="4087800" cy="338700"/>
          </a:xfrm>
          <a:prstGeom prst="rect">
            <a:avLst/>
          </a:prstGeom>
          <a:noFill/>
          <a:ln cap="flat" cmpd="sng" w="22225">
            <a:solidFill>
              <a:srgbClr val="C00000"/>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de-DE" sz="1600" u="none" cap="none" strike="noStrike">
                <a:solidFill>
                  <a:srgbClr val="000000"/>
                </a:solidFill>
                <a:latin typeface="Calibri"/>
                <a:ea typeface="Calibri"/>
                <a:cs typeface="Calibri"/>
                <a:sym typeface="Calibri"/>
              </a:rPr>
              <a:t>Results are for the entire week of orders:</a:t>
            </a:r>
            <a:endParaRPr/>
          </a:p>
        </p:txBody>
      </p:sp>
      <p:sp>
        <p:nvSpPr>
          <p:cNvPr id="1009" name="Google Shape;1009;g2a3e06661ff_2_1179"/>
          <p:cNvSpPr/>
          <p:nvPr/>
        </p:nvSpPr>
        <p:spPr>
          <a:xfrm>
            <a:off x="6002931" y="2098185"/>
            <a:ext cx="443700" cy="3960000"/>
          </a:xfrm>
          <a:prstGeom prst="rightBrace">
            <a:avLst>
              <a:gd fmla="val 8333" name="adj1"/>
              <a:gd fmla="val 50000" name="adj2"/>
            </a:avLst>
          </a:prstGeom>
          <a:noFill/>
          <a:ln cap="flat" cmpd="sng" w="190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10" name="Google Shape;1010;g2a3e06661ff_2_1179"/>
          <p:cNvSpPr txBox="1"/>
          <p:nvPr/>
        </p:nvSpPr>
        <p:spPr>
          <a:xfrm>
            <a:off x="1032824" y="2623891"/>
            <a:ext cx="4087800" cy="1190400"/>
          </a:xfrm>
          <a:prstGeom prst="rect">
            <a:avLst/>
          </a:prstGeom>
          <a:noFill/>
          <a:ln cap="flat" cmpd="sng" w="22225">
            <a:solidFill>
              <a:srgbClr val="C00000"/>
            </a:solidFill>
            <a:prstDash val="solid"/>
            <a:round/>
            <a:headEnd len="sm" w="sm" type="none"/>
            <a:tailEnd len="sm" w="sm" type="none"/>
          </a:ln>
        </p:spPr>
        <p:txBody>
          <a:bodyPr anchorCtr="0" anchor="ctr" bIns="45700" lIns="91425" spcFirstLastPara="1" rIns="91425" wrap="square" tIns="45700">
            <a:spAutoFit/>
          </a:bodyPr>
          <a:lstStyle/>
          <a:p>
            <a:pPr indent="0" lvl="0" marL="0" rtl="0" algn="l">
              <a:lnSpc>
                <a:spcPct val="90000"/>
              </a:lnSpc>
              <a:spcBef>
                <a:spcPts val="1000"/>
              </a:spcBef>
              <a:spcAft>
                <a:spcPts val="0"/>
              </a:spcAft>
              <a:buClr>
                <a:schemeClr val="dk1"/>
              </a:buClr>
              <a:buSzPts val="1800"/>
              <a:buFont typeface="Arial"/>
              <a:buNone/>
            </a:pPr>
            <a:r>
              <a:rPr b="1" lang="de-DE" sz="1600">
                <a:solidFill>
                  <a:schemeClr val="dk1"/>
                </a:solidFill>
                <a:latin typeface="Calibri"/>
                <a:ea typeface="Calibri"/>
                <a:cs typeface="Calibri"/>
                <a:sym typeface="Calibri"/>
              </a:rPr>
              <a:t>Parameters</a:t>
            </a:r>
            <a:endParaRPr sz="2800">
              <a:solidFill>
                <a:schemeClr val="dk1"/>
              </a:solidFill>
              <a:latin typeface="Calibri"/>
              <a:ea typeface="Calibri"/>
              <a:cs typeface="Calibri"/>
              <a:sym typeface="Calibri"/>
            </a:endParaRPr>
          </a:p>
          <a:p>
            <a:pPr indent="-342900" lvl="0" marL="457200" rtl="0" algn="l">
              <a:lnSpc>
                <a:spcPct val="90000"/>
              </a:lnSpc>
              <a:spcBef>
                <a:spcPts val="1000"/>
              </a:spcBef>
              <a:spcAft>
                <a:spcPts val="0"/>
              </a:spcAft>
              <a:buClr>
                <a:schemeClr val="dk1"/>
              </a:buClr>
              <a:buSzPts val="1800"/>
              <a:buChar char="•"/>
            </a:pPr>
            <a:r>
              <a:rPr lang="de-DE" sz="1600">
                <a:solidFill>
                  <a:schemeClr val="dk1"/>
                </a:solidFill>
                <a:latin typeface="Calibri"/>
                <a:ea typeface="Calibri"/>
                <a:cs typeface="Calibri"/>
                <a:sym typeface="Calibri"/>
              </a:rPr>
              <a:t>1 driver</a:t>
            </a:r>
            <a:endParaRPr sz="1600">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Char char="•"/>
            </a:pPr>
            <a:r>
              <a:rPr lang="de-DE" sz="1600">
                <a:solidFill>
                  <a:schemeClr val="dk1"/>
                </a:solidFill>
                <a:latin typeface="Calibri"/>
                <a:ea typeface="Calibri"/>
                <a:cs typeface="Calibri"/>
                <a:sym typeface="Calibri"/>
              </a:rPr>
              <a:t>No mixing dry and fresh</a:t>
            </a:r>
            <a:endParaRPr sz="1600">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Char char="•"/>
            </a:pPr>
            <a:r>
              <a:rPr lang="de-DE" sz="1600">
                <a:solidFill>
                  <a:schemeClr val="dk1"/>
                </a:solidFill>
                <a:latin typeface="Calibri"/>
                <a:ea typeface="Calibri"/>
                <a:cs typeface="Calibri"/>
                <a:sym typeface="Calibri"/>
              </a:rPr>
              <a:t>Check groups in ascending number order</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g2a3e06661ff_2_129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de-DE" sz="2600"/>
              <a:t>Comparing Baseline to Initial Alternative: Single Driver, No Mixing</a:t>
            </a:r>
            <a:endParaRPr sz="2600"/>
          </a:p>
        </p:txBody>
      </p:sp>
      <p:sp>
        <p:nvSpPr>
          <p:cNvPr id="1017" name="Google Shape;1017;g2a3e06661ff_2_1296"/>
          <p:cNvSpPr txBox="1"/>
          <p:nvPr>
            <p:ph idx="1" type="body"/>
          </p:nvPr>
        </p:nvSpPr>
        <p:spPr>
          <a:xfrm>
            <a:off x="850388" y="2218487"/>
            <a:ext cx="4536000" cy="1588800"/>
          </a:xfrm>
          <a:prstGeom prst="rect">
            <a:avLst/>
          </a:prstGeom>
          <a:noFill/>
          <a:ln>
            <a:noFill/>
          </a:ln>
        </p:spPr>
        <p:txBody>
          <a:bodyPr anchorCtr="0" anchor="t" bIns="45700" lIns="91425" spcFirstLastPara="1" rIns="91425" wrap="square" tIns="45700">
            <a:normAutofit/>
          </a:bodyPr>
          <a:lstStyle/>
          <a:p>
            <a:pPr indent="0" lvl="0" marL="0" rtl="0" algn="l">
              <a:lnSpc>
                <a:spcPct val="70000"/>
              </a:lnSpc>
              <a:spcBef>
                <a:spcPts val="1000"/>
              </a:spcBef>
              <a:spcAft>
                <a:spcPts val="0"/>
              </a:spcAft>
              <a:buSzPts val="1018"/>
              <a:buNone/>
            </a:pPr>
            <a:r>
              <a:rPr lang="de-DE" sz="1600"/>
              <a:t>The </a:t>
            </a:r>
            <a:r>
              <a:rPr b="1" lang="de-DE" sz="1600"/>
              <a:t>only difference </a:t>
            </a:r>
            <a:r>
              <a:rPr lang="de-DE" sz="1600"/>
              <a:t>in setup is the </a:t>
            </a:r>
            <a:r>
              <a:rPr b="1" lang="de-DE" sz="1600"/>
              <a:t>order</a:t>
            </a:r>
            <a:r>
              <a:rPr lang="de-DE" sz="1600"/>
              <a:t> in which the </a:t>
            </a:r>
            <a:r>
              <a:rPr b="1" lang="de-DE" sz="1600"/>
              <a:t>groups are treated</a:t>
            </a:r>
            <a:r>
              <a:rPr lang="de-DE" sz="1600"/>
              <a:t>.</a:t>
            </a:r>
            <a:endParaRPr/>
          </a:p>
          <a:p>
            <a:pPr indent="0" lvl="0" marL="0" rtl="0" algn="l">
              <a:lnSpc>
                <a:spcPct val="70000"/>
              </a:lnSpc>
              <a:spcBef>
                <a:spcPts val="1000"/>
              </a:spcBef>
              <a:spcAft>
                <a:spcPts val="0"/>
              </a:spcAft>
              <a:buSzPts val="1018"/>
              <a:buNone/>
            </a:pPr>
            <a:br>
              <a:rPr lang="de-DE" sz="1600"/>
            </a:br>
            <a:r>
              <a:rPr b="1" lang="de-DE" sz="1600"/>
              <a:t>In</a:t>
            </a:r>
            <a:r>
              <a:rPr lang="de-DE" sz="1600"/>
              <a:t> the </a:t>
            </a:r>
            <a:r>
              <a:rPr b="1" lang="de-DE" sz="1600"/>
              <a:t>baseline</a:t>
            </a:r>
            <a:r>
              <a:rPr lang="de-DE" sz="1600"/>
              <a:t> it plans for </a:t>
            </a:r>
            <a:r>
              <a:rPr b="1" lang="de-DE" sz="1600"/>
              <a:t>groups</a:t>
            </a:r>
            <a:r>
              <a:rPr lang="de-DE" sz="1600"/>
              <a:t> in </a:t>
            </a:r>
            <a:r>
              <a:rPr b="1" lang="de-DE" sz="1600"/>
              <a:t>numerical order</a:t>
            </a:r>
            <a:r>
              <a:rPr lang="de-DE" sz="1600"/>
              <a:t>, for the </a:t>
            </a:r>
            <a:r>
              <a:rPr b="1" lang="de-DE" sz="1600"/>
              <a:t>second option </a:t>
            </a:r>
            <a:r>
              <a:rPr lang="de-DE" sz="1600"/>
              <a:t>they are </a:t>
            </a:r>
            <a:r>
              <a:rPr b="1" lang="de-DE" sz="1600"/>
              <a:t>planned</a:t>
            </a:r>
            <a:r>
              <a:rPr lang="de-DE" sz="1600"/>
              <a:t> in </a:t>
            </a:r>
            <a:r>
              <a:rPr b="1" lang="de-DE" sz="1600"/>
              <a:t>order distance </a:t>
            </a:r>
            <a:r>
              <a:rPr lang="de-DE" sz="1600"/>
              <a:t>to the </a:t>
            </a:r>
            <a:r>
              <a:rPr b="1" lang="de-DE" sz="1600"/>
              <a:t>DC</a:t>
            </a:r>
            <a:r>
              <a:rPr lang="de-DE" sz="1600"/>
              <a:t>, nearest first. </a:t>
            </a:r>
            <a:endParaRPr/>
          </a:p>
        </p:txBody>
      </p:sp>
      <p:sp>
        <p:nvSpPr>
          <p:cNvPr id="1018" name="Google Shape;1018;g2a3e06661ff_2_129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graphicFrame>
        <p:nvGraphicFramePr>
          <p:cNvPr id="1019" name="Google Shape;1019;g2a3e06661ff_2_1296"/>
          <p:cNvGraphicFramePr/>
          <p:nvPr/>
        </p:nvGraphicFramePr>
        <p:xfrm>
          <a:off x="6606251" y="1428313"/>
          <a:ext cx="3000000" cy="3000000"/>
        </p:xfrm>
        <a:graphic>
          <a:graphicData uri="http://schemas.openxmlformats.org/drawingml/2006/table">
            <a:tbl>
              <a:tblPr bandRow="1" firstRow="1">
                <a:noFill/>
                <a:tableStyleId>{88C312EF-25D4-43DD-A1C5-61F52EADE3C9}</a:tableStyleId>
              </a:tblPr>
              <a:tblGrid>
                <a:gridCol w="2114025"/>
                <a:gridCol w="1338800"/>
                <a:gridCol w="1294725"/>
              </a:tblGrid>
              <a:tr h="664300">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accent6"/>
                          </a:solidFill>
                          <a:latin typeface="Calibri"/>
                          <a:ea typeface="Calibri"/>
                          <a:cs typeface="Calibri"/>
                          <a:sym typeface="Calibri"/>
                        </a:rPr>
                        <a:t>Green = improvement</a:t>
                      </a:r>
                      <a:endParaRPr b="1" sz="1300" u="none" cap="none" strike="noStrike">
                        <a:solidFill>
                          <a:schemeClr val="accent6"/>
                        </a:solidFill>
                        <a:latin typeface="Calibri"/>
                        <a:ea typeface="Calibri"/>
                        <a:cs typeface="Calibri"/>
                        <a:sym typeface="Calibri"/>
                      </a:endParaRPr>
                    </a:p>
                  </a:txBody>
                  <a:tcPr marT="94000" marB="94000" marR="47000" marL="65800" anchor="ctr">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lt1"/>
                          </a:solidFill>
                          <a:latin typeface="Calibri"/>
                          <a:ea typeface="Calibri"/>
                          <a:cs typeface="Calibri"/>
                          <a:sym typeface="Calibri"/>
                        </a:rPr>
                        <a:t>Baseline Case</a:t>
                      </a:r>
                      <a:endParaRPr b="1" sz="1300" u="none" cap="none" strike="noStrike">
                        <a:solidFill>
                          <a:schemeClr val="lt1"/>
                        </a:solidFill>
                        <a:latin typeface="Calibri"/>
                        <a:ea typeface="Calibri"/>
                        <a:cs typeface="Calibri"/>
                        <a:sym typeface="Calibri"/>
                      </a:endParaRPr>
                    </a:p>
                  </a:txBody>
                  <a:tcPr marT="94000" marB="94000" marR="47000" marL="6580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7F7F7F"/>
                      </a:solidFill>
                      <a:prstDash val="solid"/>
                      <a:round/>
                      <a:headEnd len="sm" w="sm" type="none"/>
                      <a:tailEnd len="sm" w="sm" type="none"/>
                    </a:lnB>
                    <a:solidFill>
                      <a:srgbClr val="C00000"/>
                    </a:solidFill>
                  </a:tcPr>
                </a:tc>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lt1"/>
                          </a:solidFill>
                          <a:latin typeface="Calibri"/>
                          <a:ea typeface="Calibri"/>
                          <a:cs typeface="Calibri"/>
                          <a:sym typeface="Calibri"/>
                        </a:rPr>
                        <a:t>1 driver, </a:t>
                      </a:r>
                      <a:br>
                        <a:rPr b="1" lang="de-DE" sz="1300" u="none" cap="none" strike="noStrike">
                          <a:solidFill>
                            <a:schemeClr val="lt1"/>
                          </a:solidFill>
                          <a:latin typeface="Calibri"/>
                          <a:ea typeface="Calibri"/>
                          <a:cs typeface="Calibri"/>
                          <a:sym typeface="Calibri"/>
                        </a:rPr>
                      </a:br>
                      <a:r>
                        <a:rPr b="1" lang="de-DE" sz="1300" u="none" cap="none" strike="noStrike">
                          <a:solidFill>
                            <a:schemeClr val="lt1"/>
                          </a:solidFill>
                          <a:latin typeface="Calibri"/>
                          <a:ea typeface="Calibri"/>
                          <a:cs typeface="Calibri"/>
                          <a:sym typeface="Calibri"/>
                        </a:rPr>
                        <a:t>no mixing</a:t>
                      </a:r>
                      <a:endParaRPr b="1" sz="1300" u="none" cap="none" strike="noStrike">
                        <a:solidFill>
                          <a:schemeClr val="lt1"/>
                        </a:solidFill>
                        <a:latin typeface="Calibri"/>
                        <a:ea typeface="Calibri"/>
                        <a:cs typeface="Calibri"/>
                        <a:sym typeface="Calibri"/>
                      </a:endParaRPr>
                    </a:p>
                  </a:txBody>
                  <a:tcPr marT="94000" marB="94000" marR="47000" marL="65800" anchor="ctr">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7F7F7F"/>
                      </a:solidFill>
                      <a:prstDash val="solid"/>
                      <a:round/>
                      <a:headEnd len="sm" w="sm" type="none"/>
                      <a:tailEnd len="sm" w="sm" type="none"/>
                    </a:lnB>
                    <a:solidFill>
                      <a:srgbClr val="C00000"/>
                    </a:solidFill>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Number of trips</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2049</a:t>
                      </a:r>
                      <a:endParaRPr b="1" sz="1300" u="none" cap="none" strike="noStrike">
                        <a:solidFill>
                          <a:schemeClr val="dk1"/>
                        </a:solidFill>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2041</a:t>
                      </a:r>
                      <a:endParaRPr b="1" sz="1300" u="none" cap="none" strike="noStrike">
                        <a:solidFill>
                          <a:schemeClr val="dk1"/>
                        </a:solidFill>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fleet size 13</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88</a:t>
                      </a:r>
                      <a:endParaRPr b="1" sz="1300" u="none" cap="none" strike="noStrike">
                        <a:solidFill>
                          <a:schemeClr val="dk1"/>
                        </a:solidFill>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97</a:t>
                      </a:r>
                      <a:endParaRPr b="1" sz="1300" u="none" cap="none" strike="noStrike">
                        <a:solidFill>
                          <a:schemeClr val="dk1"/>
                        </a:solidFill>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fleet size 24</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34</a:t>
                      </a:r>
                      <a:endParaRPr b="1" sz="1300" u="none" cap="none" strike="noStrike">
                        <a:solidFill>
                          <a:schemeClr val="dk1"/>
                        </a:solidFill>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31</a:t>
                      </a:r>
                      <a:endParaRPr b="1" sz="1300" u="none" cap="none" strike="noStrike">
                        <a:solidFill>
                          <a:schemeClr val="dk1"/>
                        </a:solidFill>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fleet size 33</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165</a:t>
                      </a:r>
                      <a:endParaRPr b="1" sz="1300" u="none" cap="none" strike="noStrike">
                        <a:solidFill>
                          <a:schemeClr val="dk1"/>
                        </a:solidFill>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165</a:t>
                      </a:r>
                      <a:endParaRPr b="1" sz="1300" u="none" cap="none" strike="noStrike">
                        <a:solidFill>
                          <a:schemeClr val="dk1"/>
                        </a:solidFill>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total fuel costs (€)</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219031.70</a:t>
                      </a:r>
                      <a:endParaRPr b="1" sz="1300" u="none" cap="none" strike="noStrike">
                        <a:solidFill>
                          <a:schemeClr val="dk1"/>
                        </a:solidFill>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218727.05</a:t>
                      </a:r>
                      <a:endParaRPr b="1" sz="1300" u="none" cap="none" strike="noStrike">
                        <a:solidFill>
                          <a:schemeClr val="dk1"/>
                        </a:solidFill>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total driver costs (€)</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106665.35</a:t>
                      </a:r>
                      <a:endParaRPr b="1" sz="1300" u="none" cap="none" strike="noStrike">
                        <a:solidFill>
                          <a:schemeClr val="dk1"/>
                        </a:solidFill>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106728.42</a:t>
                      </a:r>
                      <a:endParaRPr b="1" sz="1300" u="none" cap="none" strike="noStrike">
                        <a:solidFill>
                          <a:schemeClr val="dk1"/>
                        </a:solidFill>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total vehicle costs (€)</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181500.00</a:t>
                      </a:r>
                      <a:endParaRPr b="1" sz="1300" u="none" cap="none" strike="noStrike">
                        <a:solidFill>
                          <a:schemeClr val="dk1"/>
                        </a:solidFill>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184650.00</a:t>
                      </a:r>
                      <a:endParaRPr b="1" sz="1300" u="none" cap="none" strike="noStrike">
                        <a:solidFill>
                          <a:schemeClr val="dk1"/>
                        </a:solidFill>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total costs (€)</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507197.05</a:t>
                      </a:r>
                      <a:endParaRPr b="1" sz="1300" u="none" cap="none" strike="noStrike">
                        <a:solidFill>
                          <a:schemeClr val="dk1"/>
                        </a:solidFill>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510105.47</a:t>
                      </a:r>
                      <a:endParaRPr b="1" sz="1300" u="none" cap="none" strike="noStrike">
                        <a:solidFill>
                          <a:schemeClr val="dk1"/>
                        </a:solidFill>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last_fresh_delivery (time)</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 1 day,  03:50:59</a:t>
                      </a:r>
                      <a:endParaRPr b="1" sz="1300" u="none" cap="none" strike="noStrike">
                        <a:solidFill>
                          <a:schemeClr val="dk1"/>
                        </a:solidFill>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 day 04:48:39</a:t>
                      </a:r>
                      <a:endParaRPr b="1" sz="1300" u="none" cap="none" strike="noStrike">
                        <a:solidFill>
                          <a:schemeClr val="dk1"/>
                        </a:solidFill>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last_dry_delivery (time)</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 day, 06:09:39</a:t>
                      </a:r>
                      <a:endParaRPr b="1" sz="1300" u="none" cap="none" strike="noStrike">
                        <a:solidFill>
                          <a:schemeClr val="dk1"/>
                        </a:solidFill>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 day 05:57:39</a:t>
                      </a:r>
                      <a:endParaRPr b="1" sz="1300" u="none" cap="none" strike="noStrike">
                        <a:solidFill>
                          <a:schemeClr val="dk1"/>
                        </a:solidFill>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6"/>
                    </a:solidFill>
                  </a:tcPr>
                </a:tc>
              </a:tr>
            </a:tbl>
          </a:graphicData>
        </a:graphic>
      </p:graphicFrame>
      <p:sp>
        <p:nvSpPr>
          <p:cNvPr id="1020" name="Google Shape;1020;g2a3e06661ff_2_1296"/>
          <p:cNvSpPr txBox="1"/>
          <p:nvPr/>
        </p:nvSpPr>
        <p:spPr>
          <a:xfrm>
            <a:off x="838200" y="4173188"/>
            <a:ext cx="4536000" cy="1082700"/>
          </a:xfrm>
          <a:prstGeom prst="rect">
            <a:avLst/>
          </a:prstGeom>
          <a:noFill/>
          <a:ln cap="flat" cmpd="sng" w="22225">
            <a:solidFill>
              <a:srgbClr val="C00000"/>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70000"/>
              </a:lnSpc>
              <a:spcBef>
                <a:spcPts val="0"/>
              </a:spcBef>
              <a:spcAft>
                <a:spcPts val="0"/>
              </a:spcAft>
              <a:buClr>
                <a:srgbClr val="000000"/>
              </a:buClr>
              <a:buSzPts val="1018"/>
              <a:buFont typeface="Arial"/>
              <a:buNone/>
            </a:pPr>
            <a:r>
              <a:rPr b="0" i="0" lang="de-DE" sz="1600" u="sng" cap="none" strike="noStrike">
                <a:solidFill>
                  <a:srgbClr val="000000"/>
                </a:solidFill>
                <a:latin typeface="Calibri"/>
                <a:ea typeface="Calibri"/>
                <a:cs typeface="Calibri"/>
                <a:sym typeface="Calibri"/>
              </a:rPr>
              <a:t>Results are similar:</a:t>
            </a:r>
            <a:endParaRPr/>
          </a:p>
          <a:p>
            <a:pPr indent="-289877" lvl="0" marL="457200" marR="0" rtl="0" algn="l">
              <a:lnSpc>
                <a:spcPct val="70000"/>
              </a:lnSpc>
              <a:spcBef>
                <a:spcPts val="1000"/>
              </a:spcBef>
              <a:spcAft>
                <a:spcPts val="0"/>
              </a:spcAft>
              <a:buClr>
                <a:srgbClr val="000000"/>
              </a:buClr>
              <a:buSzPts val="1600"/>
              <a:buFont typeface="Arial"/>
              <a:buChar char="•"/>
            </a:pPr>
            <a:r>
              <a:rPr b="0" i="0" lang="de-DE" sz="1600" u="none" cap="none" strike="noStrike">
                <a:solidFill>
                  <a:srgbClr val="000000"/>
                </a:solidFill>
                <a:latin typeface="Calibri"/>
                <a:ea typeface="Calibri"/>
                <a:cs typeface="Calibri"/>
                <a:sym typeface="Calibri"/>
              </a:rPr>
              <a:t>having </a:t>
            </a:r>
            <a:r>
              <a:rPr b="1" i="0" lang="de-DE" sz="1600" u="none" cap="none" strike="noStrike">
                <a:solidFill>
                  <a:srgbClr val="000000"/>
                </a:solidFill>
                <a:latin typeface="Calibri"/>
                <a:ea typeface="Calibri"/>
                <a:cs typeface="Calibri"/>
                <a:sym typeface="Calibri"/>
              </a:rPr>
              <a:t>fewer trips </a:t>
            </a:r>
            <a:r>
              <a:rPr b="0" i="0" lang="de-DE" sz="1600" u="none" cap="none" strike="noStrike">
                <a:solidFill>
                  <a:srgbClr val="000000"/>
                </a:solidFill>
                <a:latin typeface="Calibri"/>
                <a:ea typeface="Calibri"/>
                <a:cs typeface="Calibri"/>
                <a:sym typeface="Calibri"/>
              </a:rPr>
              <a:t>saves on fuel costs for the alternative </a:t>
            </a:r>
            <a:endParaRPr/>
          </a:p>
          <a:p>
            <a:pPr indent="-289877" lvl="0" marL="457200" marR="0" rtl="0" algn="l">
              <a:lnSpc>
                <a:spcPct val="70000"/>
              </a:lnSpc>
              <a:spcBef>
                <a:spcPts val="0"/>
              </a:spcBef>
              <a:spcAft>
                <a:spcPts val="0"/>
              </a:spcAft>
              <a:buClr>
                <a:srgbClr val="000000"/>
              </a:buClr>
              <a:buSzPts val="1600"/>
              <a:buFont typeface="Arial"/>
              <a:buChar char="•"/>
            </a:pPr>
            <a:r>
              <a:rPr b="0" i="0" lang="de-DE" sz="1600" u="none" cap="none" strike="noStrike">
                <a:solidFill>
                  <a:srgbClr val="000000"/>
                </a:solidFill>
                <a:latin typeface="Calibri"/>
                <a:ea typeface="Calibri"/>
                <a:cs typeface="Calibri"/>
                <a:sym typeface="Calibri"/>
              </a:rPr>
              <a:t>due to a </a:t>
            </a:r>
            <a:r>
              <a:rPr b="1" i="0" lang="de-DE" sz="1600" u="none" cap="none" strike="noStrike">
                <a:solidFill>
                  <a:srgbClr val="000000"/>
                </a:solidFill>
                <a:latin typeface="Calibri"/>
                <a:ea typeface="Calibri"/>
                <a:cs typeface="Calibri"/>
                <a:sym typeface="Calibri"/>
              </a:rPr>
              <a:t>larger fleet size </a:t>
            </a:r>
            <a:r>
              <a:rPr b="0" i="0" lang="de-DE" sz="1600" u="none" cap="none" strike="noStrike">
                <a:solidFill>
                  <a:srgbClr val="000000"/>
                </a:solidFill>
                <a:latin typeface="Calibri"/>
                <a:ea typeface="Calibri"/>
                <a:cs typeface="Calibri"/>
                <a:sym typeface="Calibri"/>
              </a:rPr>
              <a:t>the alternative is </a:t>
            </a:r>
            <a:r>
              <a:rPr b="1" i="0" lang="de-DE" sz="1600" u="none" cap="none" strike="noStrike">
                <a:solidFill>
                  <a:srgbClr val="000000"/>
                </a:solidFill>
                <a:latin typeface="Calibri"/>
                <a:ea typeface="Calibri"/>
                <a:cs typeface="Calibri"/>
                <a:sym typeface="Calibri"/>
              </a:rPr>
              <a:t>more expensive </a:t>
            </a:r>
            <a:r>
              <a:rPr b="0" i="0" lang="de-DE" sz="1600" u="none" cap="none" strike="noStrike">
                <a:solidFill>
                  <a:srgbClr val="000000"/>
                </a:solidFill>
                <a:latin typeface="Calibri"/>
                <a:ea typeface="Calibri"/>
                <a:cs typeface="Calibri"/>
                <a:sym typeface="Calibri"/>
              </a:rPr>
              <a:t>overall</a:t>
            </a:r>
            <a:endParaRPr b="0" i="0" sz="1600" u="none" cap="none" strike="noStrike">
              <a:solidFill>
                <a:srgbClr val="000000"/>
              </a:solidFill>
              <a:latin typeface="Calibri"/>
              <a:ea typeface="Calibri"/>
              <a:cs typeface="Calibri"/>
              <a:sym typeface="Calibri"/>
            </a:endParaRPr>
          </a:p>
        </p:txBody>
      </p:sp>
      <p:sp>
        <p:nvSpPr>
          <p:cNvPr id="1021" name="Google Shape;1021;g2a3e06661ff_2_1296"/>
          <p:cNvSpPr txBox="1"/>
          <p:nvPr/>
        </p:nvSpPr>
        <p:spPr>
          <a:xfrm>
            <a:off x="838200" y="5790589"/>
            <a:ext cx="4500000" cy="437100"/>
          </a:xfrm>
          <a:prstGeom prst="rect">
            <a:avLst/>
          </a:prstGeom>
          <a:noFill/>
          <a:ln>
            <a:noFill/>
          </a:ln>
        </p:spPr>
        <p:txBody>
          <a:bodyPr anchorCtr="0" anchor="t" bIns="45700" lIns="91425" spcFirstLastPara="1" rIns="91425" wrap="square" tIns="45700">
            <a:spAutoFit/>
          </a:bodyPr>
          <a:lstStyle/>
          <a:p>
            <a:pPr indent="0" lvl="0" marL="0" marR="0" rtl="0" algn="l">
              <a:lnSpc>
                <a:spcPct val="70000"/>
              </a:lnSpc>
              <a:spcBef>
                <a:spcPts val="0"/>
              </a:spcBef>
              <a:spcAft>
                <a:spcPts val="0"/>
              </a:spcAft>
              <a:buClr>
                <a:srgbClr val="000000"/>
              </a:buClr>
              <a:buSzPts val="1018"/>
              <a:buFont typeface="Arial"/>
              <a:buNone/>
            </a:pPr>
            <a:r>
              <a:rPr b="0" i="0" lang="de-DE" sz="1600" u="none" cap="none" strike="noStrike">
                <a:solidFill>
                  <a:srgbClr val="000000"/>
                </a:solidFill>
                <a:latin typeface="Calibri"/>
                <a:ea typeface="Calibri"/>
                <a:cs typeface="Calibri"/>
                <a:sym typeface="Calibri"/>
              </a:rPr>
              <a:t>→ We keep the </a:t>
            </a:r>
            <a:r>
              <a:rPr b="1" i="0" lang="de-DE" sz="1600" u="none" cap="none" strike="noStrike">
                <a:solidFill>
                  <a:srgbClr val="000000"/>
                </a:solidFill>
                <a:latin typeface="Calibri"/>
                <a:ea typeface="Calibri"/>
                <a:cs typeface="Calibri"/>
                <a:sym typeface="Calibri"/>
              </a:rPr>
              <a:t>baseline </a:t>
            </a:r>
            <a:r>
              <a:rPr b="0" i="0" lang="de-DE" sz="1600" u="none" cap="none" strike="noStrike">
                <a:solidFill>
                  <a:srgbClr val="000000"/>
                </a:solidFill>
                <a:latin typeface="Calibri"/>
                <a:ea typeface="Calibri"/>
                <a:cs typeface="Calibri"/>
                <a:sym typeface="Calibri"/>
              </a:rPr>
              <a:t>for the next  to minimize cost.</a:t>
            </a:r>
            <a:endParaRPr/>
          </a:p>
        </p:txBody>
      </p:sp>
      <p:sp>
        <p:nvSpPr>
          <p:cNvPr id="1022" name="Google Shape;1022;g2a3e06661ff_2_1296"/>
          <p:cNvSpPr/>
          <p:nvPr/>
        </p:nvSpPr>
        <p:spPr>
          <a:xfrm>
            <a:off x="5878083" y="1892350"/>
            <a:ext cx="443700" cy="4464000"/>
          </a:xfrm>
          <a:prstGeom prst="rightBrace">
            <a:avLst>
              <a:gd fmla="val 8333" name="adj1"/>
              <a:gd fmla="val 50000" name="adj2"/>
            </a:avLst>
          </a:prstGeom>
          <a:noFill/>
          <a:ln cap="flat" cmpd="sng" w="190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g2a3e06661ff_2_141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de-DE" sz="2600"/>
              <a:t>Baseline vs. 2nd Alternative: Group Order Sequence Change</a:t>
            </a:r>
            <a:endParaRPr b="1" sz="2600"/>
          </a:p>
        </p:txBody>
      </p:sp>
      <p:sp>
        <p:nvSpPr>
          <p:cNvPr id="1029" name="Google Shape;1029;g2a3e06661ff_2_1414"/>
          <p:cNvSpPr txBox="1"/>
          <p:nvPr>
            <p:ph idx="1" type="body"/>
          </p:nvPr>
        </p:nvSpPr>
        <p:spPr>
          <a:xfrm>
            <a:off x="838200" y="2062300"/>
            <a:ext cx="4536000" cy="24120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1000"/>
              </a:spcBef>
              <a:spcAft>
                <a:spcPts val="0"/>
              </a:spcAft>
              <a:buSzPts val="1018"/>
              <a:buNone/>
            </a:pPr>
            <a:r>
              <a:rPr lang="de-DE" sz="1600"/>
              <a:t>The </a:t>
            </a:r>
            <a:r>
              <a:rPr b="1" lang="de-DE" sz="1600"/>
              <a:t>difference</a:t>
            </a:r>
            <a:r>
              <a:rPr lang="de-DE" sz="1600"/>
              <a:t> in setup is the </a:t>
            </a:r>
            <a:r>
              <a:rPr b="1" lang="de-DE" sz="1600"/>
              <a:t>order</a:t>
            </a:r>
            <a:r>
              <a:rPr lang="de-DE" sz="1600"/>
              <a:t> in which the </a:t>
            </a:r>
            <a:r>
              <a:rPr b="1" lang="de-DE" sz="1600"/>
              <a:t>groups</a:t>
            </a:r>
            <a:r>
              <a:rPr lang="de-DE" sz="1600"/>
              <a:t> are </a:t>
            </a:r>
            <a:r>
              <a:rPr b="1" lang="de-DE" sz="1600"/>
              <a:t>treated</a:t>
            </a:r>
            <a:r>
              <a:rPr lang="de-DE" sz="1600"/>
              <a:t>.</a:t>
            </a:r>
            <a:endParaRPr sz="1600"/>
          </a:p>
          <a:p>
            <a:pPr indent="0" lvl="0" marL="0" rtl="0" algn="l">
              <a:lnSpc>
                <a:spcPct val="80000"/>
              </a:lnSpc>
              <a:spcBef>
                <a:spcPts val="1000"/>
              </a:spcBef>
              <a:spcAft>
                <a:spcPts val="0"/>
              </a:spcAft>
              <a:buSzPts val="1018"/>
              <a:buNone/>
            </a:pPr>
            <a:br>
              <a:rPr lang="de-DE" sz="1600"/>
            </a:br>
            <a:r>
              <a:rPr lang="de-DE" sz="1600"/>
              <a:t>In the </a:t>
            </a:r>
            <a:r>
              <a:rPr b="1" lang="de-DE" sz="1600"/>
              <a:t>baseline</a:t>
            </a:r>
            <a:r>
              <a:rPr lang="de-DE" sz="1600"/>
              <a:t> it </a:t>
            </a:r>
            <a:r>
              <a:rPr b="1" lang="de-DE" sz="1600"/>
              <a:t>plans</a:t>
            </a:r>
            <a:r>
              <a:rPr lang="de-DE" sz="1600"/>
              <a:t> for </a:t>
            </a:r>
            <a:r>
              <a:rPr b="1" lang="de-DE" sz="1600"/>
              <a:t>groups</a:t>
            </a:r>
            <a:r>
              <a:rPr lang="de-DE" sz="1600"/>
              <a:t> in </a:t>
            </a:r>
            <a:r>
              <a:rPr b="1" lang="de-DE" sz="1600"/>
              <a:t>numerical order</a:t>
            </a:r>
            <a:r>
              <a:rPr lang="de-DE" sz="1600"/>
              <a:t>, for the </a:t>
            </a:r>
            <a:r>
              <a:rPr b="1" lang="de-DE" sz="1600"/>
              <a:t>second option </a:t>
            </a:r>
            <a:r>
              <a:rPr lang="de-DE" sz="1600"/>
              <a:t>they are </a:t>
            </a:r>
            <a:r>
              <a:rPr b="1" lang="de-DE" sz="1600"/>
              <a:t>planned</a:t>
            </a:r>
            <a:r>
              <a:rPr lang="de-DE" sz="1600"/>
              <a:t> in </a:t>
            </a:r>
            <a:r>
              <a:rPr b="1" lang="de-DE" sz="1600"/>
              <a:t>order distance </a:t>
            </a:r>
            <a:r>
              <a:rPr lang="de-DE" sz="1600"/>
              <a:t>to the </a:t>
            </a:r>
            <a:r>
              <a:rPr b="1" lang="de-DE" sz="1600"/>
              <a:t>DC</a:t>
            </a:r>
            <a:r>
              <a:rPr lang="de-DE" sz="1600"/>
              <a:t>, nearest first. </a:t>
            </a:r>
            <a:endParaRPr sz="1600"/>
          </a:p>
          <a:p>
            <a:pPr indent="0" lvl="0" marL="0" rtl="0" algn="l">
              <a:lnSpc>
                <a:spcPct val="80000"/>
              </a:lnSpc>
              <a:spcBef>
                <a:spcPts val="1000"/>
              </a:spcBef>
              <a:spcAft>
                <a:spcPts val="0"/>
              </a:spcAft>
              <a:buSzPts val="1018"/>
              <a:buNone/>
            </a:pPr>
            <a:r>
              <a:rPr b="1" lang="de-DE" sz="1600"/>
              <a:t>Also</a:t>
            </a:r>
            <a:r>
              <a:rPr lang="de-DE" sz="1600"/>
              <a:t> when </a:t>
            </a:r>
            <a:r>
              <a:rPr b="1" lang="de-DE" sz="1600"/>
              <a:t>planning fresh orders </a:t>
            </a:r>
            <a:r>
              <a:rPr lang="de-DE" sz="1600"/>
              <a:t>it </a:t>
            </a:r>
            <a:r>
              <a:rPr b="1" lang="de-DE" sz="1600"/>
              <a:t>checks</a:t>
            </a:r>
            <a:r>
              <a:rPr lang="de-DE" sz="1600"/>
              <a:t> if </a:t>
            </a:r>
            <a:r>
              <a:rPr b="1" lang="de-DE" sz="1600"/>
              <a:t>dry orders </a:t>
            </a:r>
            <a:r>
              <a:rPr lang="de-DE" sz="1600"/>
              <a:t>can be </a:t>
            </a:r>
            <a:r>
              <a:rPr b="1" lang="de-DE" sz="1600"/>
              <a:t>added</a:t>
            </a:r>
            <a:r>
              <a:rPr lang="de-DE" sz="1600"/>
              <a:t> from the </a:t>
            </a:r>
            <a:r>
              <a:rPr b="1" lang="de-DE" sz="1600"/>
              <a:t>same store</a:t>
            </a:r>
            <a:r>
              <a:rPr lang="de-DE" sz="1600"/>
              <a:t>.</a:t>
            </a:r>
            <a:endParaRPr sz="1600"/>
          </a:p>
        </p:txBody>
      </p:sp>
      <p:sp>
        <p:nvSpPr>
          <p:cNvPr id="1030" name="Google Shape;1030;g2a3e06661ff_2_14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graphicFrame>
        <p:nvGraphicFramePr>
          <p:cNvPr id="1031" name="Google Shape;1031;g2a3e06661ff_2_1414"/>
          <p:cNvGraphicFramePr/>
          <p:nvPr/>
        </p:nvGraphicFramePr>
        <p:xfrm>
          <a:off x="6224362" y="1442344"/>
          <a:ext cx="3000000" cy="3000000"/>
        </p:xfrm>
        <a:graphic>
          <a:graphicData uri="http://schemas.openxmlformats.org/drawingml/2006/table">
            <a:tbl>
              <a:tblPr bandRow="1" firstRow="1">
                <a:noFill/>
                <a:tableStyleId>{88C312EF-25D4-43DD-A1C5-61F52EADE3C9}</a:tableStyleId>
              </a:tblPr>
              <a:tblGrid>
                <a:gridCol w="2337900"/>
                <a:gridCol w="1480575"/>
                <a:gridCol w="1431850"/>
              </a:tblGrid>
              <a:tr h="664300">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accent6"/>
                          </a:solidFill>
                          <a:latin typeface="Calibri"/>
                          <a:ea typeface="Calibri"/>
                          <a:cs typeface="Calibri"/>
                          <a:sym typeface="Calibri"/>
                        </a:rPr>
                        <a:t>Green = improvement</a:t>
                      </a:r>
                      <a:endParaRPr b="1" sz="1300" u="none" cap="none" strike="noStrike">
                        <a:solidFill>
                          <a:schemeClr val="accent6"/>
                        </a:solidFill>
                        <a:latin typeface="Calibri"/>
                        <a:ea typeface="Calibri"/>
                        <a:cs typeface="Calibri"/>
                        <a:sym typeface="Calibri"/>
                      </a:endParaRPr>
                    </a:p>
                  </a:txBody>
                  <a:tcPr marT="94000" marB="94000" marR="47000" marL="65800" anchor="ctr">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lt1"/>
                          </a:solidFill>
                          <a:latin typeface="Calibri"/>
                          <a:ea typeface="Calibri"/>
                          <a:cs typeface="Calibri"/>
                          <a:sym typeface="Calibri"/>
                        </a:rPr>
                        <a:t>Baseline Case</a:t>
                      </a:r>
                      <a:endParaRPr b="1" sz="1300" u="none" cap="none" strike="noStrike">
                        <a:solidFill>
                          <a:schemeClr val="lt1"/>
                        </a:solidFill>
                        <a:latin typeface="Calibri"/>
                        <a:ea typeface="Calibri"/>
                        <a:cs typeface="Calibri"/>
                        <a:sym typeface="Calibri"/>
                      </a:endParaRPr>
                    </a:p>
                  </a:txBody>
                  <a:tcPr marT="94000" marB="94000" marR="47000" marL="6580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7F7F7F"/>
                      </a:solidFill>
                      <a:prstDash val="solid"/>
                      <a:round/>
                      <a:headEnd len="sm" w="sm" type="none"/>
                      <a:tailEnd len="sm" w="sm" type="none"/>
                    </a:lnB>
                    <a:solidFill>
                      <a:srgbClr val="C00000"/>
                    </a:solidFill>
                  </a:tcPr>
                </a:tc>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lt1"/>
                          </a:solidFill>
                          <a:latin typeface="Calibri"/>
                          <a:ea typeface="Calibri"/>
                          <a:cs typeface="Calibri"/>
                          <a:sym typeface="Calibri"/>
                        </a:rPr>
                        <a:t>1 driver, </a:t>
                      </a:r>
                      <a:br>
                        <a:rPr b="1" lang="de-DE" sz="1300" u="none" cap="none" strike="noStrike">
                          <a:solidFill>
                            <a:schemeClr val="lt1"/>
                          </a:solidFill>
                          <a:latin typeface="Calibri"/>
                          <a:ea typeface="Calibri"/>
                          <a:cs typeface="Calibri"/>
                          <a:sym typeface="Calibri"/>
                        </a:rPr>
                      </a:br>
                      <a:r>
                        <a:rPr b="1" lang="de-DE" sz="1300" u="none" cap="none" strike="noStrike">
                          <a:solidFill>
                            <a:schemeClr val="lt1"/>
                          </a:solidFill>
                          <a:latin typeface="Calibri"/>
                          <a:ea typeface="Calibri"/>
                          <a:cs typeface="Calibri"/>
                          <a:sym typeface="Calibri"/>
                        </a:rPr>
                        <a:t>no mixing</a:t>
                      </a:r>
                      <a:endParaRPr b="1" sz="1300" u="none" cap="none" strike="noStrike">
                        <a:solidFill>
                          <a:schemeClr val="lt1"/>
                        </a:solidFill>
                        <a:latin typeface="Calibri"/>
                        <a:ea typeface="Calibri"/>
                        <a:cs typeface="Calibri"/>
                        <a:sym typeface="Calibri"/>
                      </a:endParaRPr>
                    </a:p>
                  </a:txBody>
                  <a:tcPr marT="94000" marB="94000" marR="47000" marL="65800" anchor="ctr">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7F7F7F"/>
                      </a:solidFill>
                      <a:prstDash val="solid"/>
                      <a:round/>
                      <a:headEnd len="sm" w="sm" type="none"/>
                      <a:tailEnd len="sm" w="sm" type="none"/>
                    </a:lnB>
                    <a:solidFill>
                      <a:srgbClr val="C00000"/>
                    </a:solidFill>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Number of trips</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2049</a:t>
                      </a:r>
                      <a:endParaRPr b="1" sz="1300" u="none" cap="none" strike="noStrike">
                        <a:solidFill>
                          <a:schemeClr val="dk1"/>
                        </a:solidFill>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1897</a:t>
                      </a:r>
                      <a:endParaRPr b="1" sz="1300" u="none" cap="none" strike="noStrike">
                        <a:solidFill>
                          <a:schemeClr val="dk1"/>
                        </a:solidFill>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fleet size 13</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88</a:t>
                      </a:r>
                      <a:endParaRPr b="1" sz="1300" u="none" cap="none" strike="noStrike">
                        <a:solidFill>
                          <a:schemeClr val="dk1"/>
                        </a:solidFill>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96</a:t>
                      </a:r>
                      <a:endParaRPr b="1" sz="1300" u="none" cap="none" strike="noStrike">
                        <a:solidFill>
                          <a:schemeClr val="dk1"/>
                        </a:solidFill>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fleet size 24</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34</a:t>
                      </a:r>
                      <a:endParaRPr b="1" sz="1300" u="none" cap="none" strike="noStrike">
                        <a:solidFill>
                          <a:schemeClr val="dk1"/>
                        </a:solidFill>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26</a:t>
                      </a:r>
                      <a:endParaRPr b="1" sz="1300" u="none" cap="none" strike="noStrike">
                        <a:solidFill>
                          <a:schemeClr val="dk1"/>
                        </a:solidFill>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fleet size 33</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165</a:t>
                      </a:r>
                      <a:endParaRPr b="1" sz="1300" u="none" cap="none" strike="noStrike">
                        <a:solidFill>
                          <a:schemeClr val="dk1"/>
                        </a:solidFill>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152</a:t>
                      </a:r>
                      <a:endParaRPr b="1" sz="1300" u="none" cap="none" strike="noStrike">
                        <a:solidFill>
                          <a:schemeClr val="dk1"/>
                        </a:solidFill>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total fuel costs (€)</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219031.70</a:t>
                      </a:r>
                      <a:endParaRPr b="1" sz="1300" u="none" cap="none" strike="noStrike">
                        <a:solidFill>
                          <a:schemeClr val="dk1"/>
                        </a:solidFill>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183397.95</a:t>
                      </a:r>
                      <a:endParaRPr sz="1300">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total driver costs (€)</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106665.35</a:t>
                      </a:r>
                      <a:endParaRPr b="1" sz="1300" u="none" cap="none" strike="noStrike">
                        <a:solidFill>
                          <a:schemeClr val="dk1"/>
                        </a:solidFill>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94441.34</a:t>
                      </a:r>
                      <a:endParaRPr sz="1300">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total vehicle costs (€)</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181500.00</a:t>
                      </a:r>
                      <a:endParaRPr b="1" sz="1300" u="none" cap="none" strike="noStrike">
                        <a:solidFill>
                          <a:schemeClr val="dk1"/>
                        </a:solidFill>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172200.00</a:t>
                      </a:r>
                      <a:endParaRPr sz="1300">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total costs (€)</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507197.05</a:t>
                      </a:r>
                      <a:endParaRPr sz="1300">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450039.29</a:t>
                      </a:r>
                      <a:endParaRPr sz="1300">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last_fresh_delivery (time)</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 1 day,  03:50:59</a:t>
                      </a:r>
                      <a:endParaRPr sz="1300">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 day 04:36:59</a:t>
                      </a:r>
                      <a:endParaRPr sz="1300">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last_dry_delivery (time)</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 day, 06:09:39</a:t>
                      </a:r>
                      <a:endParaRPr sz="1300">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6"/>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 day 06:20:19</a:t>
                      </a:r>
                      <a:endParaRPr sz="1300">
                        <a:latin typeface="Calibri"/>
                        <a:ea typeface="Calibri"/>
                        <a:cs typeface="Calibri"/>
                        <a:sym typeface="Calibri"/>
                      </a:endParaRPr>
                    </a:p>
                  </a:txBody>
                  <a:tcPr marT="94000" marB="94000" marR="47000" marL="65800">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032" name="Google Shape;1032;g2a3e06661ff_2_1414"/>
          <p:cNvSpPr txBox="1"/>
          <p:nvPr/>
        </p:nvSpPr>
        <p:spPr>
          <a:xfrm>
            <a:off x="838200" y="4732028"/>
            <a:ext cx="4536000" cy="1210800"/>
          </a:xfrm>
          <a:prstGeom prst="rect">
            <a:avLst/>
          </a:prstGeom>
          <a:noFill/>
          <a:ln cap="flat" cmpd="sng" w="22225">
            <a:solidFill>
              <a:srgbClr val="C00000"/>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70000"/>
              </a:lnSpc>
              <a:spcBef>
                <a:spcPts val="0"/>
              </a:spcBef>
              <a:spcAft>
                <a:spcPts val="0"/>
              </a:spcAft>
              <a:buClr>
                <a:srgbClr val="000000"/>
              </a:buClr>
              <a:buSzPts val="1018"/>
              <a:buFont typeface="Arial"/>
              <a:buNone/>
            </a:pPr>
            <a:r>
              <a:rPr b="0" i="0" lang="de-DE" sz="1600" u="sng" cap="none" strike="noStrike">
                <a:solidFill>
                  <a:srgbClr val="000000"/>
                </a:solidFill>
                <a:latin typeface="Calibri"/>
                <a:ea typeface="Calibri"/>
                <a:cs typeface="Calibri"/>
                <a:sym typeface="Calibri"/>
              </a:rPr>
              <a:t>Results are better in the alternative:</a:t>
            </a:r>
            <a:endParaRPr/>
          </a:p>
          <a:p>
            <a:pPr indent="-285750" lvl="0" marL="285750" marR="0" rtl="0" algn="l">
              <a:lnSpc>
                <a:spcPct val="70000"/>
              </a:lnSpc>
              <a:spcBef>
                <a:spcPts val="1000"/>
              </a:spcBef>
              <a:spcAft>
                <a:spcPts val="0"/>
              </a:spcAft>
              <a:buClr>
                <a:srgbClr val="000000"/>
              </a:buClr>
              <a:buSzPts val="1600"/>
              <a:buFont typeface="Arial"/>
              <a:buChar char="•"/>
            </a:pPr>
            <a:r>
              <a:rPr b="0" i="0" lang="de-DE" sz="1600" u="none" cap="none" strike="noStrike">
                <a:solidFill>
                  <a:srgbClr val="000000"/>
                </a:solidFill>
                <a:latin typeface="Calibri"/>
                <a:ea typeface="Calibri"/>
                <a:cs typeface="Calibri"/>
                <a:sym typeface="Calibri"/>
              </a:rPr>
              <a:t>having fewer trips and a smaller fleet size saves on fuel costs </a:t>
            </a:r>
            <a:endParaRPr/>
          </a:p>
          <a:p>
            <a:pPr indent="-285750" lvl="0" marL="285750" marR="0" rtl="0" algn="l">
              <a:lnSpc>
                <a:spcPct val="70000"/>
              </a:lnSpc>
              <a:spcBef>
                <a:spcPts val="1000"/>
              </a:spcBef>
              <a:spcAft>
                <a:spcPts val="0"/>
              </a:spcAft>
              <a:buClr>
                <a:srgbClr val="000000"/>
              </a:buClr>
              <a:buSzPts val="1600"/>
              <a:buFont typeface="Arial"/>
              <a:buChar char="•"/>
            </a:pPr>
            <a:r>
              <a:rPr b="0" i="0" lang="de-DE" sz="1600" u="none" cap="none" strike="noStrike">
                <a:solidFill>
                  <a:srgbClr val="000000"/>
                </a:solidFill>
                <a:latin typeface="Calibri"/>
                <a:ea typeface="Calibri"/>
                <a:cs typeface="Calibri"/>
                <a:sym typeface="Calibri"/>
              </a:rPr>
              <a:t>mixing fresh and dry leads to later final deliveries but the deadlines are still adhered to</a:t>
            </a:r>
            <a:endParaRPr b="0" i="0" sz="1600" u="none" cap="none" strike="noStrike">
              <a:solidFill>
                <a:srgbClr val="000000"/>
              </a:solidFill>
              <a:latin typeface="Calibri"/>
              <a:ea typeface="Calibri"/>
              <a:cs typeface="Calibri"/>
              <a:sym typeface="Calibri"/>
            </a:endParaRPr>
          </a:p>
        </p:txBody>
      </p:sp>
      <p:sp>
        <p:nvSpPr>
          <p:cNvPr id="1033" name="Google Shape;1033;g2a3e06661ff_2_1414"/>
          <p:cNvSpPr/>
          <p:nvPr/>
        </p:nvSpPr>
        <p:spPr>
          <a:xfrm>
            <a:off x="5577431" y="1915456"/>
            <a:ext cx="443700" cy="4464000"/>
          </a:xfrm>
          <a:prstGeom prst="rightBrace">
            <a:avLst>
              <a:gd fmla="val 8333" name="adj1"/>
              <a:gd fmla="val 50000" name="adj2"/>
            </a:avLst>
          </a:prstGeom>
          <a:noFill/>
          <a:ln cap="flat" cmpd="sng" w="190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g2a3e06661ff_2_1531"/>
          <p:cNvSpPr txBox="1"/>
          <p:nvPr>
            <p:ph idx="1" type="body"/>
          </p:nvPr>
        </p:nvSpPr>
        <p:spPr>
          <a:xfrm>
            <a:off x="842962" y="1930250"/>
            <a:ext cx="4536000" cy="208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de-DE" sz="1600">
                <a:latin typeface="Calibri"/>
                <a:ea typeface="Calibri"/>
                <a:cs typeface="Calibri"/>
                <a:sym typeface="Calibri"/>
              </a:rPr>
              <a:t>The </a:t>
            </a:r>
            <a:r>
              <a:rPr b="1" lang="de-DE" sz="1600">
                <a:latin typeface="Calibri"/>
                <a:ea typeface="Calibri"/>
                <a:cs typeface="Calibri"/>
                <a:sym typeface="Calibri"/>
              </a:rPr>
              <a:t>difference</a:t>
            </a:r>
            <a:r>
              <a:rPr lang="de-DE" sz="1600">
                <a:latin typeface="Calibri"/>
                <a:ea typeface="Calibri"/>
                <a:cs typeface="Calibri"/>
                <a:sym typeface="Calibri"/>
              </a:rPr>
              <a:t> in setup is the </a:t>
            </a:r>
            <a:r>
              <a:rPr b="1" lang="de-DE" sz="1600">
                <a:latin typeface="Calibri"/>
                <a:ea typeface="Calibri"/>
                <a:cs typeface="Calibri"/>
                <a:sym typeface="Calibri"/>
              </a:rPr>
              <a:t>number of drivers </a:t>
            </a:r>
            <a:r>
              <a:rPr lang="de-DE" sz="1600">
                <a:latin typeface="Calibri"/>
                <a:ea typeface="Calibri"/>
                <a:cs typeface="Calibri"/>
                <a:sym typeface="Calibri"/>
              </a:rPr>
              <a:t>permitted. </a:t>
            </a:r>
            <a:endParaRPr sz="1600">
              <a:latin typeface="Calibri"/>
              <a:ea typeface="Calibri"/>
              <a:cs typeface="Calibri"/>
              <a:sym typeface="Calibri"/>
            </a:endParaRPr>
          </a:p>
          <a:p>
            <a:pPr indent="0" lvl="0" marL="0" rtl="0" algn="l">
              <a:lnSpc>
                <a:spcPct val="90000"/>
              </a:lnSpc>
              <a:spcBef>
                <a:spcPts val="1000"/>
              </a:spcBef>
              <a:spcAft>
                <a:spcPts val="0"/>
              </a:spcAft>
              <a:buSzPts val="1800"/>
              <a:buNone/>
            </a:pPr>
            <a:r>
              <a:rPr lang="de-DE" sz="1600">
                <a:latin typeface="Calibri"/>
                <a:ea typeface="Calibri"/>
                <a:cs typeface="Calibri"/>
                <a:sym typeface="Calibri"/>
              </a:rPr>
              <a:t>If a trip takes longer than 10 hours a second driver can be added. </a:t>
            </a:r>
            <a:endParaRPr sz="1600">
              <a:latin typeface="Calibri"/>
              <a:ea typeface="Calibri"/>
              <a:cs typeface="Calibri"/>
              <a:sym typeface="Calibri"/>
            </a:endParaRPr>
          </a:p>
          <a:p>
            <a:pPr indent="0" lvl="0" marL="0" rtl="0" algn="l">
              <a:lnSpc>
                <a:spcPct val="90000"/>
              </a:lnSpc>
              <a:spcBef>
                <a:spcPts val="1000"/>
              </a:spcBef>
              <a:spcAft>
                <a:spcPts val="0"/>
              </a:spcAft>
              <a:buSzPts val="1800"/>
              <a:buNone/>
            </a:pPr>
            <a:r>
              <a:rPr lang="de-DE" sz="1600">
                <a:latin typeface="Calibri"/>
                <a:ea typeface="Calibri"/>
                <a:cs typeface="Calibri"/>
                <a:sym typeface="Calibri"/>
              </a:rPr>
              <a:t>Also the </a:t>
            </a:r>
            <a:r>
              <a:rPr b="1" lang="de-DE" sz="1600">
                <a:latin typeface="Calibri"/>
                <a:ea typeface="Calibri"/>
                <a:cs typeface="Calibri"/>
                <a:sym typeface="Calibri"/>
              </a:rPr>
              <a:t>first option checks </a:t>
            </a:r>
            <a:r>
              <a:rPr lang="de-DE" sz="1600">
                <a:latin typeface="Calibri"/>
                <a:ea typeface="Calibri"/>
                <a:cs typeface="Calibri"/>
                <a:sym typeface="Calibri"/>
              </a:rPr>
              <a:t>if </a:t>
            </a:r>
            <a:r>
              <a:rPr b="1" lang="de-DE" sz="1600">
                <a:latin typeface="Calibri"/>
                <a:ea typeface="Calibri"/>
                <a:cs typeface="Calibri"/>
                <a:sym typeface="Calibri"/>
              </a:rPr>
              <a:t>dry orders </a:t>
            </a:r>
            <a:r>
              <a:rPr lang="de-DE" sz="1600">
                <a:latin typeface="Calibri"/>
                <a:ea typeface="Calibri"/>
                <a:cs typeface="Calibri"/>
                <a:sym typeface="Calibri"/>
              </a:rPr>
              <a:t>can be </a:t>
            </a:r>
            <a:r>
              <a:rPr b="1" lang="de-DE" sz="1600">
                <a:latin typeface="Calibri"/>
                <a:ea typeface="Calibri"/>
                <a:cs typeface="Calibri"/>
                <a:sym typeface="Calibri"/>
              </a:rPr>
              <a:t>added</a:t>
            </a:r>
            <a:r>
              <a:rPr lang="de-DE" sz="1600">
                <a:latin typeface="Calibri"/>
                <a:ea typeface="Calibri"/>
                <a:cs typeface="Calibri"/>
                <a:sym typeface="Calibri"/>
              </a:rPr>
              <a:t> from the </a:t>
            </a:r>
            <a:r>
              <a:rPr b="1" lang="de-DE" sz="1600">
                <a:latin typeface="Calibri"/>
                <a:ea typeface="Calibri"/>
                <a:cs typeface="Calibri"/>
                <a:sym typeface="Calibri"/>
              </a:rPr>
              <a:t>same store </a:t>
            </a:r>
            <a:r>
              <a:rPr lang="de-DE" sz="1600">
                <a:latin typeface="Calibri"/>
                <a:ea typeface="Calibri"/>
                <a:cs typeface="Calibri"/>
                <a:sym typeface="Calibri"/>
              </a:rPr>
              <a:t>when </a:t>
            </a:r>
            <a:r>
              <a:rPr b="1" lang="de-DE" sz="1600">
                <a:latin typeface="Calibri"/>
                <a:ea typeface="Calibri"/>
                <a:cs typeface="Calibri"/>
                <a:sym typeface="Calibri"/>
              </a:rPr>
              <a:t>planning fresh orders.</a:t>
            </a:r>
            <a:endParaRPr b="1" sz="1600">
              <a:latin typeface="Calibri"/>
              <a:ea typeface="Calibri"/>
              <a:cs typeface="Calibri"/>
              <a:sym typeface="Calibri"/>
            </a:endParaRPr>
          </a:p>
        </p:txBody>
      </p:sp>
      <p:sp>
        <p:nvSpPr>
          <p:cNvPr id="1040" name="Google Shape;1040;g2a3e06661ff_2_153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graphicFrame>
        <p:nvGraphicFramePr>
          <p:cNvPr id="1041" name="Google Shape;1041;g2a3e06661ff_2_1531"/>
          <p:cNvGraphicFramePr/>
          <p:nvPr/>
        </p:nvGraphicFramePr>
        <p:xfrm>
          <a:off x="6103475" y="1438256"/>
          <a:ext cx="3000000" cy="3000000"/>
        </p:xfrm>
        <a:graphic>
          <a:graphicData uri="http://schemas.openxmlformats.org/drawingml/2006/table">
            <a:tbl>
              <a:tblPr bandRow="1" firstRow="1">
                <a:noFill/>
                <a:tableStyleId>{88C312EF-25D4-43DD-A1C5-61F52EADE3C9}</a:tableStyleId>
              </a:tblPr>
              <a:tblGrid>
                <a:gridCol w="2337900"/>
                <a:gridCol w="1480575"/>
                <a:gridCol w="1431850"/>
              </a:tblGrid>
              <a:tr h="664300">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accent6"/>
                          </a:solidFill>
                          <a:latin typeface="Calibri"/>
                          <a:ea typeface="Calibri"/>
                          <a:cs typeface="Calibri"/>
                          <a:sym typeface="Calibri"/>
                        </a:rPr>
                        <a:t>Green = improvement</a:t>
                      </a:r>
                      <a:endParaRPr b="1" sz="1300" u="none" cap="none" strike="noStrike">
                        <a:solidFill>
                          <a:schemeClr val="accent6"/>
                        </a:solidFill>
                        <a:latin typeface="Calibri"/>
                        <a:ea typeface="Calibri"/>
                        <a:cs typeface="Calibri"/>
                        <a:sym typeface="Calibri"/>
                      </a:endParaRPr>
                    </a:p>
                  </a:txBody>
                  <a:tcPr marT="94000" marB="94000" marR="47000" marL="65800" anchor="ctr">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lt1"/>
                          </a:solidFill>
                          <a:latin typeface="Calibri"/>
                          <a:ea typeface="Calibri"/>
                          <a:cs typeface="Calibri"/>
                          <a:sym typeface="Calibri"/>
                        </a:rPr>
                        <a:t>1 driver, </a:t>
                      </a:r>
                      <a:br>
                        <a:rPr b="1" lang="de-DE" sz="1300" u="none" cap="none" strike="noStrike">
                          <a:solidFill>
                            <a:schemeClr val="lt1"/>
                          </a:solidFill>
                          <a:latin typeface="Calibri"/>
                          <a:ea typeface="Calibri"/>
                          <a:cs typeface="Calibri"/>
                          <a:sym typeface="Calibri"/>
                        </a:rPr>
                      </a:br>
                      <a:r>
                        <a:rPr b="1" lang="de-DE" sz="1300" u="none" cap="none" strike="noStrike">
                          <a:solidFill>
                            <a:schemeClr val="lt1"/>
                          </a:solidFill>
                          <a:latin typeface="Calibri"/>
                          <a:ea typeface="Calibri"/>
                          <a:cs typeface="Calibri"/>
                          <a:sym typeface="Calibri"/>
                        </a:rPr>
                        <a:t>mixing</a:t>
                      </a:r>
                      <a:endParaRPr b="1" sz="1300" u="none" cap="none" strike="noStrike">
                        <a:solidFill>
                          <a:schemeClr val="lt1"/>
                        </a:solidFill>
                        <a:latin typeface="Calibri"/>
                        <a:ea typeface="Calibri"/>
                        <a:cs typeface="Calibri"/>
                        <a:sym typeface="Calibri"/>
                      </a:endParaRPr>
                    </a:p>
                  </a:txBody>
                  <a:tcPr marT="91425" marB="91425" marR="91425" marL="914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7F7F7F"/>
                      </a:solidFill>
                      <a:prstDash val="solid"/>
                      <a:round/>
                      <a:headEnd len="sm" w="sm" type="none"/>
                      <a:tailEnd len="sm" w="sm" type="none"/>
                    </a:lnB>
                    <a:solidFill>
                      <a:srgbClr val="C00000"/>
                    </a:solidFill>
                  </a:tcPr>
                </a:tc>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lt1"/>
                          </a:solidFill>
                          <a:latin typeface="Calibri"/>
                          <a:ea typeface="Calibri"/>
                          <a:cs typeface="Calibri"/>
                          <a:sym typeface="Calibri"/>
                        </a:rPr>
                        <a:t>2 drivers, </a:t>
                      </a:r>
                      <a:br>
                        <a:rPr b="1" lang="de-DE" sz="1300" u="none" cap="none" strike="noStrike">
                          <a:solidFill>
                            <a:schemeClr val="lt1"/>
                          </a:solidFill>
                          <a:latin typeface="Calibri"/>
                          <a:ea typeface="Calibri"/>
                          <a:cs typeface="Calibri"/>
                          <a:sym typeface="Calibri"/>
                        </a:rPr>
                      </a:br>
                      <a:r>
                        <a:rPr b="1" lang="de-DE" sz="1300" u="none" cap="none" strike="noStrike">
                          <a:solidFill>
                            <a:schemeClr val="lt1"/>
                          </a:solidFill>
                          <a:latin typeface="Calibri"/>
                          <a:ea typeface="Calibri"/>
                          <a:cs typeface="Calibri"/>
                          <a:sym typeface="Calibri"/>
                        </a:rPr>
                        <a:t>no mixing</a:t>
                      </a:r>
                      <a:endParaRPr b="1" sz="1300" u="none" cap="none" strike="noStrike">
                        <a:solidFill>
                          <a:schemeClr val="lt1"/>
                        </a:solidFill>
                        <a:latin typeface="Calibri"/>
                        <a:ea typeface="Calibri"/>
                        <a:cs typeface="Calibri"/>
                        <a:sym typeface="Calibri"/>
                      </a:endParaRPr>
                    </a:p>
                  </a:txBody>
                  <a:tcPr marT="91425" marB="91425" marR="91425" marL="91425" anchor="ctr">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7F7F7F"/>
                      </a:solidFill>
                      <a:prstDash val="solid"/>
                      <a:round/>
                      <a:headEnd len="sm" w="sm" type="none"/>
                      <a:tailEnd len="sm" w="sm" type="none"/>
                    </a:lnB>
                    <a:solidFill>
                      <a:srgbClr val="C00000"/>
                    </a:solidFill>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Number of trips</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1897</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lt1"/>
                          </a:solidFill>
                          <a:latin typeface="Calibri"/>
                          <a:ea typeface="Calibri"/>
                          <a:cs typeface="Calibri"/>
                          <a:sym typeface="Calibri"/>
                        </a:rPr>
                        <a:t>1865</a:t>
                      </a:r>
                      <a:endParaRPr b="1" sz="1300" u="none" cap="none" strike="noStrike">
                        <a:solidFill>
                          <a:schemeClr val="lt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fleet size 13</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96</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97</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fleet size 24</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26</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32</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fleet size 33</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152</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lt1"/>
                          </a:solidFill>
                          <a:latin typeface="Calibri"/>
                          <a:ea typeface="Calibri"/>
                          <a:cs typeface="Calibri"/>
                          <a:sym typeface="Calibri"/>
                        </a:rPr>
                        <a:t>147</a:t>
                      </a:r>
                      <a:endParaRPr b="1" sz="1300" u="none" cap="none" strike="noStrike">
                        <a:solidFill>
                          <a:schemeClr val="lt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total fuel costs (€)</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183397.95</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186609.95</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total driver costs (€)</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94441.34</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135129.07</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total vehicle costs (€)</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172200.00</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173430.00</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total costs (€)</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450039.29</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495169.02</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last_fresh_delivery (time)</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 day 04:36:59</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 days 07:59:16</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last_dry_delivery (time)</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 day 06:20:19</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6"/>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 days 10:36:15</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042" name="Google Shape;1042;g2a3e06661ff_2_1531"/>
          <p:cNvSpPr txBox="1"/>
          <p:nvPr/>
        </p:nvSpPr>
        <p:spPr>
          <a:xfrm>
            <a:off x="838200" y="365125"/>
            <a:ext cx="98061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Calibri"/>
              <a:buNone/>
            </a:pPr>
            <a:r>
              <a:rPr b="1" i="0" lang="de-DE" sz="2600" u="none" cap="none" strike="noStrike">
                <a:solidFill>
                  <a:schemeClr val="dk1"/>
                </a:solidFill>
                <a:latin typeface="Calibri"/>
                <a:ea typeface="Calibri"/>
                <a:cs typeface="Calibri"/>
                <a:sym typeface="Calibri"/>
              </a:rPr>
              <a:t>Comparing 2nd to 3rd Alternative: Driver Flexibility &amp; Order Adaptation</a:t>
            </a:r>
            <a:endParaRPr/>
          </a:p>
        </p:txBody>
      </p:sp>
      <p:sp>
        <p:nvSpPr>
          <p:cNvPr id="1043" name="Google Shape;1043;g2a3e06661ff_2_1531"/>
          <p:cNvSpPr txBox="1"/>
          <p:nvPr/>
        </p:nvSpPr>
        <p:spPr>
          <a:xfrm>
            <a:off x="842962" y="4257675"/>
            <a:ext cx="4536000" cy="1759800"/>
          </a:xfrm>
          <a:prstGeom prst="rect">
            <a:avLst/>
          </a:prstGeom>
          <a:noFill/>
          <a:ln cap="flat" cmpd="sng" w="22225">
            <a:solidFill>
              <a:srgbClr val="C00000"/>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de-DE" sz="1600" u="sng" cap="none" strike="noStrike">
                <a:solidFill>
                  <a:srgbClr val="000000"/>
                </a:solidFill>
                <a:latin typeface="Calibri"/>
                <a:ea typeface="Calibri"/>
                <a:cs typeface="Calibri"/>
                <a:sym typeface="Calibri"/>
              </a:rPr>
              <a:t>Results are better in the </a:t>
            </a:r>
            <a:r>
              <a:rPr b="1" i="0" lang="de-DE" sz="1600" u="sng" cap="none" strike="noStrike">
                <a:solidFill>
                  <a:srgbClr val="000000"/>
                </a:solidFill>
                <a:latin typeface="Calibri"/>
                <a:ea typeface="Calibri"/>
                <a:cs typeface="Calibri"/>
                <a:sym typeface="Calibri"/>
              </a:rPr>
              <a:t>2nd </a:t>
            </a:r>
            <a:r>
              <a:rPr b="0" i="0" lang="de-DE" sz="1600" u="sng" cap="none" strike="noStrike">
                <a:solidFill>
                  <a:srgbClr val="000000"/>
                </a:solidFill>
                <a:latin typeface="Calibri"/>
                <a:ea typeface="Calibri"/>
                <a:cs typeface="Calibri"/>
                <a:sym typeface="Calibri"/>
              </a:rPr>
              <a:t>alternative:</a:t>
            </a:r>
            <a:endParaRPr/>
          </a:p>
          <a:p>
            <a:pPr indent="-342900" lvl="0" marL="457200" marR="0" rtl="0" algn="l">
              <a:lnSpc>
                <a:spcPct val="100000"/>
              </a:lnSpc>
              <a:spcBef>
                <a:spcPts val="1000"/>
              </a:spcBef>
              <a:spcAft>
                <a:spcPts val="0"/>
              </a:spcAft>
              <a:buClr>
                <a:srgbClr val="000000"/>
              </a:buClr>
              <a:buSzPts val="1800"/>
              <a:buFont typeface="Arial"/>
              <a:buChar char="•"/>
            </a:pPr>
            <a:r>
              <a:rPr b="1" i="0" lang="de-DE" sz="1600" u="none" cap="none" strike="noStrike">
                <a:solidFill>
                  <a:srgbClr val="000000"/>
                </a:solidFill>
                <a:latin typeface="Calibri"/>
                <a:ea typeface="Calibri"/>
                <a:cs typeface="Calibri"/>
                <a:sym typeface="Calibri"/>
              </a:rPr>
              <a:t>costs</a:t>
            </a:r>
            <a:r>
              <a:rPr b="0" i="0" lang="de-DE" sz="1600" u="none" cap="none" strike="noStrike">
                <a:solidFill>
                  <a:srgbClr val="000000"/>
                </a:solidFill>
                <a:latin typeface="Calibri"/>
                <a:ea typeface="Calibri"/>
                <a:cs typeface="Calibri"/>
                <a:sym typeface="Calibri"/>
              </a:rPr>
              <a:t> are </a:t>
            </a:r>
            <a:r>
              <a:rPr b="1" i="0" lang="de-DE" sz="1600" u="none" cap="none" strike="noStrike">
                <a:solidFill>
                  <a:srgbClr val="000000"/>
                </a:solidFill>
                <a:latin typeface="Calibri"/>
                <a:ea typeface="Calibri"/>
                <a:cs typeface="Calibri"/>
                <a:sym typeface="Calibri"/>
              </a:rPr>
              <a:t>lower</a:t>
            </a:r>
            <a:r>
              <a:rPr b="0" i="0" lang="de-DE" sz="1600" u="none" cap="none" strike="noStrike">
                <a:solidFill>
                  <a:srgbClr val="000000"/>
                </a:solidFill>
                <a:latin typeface="Calibri"/>
                <a:ea typeface="Calibri"/>
                <a:cs typeface="Calibri"/>
                <a:sym typeface="Calibri"/>
              </a:rPr>
              <a:t> across the board, especially driver costs</a:t>
            </a:r>
            <a:endParaRPr b="0" i="0" sz="16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Arial"/>
              <a:buChar char="•"/>
            </a:pPr>
            <a:r>
              <a:rPr b="1" i="0" lang="de-DE" sz="1600" u="none" cap="none" strike="noStrike">
                <a:solidFill>
                  <a:srgbClr val="000000"/>
                </a:solidFill>
                <a:latin typeface="Calibri"/>
                <a:ea typeface="Calibri"/>
                <a:cs typeface="Calibri"/>
                <a:sym typeface="Calibri"/>
              </a:rPr>
              <a:t>last delivery times </a:t>
            </a:r>
            <a:r>
              <a:rPr b="0" i="0" lang="de-DE" sz="1600" u="none" cap="none" strike="noStrike">
                <a:solidFill>
                  <a:srgbClr val="000000"/>
                </a:solidFill>
                <a:latin typeface="Calibri"/>
                <a:ea typeface="Calibri"/>
                <a:cs typeface="Calibri"/>
                <a:sym typeface="Calibri"/>
              </a:rPr>
              <a:t>are also </a:t>
            </a:r>
            <a:r>
              <a:rPr b="1" i="0" lang="de-DE" sz="1600" u="none" cap="none" strike="noStrike">
                <a:solidFill>
                  <a:srgbClr val="000000"/>
                </a:solidFill>
                <a:latin typeface="Calibri"/>
                <a:ea typeface="Calibri"/>
                <a:cs typeface="Calibri"/>
                <a:sym typeface="Calibri"/>
              </a:rPr>
              <a:t>much later </a:t>
            </a:r>
            <a:r>
              <a:rPr b="0" i="0" lang="de-DE" sz="1600" u="none" cap="none" strike="noStrike">
                <a:solidFill>
                  <a:srgbClr val="000000"/>
                </a:solidFill>
                <a:latin typeface="Calibri"/>
                <a:ea typeface="Calibri"/>
                <a:cs typeface="Calibri"/>
                <a:sym typeface="Calibri"/>
              </a:rPr>
              <a:t>in the </a:t>
            </a:r>
            <a:r>
              <a:rPr b="1" i="0" lang="de-DE" sz="1600" u="none" cap="none" strike="noStrike">
                <a:solidFill>
                  <a:srgbClr val="000000"/>
                </a:solidFill>
                <a:latin typeface="Calibri"/>
                <a:ea typeface="Calibri"/>
                <a:cs typeface="Calibri"/>
                <a:sym typeface="Calibri"/>
              </a:rPr>
              <a:t>second alternative </a:t>
            </a:r>
            <a:r>
              <a:rPr b="0" i="0" lang="de-DE" sz="1600" u="none" cap="none" strike="noStrike">
                <a:solidFill>
                  <a:srgbClr val="000000"/>
                </a:solidFill>
                <a:latin typeface="Calibri"/>
                <a:ea typeface="Calibri"/>
                <a:cs typeface="Calibri"/>
                <a:sym typeface="Calibri"/>
              </a:rPr>
              <a:t>due to allowing for 20 hour trips</a:t>
            </a:r>
            <a:endParaRPr b="0" i="0" sz="1600" u="none" cap="none" strike="noStrike">
              <a:solidFill>
                <a:srgbClr val="000000"/>
              </a:solidFill>
              <a:latin typeface="Calibri"/>
              <a:ea typeface="Calibri"/>
              <a:cs typeface="Calibri"/>
              <a:sym typeface="Calibri"/>
            </a:endParaRPr>
          </a:p>
        </p:txBody>
      </p:sp>
      <p:sp>
        <p:nvSpPr>
          <p:cNvPr id="1044" name="Google Shape;1044;g2a3e06661ff_2_1531"/>
          <p:cNvSpPr/>
          <p:nvPr/>
        </p:nvSpPr>
        <p:spPr>
          <a:xfrm>
            <a:off x="5519344" y="1892350"/>
            <a:ext cx="443700" cy="4464000"/>
          </a:xfrm>
          <a:prstGeom prst="rightBrace">
            <a:avLst>
              <a:gd fmla="val 8333" name="adj1"/>
              <a:gd fmla="val 50000" name="adj2"/>
            </a:avLst>
          </a:prstGeom>
          <a:noFill/>
          <a:ln cap="flat" cmpd="sng" w="190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g2a3e06661ff_2_1648"/>
          <p:cNvSpPr txBox="1"/>
          <p:nvPr>
            <p:ph idx="1" type="body"/>
          </p:nvPr>
        </p:nvSpPr>
        <p:spPr>
          <a:xfrm>
            <a:off x="838200" y="1968939"/>
            <a:ext cx="4536000" cy="1503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de-DE" sz="1600">
                <a:latin typeface="Calibri"/>
                <a:ea typeface="Calibri"/>
                <a:cs typeface="Calibri"/>
                <a:sym typeface="Calibri"/>
              </a:rPr>
              <a:t>The </a:t>
            </a:r>
            <a:r>
              <a:rPr b="1" lang="de-DE" sz="1600">
                <a:latin typeface="Calibri"/>
                <a:ea typeface="Calibri"/>
                <a:cs typeface="Calibri"/>
                <a:sym typeface="Calibri"/>
              </a:rPr>
              <a:t>difference</a:t>
            </a:r>
            <a:r>
              <a:rPr lang="de-DE" sz="1600">
                <a:latin typeface="Calibri"/>
                <a:ea typeface="Calibri"/>
                <a:cs typeface="Calibri"/>
                <a:sym typeface="Calibri"/>
              </a:rPr>
              <a:t> in setup is the </a:t>
            </a:r>
            <a:r>
              <a:rPr b="1" lang="de-DE" sz="1600">
                <a:latin typeface="Calibri"/>
                <a:ea typeface="Calibri"/>
                <a:cs typeface="Calibri"/>
                <a:sym typeface="Calibri"/>
              </a:rPr>
              <a:t>number of drivers </a:t>
            </a:r>
            <a:r>
              <a:rPr lang="de-DE" sz="1600">
                <a:latin typeface="Calibri"/>
                <a:ea typeface="Calibri"/>
                <a:cs typeface="Calibri"/>
                <a:sym typeface="Calibri"/>
              </a:rPr>
              <a:t>permitted. </a:t>
            </a:r>
            <a:endParaRPr sz="1600">
              <a:latin typeface="Calibri"/>
              <a:ea typeface="Calibri"/>
              <a:cs typeface="Calibri"/>
              <a:sym typeface="Calibri"/>
            </a:endParaRPr>
          </a:p>
          <a:p>
            <a:pPr indent="0" lvl="0" marL="0" rtl="0" algn="l">
              <a:lnSpc>
                <a:spcPct val="90000"/>
              </a:lnSpc>
              <a:spcBef>
                <a:spcPts val="1000"/>
              </a:spcBef>
              <a:spcAft>
                <a:spcPts val="0"/>
              </a:spcAft>
              <a:buSzPts val="1800"/>
              <a:buNone/>
            </a:pPr>
            <a:r>
              <a:rPr lang="de-DE" sz="1600">
                <a:latin typeface="Calibri"/>
                <a:ea typeface="Calibri"/>
                <a:cs typeface="Calibri"/>
                <a:sym typeface="Calibri"/>
              </a:rPr>
              <a:t>If a trip takes longer than 10 hours a second driver can be added and the limit becomes 20 hours. </a:t>
            </a:r>
            <a:endParaRPr sz="1600">
              <a:latin typeface="Calibri"/>
              <a:ea typeface="Calibri"/>
              <a:cs typeface="Calibri"/>
              <a:sym typeface="Calibri"/>
            </a:endParaRPr>
          </a:p>
        </p:txBody>
      </p:sp>
      <p:sp>
        <p:nvSpPr>
          <p:cNvPr id="1051" name="Google Shape;1051;g2a3e06661ff_2_1648"/>
          <p:cNvSpPr txBox="1"/>
          <p:nvPr>
            <p:ph type="title"/>
          </p:nvPr>
        </p:nvSpPr>
        <p:spPr>
          <a:xfrm>
            <a:off x="838200" y="365125"/>
            <a:ext cx="97347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de-DE" sz="2600"/>
              <a:t>Contrasting 2nd to 4th Alternative: Extended Trip Duration &amp; Driver Flexibility</a:t>
            </a:r>
            <a:endParaRPr sz="2600"/>
          </a:p>
        </p:txBody>
      </p:sp>
      <p:sp>
        <p:nvSpPr>
          <p:cNvPr id="1052" name="Google Shape;1052;g2a3e06661ff_2_164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graphicFrame>
        <p:nvGraphicFramePr>
          <p:cNvPr id="1053" name="Google Shape;1053;g2a3e06661ff_2_1648"/>
          <p:cNvGraphicFramePr/>
          <p:nvPr/>
        </p:nvGraphicFramePr>
        <p:xfrm>
          <a:off x="6103475" y="1308681"/>
          <a:ext cx="3000000" cy="3000000"/>
        </p:xfrm>
        <a:graphic>
          <a:graphicData uri="http://schemas.openxmlformats.org/drawingml/2006/table">
            <a:tbl>
              <a:tblPr bandRow="1" firstRow="1">
                <a:noFill/>
                <a:tableStyleId>{88C312EF-25D4-43DD-A1C5-61F52EADE3C9}</a:tableStyleId>
              </a:tblPr>
              <a:tblGrid>
                <a:gridCol w="2337900"/>
                <a:gridCol w="1480575"/>
                <a:gridCol w="1431850"/>
              </a:tblGrid>
              <a:tr h="664300">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accent6"/>
                          </a:solidFill>
                          <a:latin typeface="Calibri"/>
                          <a:ea typeface="Calibri"/>
                          <a:cs typeface="Calibri"/>
                          <a:sym typeface="Calibri"/>
                        </a:rPr>
                        <a:t>Green = improvement</a:t>
                      </a:r>
                      <a:endParaRPr b="1" sz="1300" u="none" cap="none" strike="noStrike">
                        <a:solidFill>
                          <a:schemeClr val="accent6"/>
                        </a:solidFill>
                        <a:latin typeface="Calibri"/>
                        <a:ea typeface="Calibri"/>
                        <a:cs typeface="Calibri"/>
                        <a:sym typeface="Calibri"/>
                      </a:endParaRPr>
                    </a:p>
                  </a:txBody>
                  <a:tcPr marT="94000" marB="94000" marR="47000" marL="65800" anchor="ctr">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lt1"/>
                          </a:solidFill>
                          <a:latin typeface="Calibri"/>
                          <a:ea typeface="Calibri"/>
                          <a:cs typeface="Calibri"/>
                          <a:sym typeface="Calibri"/>
                        </a:rPr>
                        <a:t>1 driver, </a:t>
                      </a:r>
                      <a:br>
                        <a:rPr b="1" lang="de-DE" sz="1300" u="none" cap="none" strike="noStrike">
                          <a:solidFill>
                            <a:schemeClr val="lt1"/>
                          </a:solidFill>
                          <a:latin typeface="Calibri"/>
                          <a:ea typeface="Calibri"/>
                          <a:cs typeface="Calibri"/>
                          <a:sym typeface="Calibri"/>
                        </a:rPr>
                      </a:br>
                      <a:r>
                        <a:rPr b="1" lang="de-DE" sz="1300" u="none" cap="none" strike="noStrike">
                          <a:solidFill>
                            <a:schemeClr val="lt1"/>
                          </a:solidFill>
                          <a:latin typeface="Calibri"/>
                          <a:ea typeface="Calibri"/>
                          <a:cs typeface="Calibri"/>
                          <a:sym typeface="Calibri"/>
                        </a:rPr>
                        <a:t>mixing</a:t>
                      </a:r>
                      <a:endParaRPr b="1" sz="1300" u="none" cap="none" strike="noStrike">
                        <a:solidFill>
                          <a:schemeClr val="lt1"/>
                        </a:solidFill>
                        <a:latin typeface="Calibri"/>
                        <a:ea typeface="Calibri"/>
                        <a:cs typeface="Calibri"/>
                        <a:sym typeface="Calibri"/>
                      </a:endParaRPr>
                    </a:p>
                  </a:txBody>
                  <a:tcPr marT="91425" marB="91425" marR="91425" marL="914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7F7F7F"/>
                      </a:solidFill>
                      <a:prstDash val="solid"/>
                      <a:round/>
                      <a:headEnd len="sm" w="sm" type="none"/>
                      <a:tailEnd len="sm" w="sm" type="none"/>
                    </a:lnB>
                    <a:solidFill>
                      <a:srgbClr val="C00000"/>
                    </a:solidFill>
                  </a:tcPr>
                </a:tc>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lt1"/>
                          </a:solidFill>
                          <a:latin typeface="Calibri"/>
                          <a:ea typeface="Calibri"/>
                          <a:cs typeface="Calibri"/>
                          <a:sym typeface="Calibri"/>
                        </a:rPr>
                        <a:t>2 drivers, </a:t>
                      </a:r>
                      <a:br>
                        <a:rPr b="1" lang="de-DE" sz="1300" u="none" cap="none" strike="noStrike">
                          <a:solidFill>
                            <a:schemeClr val="lt1"/>
                          </a:solidFill>
                          <a:latin typeface="Calibri"/>
                          <a:ea typeface="Calibri"/>
                          <a:cs typeface="Calibri"/>
                          <a:sym typeface="Calibri"/>
                        </a:rPr>
                      </a:br>
                      <a:r>
                        <a:rPr b="1" lang="de-DE" sz="1300" u="none" cap="none" strike="noStrike">
                          <a:solidFill>
                            <a:schemeClr val="lt1"/>
                          </a:solidFill>
                          <a:latin typeface="Calibri"/>
                          <a:ea typeface="Calibri"/>
                          <a:cs typeface="Calibri"/>
                          <a:sym typeface="Calibri"/>
                        </a:rPr>
                        <a:t>mixing</a:t>
                      </a:r>
                      <a:endParaRPr b="1" sz="1300" u="none" cap="none" strike="noStrike">
                        <a:solidFill>
                          <a:schemeClr val="lt1"/>
                        </a:solidFill>
                        <a:latin typeface="Calibri"/>
                        <a:ea typeface="Calibri"/>
                        <a:cs typeface="Calibri"/>
                        <a:sym typeface="Calibri"/>
                      </a:endParaRPr>
                    </a:p>
                  </a:txBody>
                  <a:tcPr marT="91425" marB="91425" marR="91425" marL="91425" anchor="ctr">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7F7F7F"/>
                      </a:solidFill>
                      <a:prstDash val="solid"/>
                      <a:round/>
                      <a:headEnd len="sm" w="sm" type="none"/>
                      <a:tailEnd len="sm" w="sm" type="none"/>
                    </a:lnB>
                    <a:solidFill>
                      <a:srgbClr val="C00000"/>
                    </a:solidFill>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Number of trips</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1897</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1831</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fleet size 13</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96</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96</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fleet size 24</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26</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28</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fleet size 33</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152</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141</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total fuel costs (€)</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183397.95</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172305.35</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total driver costs (€)</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94441.34</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112569.66</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total vehicle costs (€)</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172200.00</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166260.00</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total costs (€)</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450039.29</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451135.01</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last_fresh_delivery (time)</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 day 04:36:59</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 days 06:02:19.</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423475">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last_dry_delivery (time)</a:t>
                      </a:r>
                      <a:endParaRPr b="1" sz="1300" u="none" cap="none" strike="noStrike">
                        <a:solidFill>
                          <a:schemeClr val="dk1"/>
                        </a:solidFill>
                        <a:latin typeface="Calibri"/>
                        <a:ea typeface="Calibri"/>
                        <a:cs typeface="Calibri"/>
                        <a:sym typeface="Calibri"/>
                      </a:endParaRPr>
                    </a:p>
                  </a:txBody>
                  <a:tcPr marT="94000" marB="94000" marR="47000" marL="65800">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 day 06:20:19</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6"/>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 days 13:11:55.</a:t>
                      </a:r>
                      <a:endParaRPr b="1" sz="13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054" name="Google Shape;1054;g2a3e06661ff_2_1648"/>
          <p:cNvSpPr txBox="1"/>
          <p:nvPr/>
        </p:nvSpPr>
        <p:spPr>
          <a:xfrm>
            <a:off x="838200" y="3829614"/>
            <a:ext cx="4536000" cy="2037000"/>
          </a:xfrm>
          <a:prstGeom prst="rect">
            <a:avLst/>
          </a:prstGeom>
          <a:noFill/>
          <a:ln cap="flat" cmpd="sng" w="22225">
            <a:solidFill>
              <a:srgbClr val="C00000"/>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de-DE" sz="1600" u="sng" cap="none" strike="noStrike">
                <a:solidFill>
                  <a:srgbClr val="000000"/>
                </a:solidFill>
                <a:latin typeface="Calibri"/>
                <a:ea typeface="Calibri"/>
                <a:cs typeface="Calibri"/>
                <a:sym typeface="Calibri"/>
              </a:rPr>
              <a:t>Results are slightly better in the </a:t>
            </a:r>
            <a:r>
              <a:rPr b="1" i="0" lang="de-DE" sz="1600" u="sng" cap="none" strike="noStrike">
                <a:solidFill>
                  <a:srgbClr val="000000"/>
                </a:solidFill>
                <a:latin typeface="Calibri"/>
                <a:ea typeface="Calibri"/>
                <a:cs typeface="Calibri"/>
                <a:sym typeface="Calibri"/>
              </a:rPr>
              <a:t>2nd </a:t>
            </a:r>
            <a:r>
              <a:rPr b="0" i="0" lang="de-DE" sz="1600" u="sng" cap="none" strike="noStrike">
                <a:solidFill>
                  <a:srgbClr val="000000"/>
                </a:solidFill>
                <a:latin typeface="Calibri"/>
                <a:ea typeface="Calibri"/>
                <a:cs typeface="Calibri"/>
                <a:sym typeface="Calibri"/>
              </a:rPr>
              <a:t>alternative</a:t>
            </a:r>
            <a:endParaRPr/>
          </a:p>
          <a:p>
            <a:pPr indent="-342900" lvl="0" marL="457200" marR="0" rtl="0" algn="l">
              <a:lnSpc>
                <a:spcPct val="100000"/>
              </a:lnSpc>
              <a:spcBef>
                <a:spcPts val="1000"/>
              </a:spcBef>
              <a:spcAft>
                <a:spcPts val="0"/>
              </a:spcAft>
              <a:buClr>
                <a:srgbClr val="000000"/>
              </a:buClr>
              <a:buSzPts val="1800"/>
              <a:buFont typeface="Arial"/>
              <a:buChar char="•"/>
            </a:pPr>
            <a:r>
              <a:rPr b="1" i="0" lang="de-DE" sz="1600" u="none" cap="none" strike="noStrike">
                <a:solidFill>
                  <a:srgbClr val="000000"/>
                </a:solidFill>
                <a:latin typeface="Calibri"/>
                <a:ea typeface="Calibri"/>
                <a:cs typeface="Calibri"/>
                <a:sym typeface="Calibri"/>
              </a:rPr>
              <a:t>driver costs </a:t>
            </a:r>
            <a:r>
              <a:rPr b="0" i="0" lang="de-DE" sz="1600" u="none" cap="none" strike="noStrike">
                <a:solidFill>
                  <a:srgbClr val="000000"/>
                </a:solidFill>
                <a:latin typeface="Calibri"/>
                <a:ea typeface="Calibri"/>
                <a:cs typeface="Calibri"/>
                <a:sym typeface="Calibri"/>
              </a:rPr>
              <a:t>are </a:t>
            </a:r>
            <a:r>
              <a:rPr b="1" i="0" lang="de-DE" sz="1600" u="none" cap="none" strike="noStrike">
                <a:solidFill>
                  <a:srgbClr val="000000"/>
                </a:solidFill>
                <a:latin typeface="Calibri"/>
                <a:ea typeface="Calibri"/>
                <a:cs typeface="Calibri"/>
                <a:sym typeface="Calibri"/>
              </a:rPr>
              <a:t>lower</a:t>
            </a:r>
            <a:r>
              <a:rPr b="0" i="0" lang="de-DE" sz="1600" u="none" cap="none" strike="noStrike">
                <a:solidFill>
                  <a:srgbClr val="000000"/>
                </a:solidFill>
                <a:latin typeface="Calibri"/>
                <a:ea typeface="Calibri"/>
                <a:cs typeface="Calibri"/>
                <a:sym typeface="Calibri"/>
              </a:rPr>
              <a:t>, significantly </a:t>
            </a:r>
            <a:r>
              <a:rPr b="1" i="0" lang="de-DE" sz="1600" u="none" cap="none" strike="noStrike">
                <a:solidFill>
                  <a:srgbClr val="000000"/>
                </a:solidFill>
                <a:latin typeface="Calibri"/>
                <a:ea typeface="Calibri"/>
                <a:cs typeface="Calibri"/>
                <a:sym typeface="Calibri"/>
              </a:rPr>
              <a:t>lowering</a:t>
            </a:r>
            <a:r>
              <a:rPr b="0" i="0" lang="de-DE" sz="1600" u="none" cap="none" strike="noStrike">
                <a:solidFill>
                  <a:srgbClr val="000000"/>
                </a:solidFill>
                <a:latin typeface="Calibri"/>
                <a:ea typeface="Calibri"/>
                <a:cs typeface="Calibri"/>
                <a:sym typeface="Calibri"/>
              </a:rPr>
              <a:t> </a:t>
            </a:r>
            <a:r>
              <a:rPr b="1" i="0" lang="de-DE" sz="1600" u="none" cap="none" strike="noStrike">
                <a:solidFill>
                  <a:srgbClr val="000000"/>
                </a:solidFill>
                <a:latin typeface="Calibri"/>
                <a:ea typeface="Calibri"/>
                <a:cs typeface="Calibri"/>
                <a:sym typeface="Calibri"/>
              </a:rPr>
              <a:t>total costs</a:t>
            </a:r>
            <a:endParaRPr b="1" i="0" sz="16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Arial"/>
              <a:buChar char="•"/>
            </a:pPr>
            <a:r>
              <a:rPr b="0" i="0" lang="de-DE" sz="1600" u="none" cap="none" strike="noStrike">
                <a:solidFill>
                  <a:srgbClr val="000000"/>
                </a:solidFill>
                <a:latin typeface="Calibri"/>
                <a:ea typeface="Calibri"/>
                <a:cs typeface="Calibri"/>
                <a:sym typeface="Calibri"/>
              </a:rPr>
              <a:t>for two drivers </a:t>
            </a:r>
            <a:r>
              <a:rPr b="1" i="0" lang="de-DE" sz="1600" u="none" cap="none" strike="noStrike">
                <a:solidFill>
                  <a:srgbClr val="000000"/>
                </a:solidFill>
                <a:latin typeface="Calibri"/>
                <a:ea typeface="Calibri"/>
                <a:cs typeface="Calibri"/>
                <a:sym typeface="Calibri"/>
              </a:rPr>
              <a:t>fewer trips </a:t>
            </a:r>
            <a:r>
              <a:rPr b="0" i="0" lang="de-DE" sz="1600" u="none" cap="none" strike="noStrike">
                <a:solidFill>
                  <a:srgbClr val="000000"/>
                </a:solidFill>
                <a:latin typeface="Calibri"/>
                <a:ea typeface="Calibri"/>
                <a:cs typeface="Calibri"/>
                <a:sym typeface="Calibri"/>
              </a:rPr>
              <a:t>are needed, </a:t>
            </a:r>
            <a:r>
              <a:rPr b="1" i="0" lang="de-DE" sz="1600" u="none" cap="none" strike="noStrike">
                <a:solidFill>
                  <a:srgbClr val="000000"/>
                </a:solidFill>
                <a:latin typeface="Calibri"/>
                <a:ea typeface="Calibri"/>
                <a:cs typeface="Calibri"/>
                <a:sym typeface="Calibri"/>
              </a:rPr>
              <a:t>lowering fuel vehicle costs </a:t>
            </a:r>
            <a:endParaRPr/>
          </a:p>
          <a:p>
            <a:pPr indent="-342900" lvl="0" marL="457200" marR="0" rtl="0" algn="l">
              <a:lnSpc>
                <a:spcPct val="100000"/>
              </a:lnSpc>
              <a:spcBef>
                <a:spcPts val="0"/>
              </a:spcBef>
              <a:spcAft>
                <a:spcPts val="0"/>
              </a:spcAft>
              <a:buClr>
                <a:srgbClr val="000000"/>
              </a:buClr>
              <a:buSzPts val="1800"/>
              <a:buFont typeface="Arial"/>
              <a:buChar char="•"/>
            </a:pPr>
            <a:r>
              <a:rPr b="1" i="0" lang="de-DE" sz="1600" u="none" cap="none" strike="noStrike">
                <a:solidFill>
                  <a:srgbClr val="000000"/>
                </a:solidFill>
                <a:latin typeface="Calibri"/>
                <a:ea typeface="Calibri"/>
                <a:cs typeface="Calibri"/>
                <a:sym typeface="Calibri"/>
              </a:rPr>
              <a:t>last delivery times </a:t>
            </a:r>
            <a:r>
              <a:rPr b="0" i="0" lang="de-DE" sz="1600" u="none" cap="none" strike="noStrike">
                <a:solidFill>
                  <a:srgbClr val="000000"/>
                </a:solidFill>
                <a:latin typeface="Calibri"/>
                <a:ea typeface="Calibri"/>
                <a:cs typeface="Calibri"/>
                <a:sym typeface="Calibri"/>
              </a:rPr>
              <a:t>are also </a:t>
            </a:r>
            <a:r>
              <a:rPr b="1" i="0" lang="de-DE" sz="1600" u="none" cap="none" strike="noStrike">
                <a:solidFill>
                  <a:srgbClr val="000000"/>
                </a:solidFill>
                <a:latin typeface="Calibri"/>
                <a:ea typeface="Calibri"/>
                <a:cs typeface="Calibri"/>
                <a:sym typeface="Calibri"/>
              </a:rPr>
              <a:t>much later </a:t>
            </a:r>
            <a:r>
              <a:rPr b="0" i="0" lang="de-DE" sz="1600" u="none" cap="none" strike="noStrike">
                <a:solidFill>
                  <a:srgbClr val="000000"/>
                </a:solidFill>
                <a:latin typeface="Calibri"/>
                <a:ea typeface="Calibri"/>
                <a:cs typeface="Calibri"/>
                <a:sym typeface="Calibri"/>
              </a:rPr>
              <a:t>in the 4th alternative due to allowing for 20 hour trips</a:t>
            </a:r>
            <a:endParaRPr b="0" i="0" sz="1600" u="none" cap="none" strike="noStrike">
              <a:solidFill>
                <a:srgbClr val="000000"/>
              </a:solidFill>
              <a:latin typeface="Calibri"/>
              <a:ea typeface="Calibri"/>
              <a:cs typeface="Calibri"/>
              <a:sym typeface="Calibri"/>
            </a:endParaRPr>
          </a:p>
        </p:txBody>
      </p:sp>
      <p:sp>
        <p:nvSpPr>
          <p:cNvPr id="1055" name="Google Shape;1055;g2a3e06661ff_2_1648"/>
          <p:cNvSpPr/>
          <p:nvPr/>
        </p:nvSpPr>
        <p:spPr>
          <a:xfrm>
            <a:off x="5378962" y="1717246"/>
            <a:ext cx="443700" cy="4464000"/>
          </a:xfrm>
          <a:prstGeom prst="rightBrace">
            <a:avLst>
              <a:gd fmla="val 8333" name="adj1"/>
              <a:gd fmla="val 50000" name="adj2"/>
            </a:avLst>
          </a:prstGeom>
          <a:noFill/>
          <a:ln cap="flat" cmpd="sng" w="190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g2a3e06661ff_2_176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1062" name="Google Shape;1062;g2a3e06661ff_2_1765"/>
          <p:cNvSpPr txBox="1"/>
          <p:nvPr>
            <p:ph type="title"/>
          </p:nvPr>
        </p:nvSpPr>
        <p:spPr>
          <a:xfrm>
            <a:off x="838200" y="365125"/>
            <a:ext cx="97347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i="0" lang="de-DE" sz="2600" u="none" strike="noStrike">
                <a:solidFill>
                  <a:schemeClr val="dk1"/>
                </a:solidFill>
                <a:latin typeface="Calibri"/>
                <a:ea typeface="Calibri"/>
                <a:cs typeface="Calibri"/>
                <a:sym typeface="Calibri"/>
              </a:rPr>
              <a:t>Alternative Comparison: Exploring Delivery Planning Scenarios</a:t>
            </a:r>
            <a:endParaRPr b="1" sz="2600">
              <a:solidFill>
                <a:schemeClr val="dk1"/>
              </a:solidFill>
              <a:latin typeface="Calibri"/>
              <a:ea typeface="Calibri"/>
              <a:cs typeface="Calibri"/>
              <a:sym typeface="Calibri"/>
            </a:endParaRPr>
          </a:p>
        </p:txBody>
      </p:sp>
      <p:graphicFrame>
        <p:nvGraphicFramePr>
          <p:cNvPr id="1063" name="Google Shape;1063;g2a3e06661ff_2_1765"/>
          <p:cNvGraphicFramePr/>
          <p:nvPr/>
        </p:nvGraphicFramePr>
        <p:xfrm>
          <a:off x="969169" y="1834215"/>
          <a:ext cx="3000000" cy="3000000"/>
        </p:xfrm>
        <a:graphic>
          <a:graphicData uri="http://schemas.openxmlformats.org/drawingml/2006/table">
            <a:tbl>
              <a:tblPr bandRow="1" firstRow="1">
                <a:noFill/>
                <a:tableStyleId>{88C312EF-25D4-43DD-A1C5-61F52EADE3C9}</a:tableStyleId>
              </a:tblPr>
              <a:tblGrid>
                <a:gridCol w="2441050"/>
                <a:gridCol w="1689450"/>
                <a:gridCol w="1559550"/>
                <a:gridCol w="1559550"/>
                <a:gridCol w="1559550"/>
                <a:gridCol w="1444500"/>
              </a:tblGrid>
              <a:tr h="541000">
                <a:tc>
                  <a:txBody>
                    <a:bodyPr/>
                    <a:lstStyle/>
                    <a:p>
                      <a:pPr indent="0" lvl="0" marL="0" marR="0" rtl="0" algn="l">
                        <a:lnSpc>
                          <a:spcPct val="100000"/>
                        </a:lnSpc>
                        <a:spcBef>
                          <a:spcPts val="0"/>
                        </a:spcBef>
                        <a:spcAft>
                          <a:spcPts val="0"/>
                        </a:spcAft>
                        <a:buClr>
                          <a:srgbClr val="000000"/>
                        </a:buClr>
                        <a:buSzPts val="1300"/>
                        <a:buFont typeface="Arial"/>
                        <a:buNone/>
                      </a:pPr>
                      <a:r>
                        <a:t/>
                      </a:r>
                      <a:endParaRPr b="0" sz="1300" u="none" cap="none" strike="noStrike">
                        <a:solidFill>
                          <a:schemeClr val="dk1"/>
                        </a:solidFill>
                        <a:latin typeface="Calibri"/>
                        <a:ea typeface="Calibri"/>
                        <a:cs typeface="Calibri"/>
                        <a:sym typeface="Calibri"/>
                      </a:endParaRPr>
                    </a:p>
                  </a:txBody>
                  <a:tcPr marT="57650" marB="57650" marR="82325" marL="82325">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Baseline Case</a:t>
                      </a:r>
                      <a:endParaRPr b="1" sz="1300" u="none" cap="none" strike="noStrike">
                        <a:solidFill>
                          <a:schemeClr val="dk1"/>
                        </a:solidFill>
                        <a:latin typeface="Calibri"/>
                        <a:ea typeface="Calibri"/>
                        <a:cs typeface="Calibri"/>
                        <a:sym typeface="Calibri"/>
                      </a:endParaRPr>
                    </a:p>
                  </a:txBody>
                  <a:tcPr marT="57650" marB="57650" marR="82325" marL="823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 driver, </a:t>
                      </a:r>
                      <a:br>
                        <a:rPr b="1" lang="de-DE" sz="1300" u="none" cap="none" strike="noStrike">
                          <a:solidFill>
                            <a:schemeClr val="dk1"/>
                          </a:solidFill>
                          <a:latin typeface="Calibri"/>
                          <a:ea typeface="Calibri"/>
                          <a:cs typeface="Calibri"/>
                          <a:sym typeface="Calibri"/>
                        </a:rPr>
                      </a:br>
                      <a:r>
                        <a:rPr b="1" lang="de-DE" sz="1300" u="none" cap="none" strike="noStrike">
                          <a:solidFill>
                            <a:schemeClr val="dk1"/>
                          </a:solidFill>
                          <a:latin typeface="Calibri"/>
                          <a:ea typeface="Calibri"/>
                          <a:cs typeface="Calibri"/>
                          <a:sym typeface="Calibri"/>
                        </a:rPr>
                        <a:t>no mixing</a:t>
                      </a:r>
                      <a:endParaRPr b="1" sz="1300" u="none" cap="none" strike="noStrike">
                        <a:solidFill>
                          <a:schemeClr val="dk1"/>
                        </a:solidFill>
                        <a:latin typeface="Calibri"/>
                        <a:ea typeface="Calibri"/>
                        <a:cs typeface="Calibri"/>
                        <a:sym typeface="Calibri"/>
                      </a:endParaRPr>
                    </a:p>
                  </a:txBody>
                  <a:tcPr marT="57650" marB="57650" marR="82325" marL="823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1 driver, </a:t>
                      </a:r>
                      <a:br>
                        <a:rPr b="1" lang="de-DE" sz="1300" u="none" cap="none" strike="noStrike">
                          <a:solidFill>
                            <a:schemeClr val="dk1"/>
                          </a:solidFill>
                          <a:latin typeface="Calibri"/>
                          <a:ea typeface="Calibri"/>
                          <a:cs typeface="Calibri"/>
                          <a:sym typeface="Calibri"/>
                        </a:rPr>
                      </a:br>
                      <a:r>
                        <a:rPr b="1" lang="de-DE" sz="1300" u="none" cap="none" strike="noStrike">
                          <a:solidFill>
                            <a:schemeClr val="dk1"/>
                          </a:solidFill>
                          <a:latin typeface="Calibri"/>
                          <a:ea typeface="Calibri"/>
                          <a:cs typeface="Calibri"/>
                          <a:sym typeface="Calibri"/>
                        </a:rPr>
                        <a:t>mixing</a:t>
                      </a:r>
                      <a:endParaRPr b="1" sz="1300" u="none" cap="none" strike="noStrike">
                        <a:solidFill>
                          <a:schemeClr val="dk1"/>
                        </a:solidFill>
                        <a:latin typeface="Calibri"/>
                        <a:ea typeface="Calibri"/>
                        <a:cs typeface="Calibri"/>
                        <a:sym typeface="Calibri"/>
                      </a:endParaRPr>
                    </a:p>
                  </a:txBody>
                  <a:tcPr marT="57650" marB="57650" marR="82325" marL="823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2 drivers, </a:t>
                      </a:r>
                      <a:br>
                        <a:rPr b="1" lang="de-DE" sz="1300" u="none" cap="none" strike="noStrike">
                          <a:solidFill>
                            <a:schemeClr val="dk1"/>
                          </a:solidFill>
                          <a:latin typeface="Calibri"/>
                          <a:ea typeface="Calibri"/>
                          <a:cs typeface="Calibri"/>
                          <a:sym typeface="Calibri"/>
                        </a:rPr>
                      </a:br>
                      <a:r>
                        <a:rPr b="1" lang="de-DE" sz="1300" u="none" cap="none" strike="noStrike">
                          <a:solidFill>
                            <a:schemeClr val="dk1"/>
                          </a:solidFill>
                          <a:latin typeface="Calibri"/>
                          <a:ea typeface="Calibri"/>
                          <a:cs typeface="Calibri"/>
                          <a:sym typeface="Calibri"/>
                        </a:rPr>
                        <a:t>no mixing</a:t>
                      </a:r>
                      <a:endParaRPr b="1" sz="1300" u="none" cap="none" strike="noStrike">
                        <a:solidFill>
                          <a:schemeClr val="dk1"/>
                        </a:solidFill>
                        <a:latin typeface="Calibri"/>
                        <a:ea typeface="Calibri"/>
                        <a:cs typeface="Calibri"/>
                        <a:sym typeface="Calibri"/>
                      </a:endParaRPr>
                    </a:p>
                  </a:txBody>
                  <a:tcPr marT="57650" marB="57650" marR="82325" marL="823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2 driver, </a:t>
                      </a:r>
                      <a:br>
                        <a:rPr b="1" lang="de-DE" sz="1300" u="none" cap="none" strike="noStrike">
                          <a:solidFill>
                            <a:schemeClr val="dk1"/>
                          </a:solidFill>
                          <a:latin typeface="Calibri"/>
                          <a:ea typeface="Calibri"/>
                          <a:cs typeface="Calibri"/>
                          <a:sym typeface="Calibri"/>
                        </a:rPr>
                      </a:br>
                      <a:r>
                        <a:rPr b="1" lang="de-DE" sz="1300" u="none" cap="none" strike="noStrike">
                          <a:solidFill>
                            <a:schemeClr val="dk1"/>
                          </a:solidFill>
                          <a:latin typeface="Calibri"/>
                          <a:ea typeface="Calibri"/>
                          <a:cs typeface="Calibri"/>
                          <a:sym typeface="Calibri"/>
                        </a:rPr>
                        <a:t>mixing</a:t>
                      </a:r>
                      <a:endParaRPr b="1" sz="1300" u="none" cap="none" strike="noStrike">
                        <a:solidFill>
                          <a:schemeClr val="dk1"/>
                        </a:solidFill>
                        <a:latin typeface="Calibri"/>
                        <a:ea typeface="Calibri"/>
                        <a:cs typeface="Calibri"/>
                        <a:sym typeface="Calibri"/>
                      </a:endParaRPr>
                    </a:p>
                  </a:txBody>
                  <a:tcPr marT="57650" marB="57650" marR="82325" marL="82325" anchor="ctr">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7F7F7F"/>
                      </a:solidFill>
                      <a:prstDash val="solid"/>
                      <a:round/>
                      <a:headEnd len="sm" w="sm" type="none"/>
                      <a:tailEnd len="sm" w="sm" type="none"/>
                    </a:lnB>
                  </a:tcPr>
                </a:tc>
              </a:tr>
              <a:tr h="355950">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Number of trips</a:t>
                      </a:r>
                      <a:endParaRPr b="1" sz="1300" u="none" cap="none" strike="noStrike">
                        <a:solidFill>
                          <a:schemeClr val="dk1"/>
                        </a:solidFill>
                        <a:latin typeface="Calibri"/>
                        <a:ea typeface="Calibri"/>
                        <a:cs typeface="Calibri"/>
                        <a:sym typeface="Calibri"/>
                      </a:endParaRPr>
                    </a:p>
                  </a:txBody>
                  <a:tcPr marT="57650" marB="57650" marR="82325" marL="82325">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2049</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2041</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1897</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1865</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1831</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335000">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fleet size 13</a:t>
                      </a:r>
                      <a:endParaRPr b="1" sz="1300" u="none" cap="none" strike="noStrike">
                        <a:solidFill>
                          <a:schemeClr val="dk1"/>
                        </a:solidFill>
                        <a:latin typeface="Calibri"/>
                        <a:ea typeface="Calibri"/>
                        <a:cs typeface="Calibri"/>
                        <a:sym typeface="Calibri"/>
                      </a:endParaRPr>
                    </a:p>
                  </a:txBody>
                  <a:tcPr marT="57650" marB="57650" marR="82325" marL="82325">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88</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97</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96</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97</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96</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r>
              <a:tr h="355950">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fleet size 24</a:t>
                      </a:r>
                      <a:endParaRPr b="1" sz="1300" u="none" cap="none" strike="noStrike">
                        <a:solidFill>
                          <a:schemeClr val="dk1"/>
                        </a:solidFill>
                        <a:latin typeface="Calibri"/>
                        <a:ea typeface="Calibri"/>
                        <a:cs typeface="Calibri"/>
                        <a:sym typeface="Calibri"/>
                      </a:endParaRPr>
                    </a:p>
                  </a:txBody>
                  <a:tcPr marT="57650" marB="57650" marR="82325" marL="82325">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34</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31</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26</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32</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28</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335000">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fleet size 33</a:t>
                      </a:r>
                      <a:endParaRPr b="1" sz="1300" u="none" cap="none" strike="noStrike">
                        <a:solidFill>
                          <a:schemeClr val="dk1"/>
                        </a:solidFill>
                        <a:latin typeface="Calibri"/>
                        <a:ea typeface="Calibri"/>
                        <a:cs typeface="Calibri"/>
                        <a:sym typeface="Calibri"/>
                      </a:endParaRPr>
                    </a:p>
                  </a:txBody>
                  <a:tcPr marT="57650" marB="57650" marR="82325" marL="82325">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165</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165</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152</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147</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141</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r>
              <a:tr h="355950">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total fuel costs (€)</a:t>
                      </a:r>
                      <a:endParaRPr b="1" sz="1300" u="none" cap="none" strike="noStrike">
                        <a:solidFill>
                          <a:schemeClr val="dk1"/>
                        </a:solidFill>
                        <a:latin typeface="Calibri"/>
                        <a:ea typeface="Calibri"/>
                        <a:cs typeface="Calibri"/>
                        <a:sym typeface="Calibri"/>
                      </a:endParaRPr>
                    </a:p>
                  </a:txBody>
                  <a:tcPr marT="57650" marB="57650" marR="82325" marL="82325">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219031.70</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218727.05</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183397.95</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186609.95</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172305.35</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335000">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total driver costs (€)</a:t>
                      </a:r>
                      <a:endParaRPr b="1" sz="1300" u="none" cap="none" strike="noStrike">
                        <a:solidFill>
                          <a:schemeClr val="dk1"/>
                        </a:solidFill>
                        <a:latin typeface="Calibri"/>
                        <a:ea typeface="Calibri"/>
                        <a:cs typeface="Calibri"/>
                        <a:sym typeface="Calibri"/>
                      </a:endParaRPr>
                    </a:p>
                  </a:txBody>
                  <a:tcPr marT="57650" marB="57650" marR="82325" marL="82325">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106665.35</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106728.42</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94441.34</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135129.07</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112569.66</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r>
              <a:tr h="355950">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total vehicle costs (€)</a:t>
                      </a:r>
                      <a:endParaRPr b="1" sz="1300" u="none" cap="none" strike="noStrike">
                        <a:solidFill>
                          <a:schemeClr val="dk1"/>
                        </a:solidFill>
                        <a:latin typeface="Calibri"/>
                        <a:ea typeface="Calibri"/>
                        <a:cs typeface="Calibri"/>
                        <a:sym typeface="Calibri"/>
                      </a:endParaRPr>
                    </a:p>
                  </a:txBody>
                  <a:tcPr marT="57650" marB="57650" marR="82325" marL="82325">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181500.00</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184650.00</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172200.00</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173430.00</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166260.00</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335000">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total costs (€)</a:t>
                      </a:r>
                      <a:endParaRPr b="1" sz="1300" u="none" cap="none" strike="noStrike">
                        <a:solidFill>
                          <a:schemeClr val="dk1"/>
                        </a:solidFill>
                        <a:latin typeface="Calibri"/>
                        <a:ea typeface="Calibri"/>
                        <a:cs typeface="Calibri"/>
                        <a:sym typeface="Calibri"/>
                      </a:endParaRPr>
                    </a:p>
                  </a:txBody>
                  <a:tcPr marT="57650" marB="57650" marR="82325" marL="82325">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507197.05</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510105.4667</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450039.29</a:t>
                      </a:r>
                      <a:endParaRPr b="1"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495169.02</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451135.01</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r>
              <a:tr h="541000">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last_fresh_delivery (time)</a:t>
                      </a:r>
                      <a:endParaRPr b="1" sz="1300" u="none" cap="none" strike="noStrike">
                        <a:solidFill>
                          <a:schemeClr val="dk1"/>
                        </a:solidFill>
                        <a:latin typeface="Calibri"/>
                        <a:ea typeface="Calibri"/>
                        <a:cs typeface="Calibri"/>
                        <a:sym typeface="Calibri"/>
                      </a:endParaRPr>
                    </a:p>
                  </a:txBody>
                  <a:tcPr marT="57650" marB="57650" marR="82325" marL="82325">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1.160416667</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1.200462963</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1.192361111</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1.332824074</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1.25162037</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335000">
                <a:tc>
                  <a:txBody>
                    <a:bodyPr/>
                    <a:lstStyle/>
                    <a:p>
                      <a:pPr indent="0" lvl="0" marL="0" marR="0" rtl="0" algn="l">
                        <a:lnSpc>
                          <a:spcPct val="100000"/>
                        </a:lnSpc>
                        <a:spcBef>
                          <a:spcPts val="0"/>
                        </a:spcBef>
                        <a:spcAft>
                          <a:spcPts val="0"/>
                        </a:spcAft>
                        <a:buClr>
                          <a:srgbClr val="000000"/>
                        </a:buClr>
                        <a:buSzPts val="1300"/>
                        <a:buFont typeface="Arial"/>
                        <a:buNone/>
                      </a:pPr>
                      <a:r>
                        <a:rPr b="1" lang="de-DE" sz="1300" u="none" cap="none" strike="noStrike">
                          <a:solidFill>
                            <a:schemeClr val="dk1"/>
                          </a:solidFill>
                          <a:latin typeface="Calibri"/>
                          <a:ea typeface="Calibri"/>
                          <a:cs typeface="Calibri"/>
                          <a:sym typeface="Calibri"/>
                        </a:rPr>
                        <a:t>last_dry_delivery (time)</a:t>
                      </a:r>
                      <a:endParaRPr b="1" sz="1300" u="none" cap="none" strike="noStrike">
                        <a:solidFill>
                          <a:schemeClr val="dk1"/>
                        </a:solidFill>
                        <a:latin typeface="Calibri"/>
                        <a:ea typeface="Calibri"/>
                        <a:cs typeface="Calibri"/>
                        <a:sym typeface="Calibri"/>
                      </a:endParaRPr>
                    </a:p>
                  </a:txBody>
                  <a:tcPr marT="57650" marB="57650" marR="82325" marL="82325">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1.256712963</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1.24837963</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1.26412037</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1.441851852</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300"/>
                        <a:buFont typeface="Arial"/>
                        <a:buNone/>
                      </a:pPr>
                      <a:r>
                        <a:rPr b="0" lang="de-DE" sz="1300" u="none" cap="none" strike="noStrike">
                          <a:solidFill>
                            <a:schemeClr val="dk1"/>
                          </a:solidFill>
                          <a:latin typeface="Calibri"/>
                          <a:ea typeface="Calibri"/>
                          <a:cs typeface="Calibri"/>
                          <a:sym typeface="Calibri"/>
                        </a:rPr>
                        <a:t>1.549953704</a:t>
                      </a:r>
                      <a:endParaRPr b="0" sz="1300" u="none" cap="none" strike="noStrike">
                        <a:solidFill>
                          <a:schemeClr val="dk1"/>
                        </a:solidFill>
                        <a:latin typeface="Calibri"/>
                        <a:ea typeface="Calibri"/>
                        <a:cs typeface="Calibri"/>
                        <a:sym typeface="Calibri"/>
                      </a:endParaRPr>
                    </a:p>
                  </a:txBody>
                  <a:tcPr marT="57650" marB="57650" marR="82325" marL="82325">
                    <a:lnL cap="flat" cmpd="sng" w="1270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g2a3e06661ff_5_1245"/>
          <p:cNvSpPr txBox="1"/>
          <p:nvPr>
            <p:ph type="title"/>
          </p:nvPr>
        </p:nvSpPr>
        <p:spPr>
          <a:xfrm>
            <a:off x="838200" y="365125"/>
            <a:ext cx="9862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de-DE" sz="2600"/>
              <a:t>Result-Driven Conclusions: Insights Drawn from Analysis</a:t>
            </a:r>
            <a:endParaRPr b="1" sz="2600"/>
          </a:p>
        </p:txBody>
      </p:sp>
      <p:sp>
        <p:nvSpPr>
          <p:cNvPr id="1070" name="Google Shape;1070;g2a3e06661ff_5_12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pic>
        <p:nvPicPr>
          <p:cNvPr descr="Kommentar Like Silhouette" id="1071" name="Google Shape;1071;g2a3e06661ff_5_1245"/>
          <p:cNvPicPr preferRelativeResize="0"/>
          <p:nvPr/>
        </p:nvPicPr>
        <p:blipFill rotWithShape="1">
          <a:blip r:embed="rId3">
            <a:alphaModFix/>
          </a:blip>
          <a:srcRect b="0" l="0" r="0" t="0"/>
          <a:stretch/>
        </p:blipFill>
        <p:spPr>
          <a:xfrm>
            <a:off x="875271" y="1988210"/>
            <a:ext cx="828000" cy="828000"/>
          </a:xfrm>
          <a:prstGeom prst="rect">
            <a:avLst/>
          </a:prstGeom>
          <a:noFill/>
          <a:ln>
            <a:noFill/>
          </a:ln>
        </p:spPr>
      </p:pic>
      <p:sp>
        <p:nvSpPr>
          <p:cNvPr id="1072" name="Google Shape;1072;g2a3e06661ff_5_1245"/>
          <p:cNvSpPr txBox="1"/>
          <p:nvPr/>
        </p:nvSpPr>
        <p:spPr>
          <a:xfrm>
            <a:off x="1703271" y="2079045"/>
            <a:ext cx="9401100" cy="646500"/>
          </a:xfrm>
          <a:prstGeom prst="rect">
            <a:avLst/>
          </a:prstGeom>
          <a:noFill/>
          <a:ln>
            <a:noFill/>
          </a:ln>
        </p:spPr>
        <p:txBody>
          <a:bodyPr anchorCtr="0" anchor="t" bIns="45700" lIns="91425" spcFirstLastPara="1" rIns="91425" wrap="square" tIns="45700">
            <a:spAutoFit/>
          </a:bodyPr>
          <a:lstStyle/>
          <a:p>
            <a:pPr indent="0" lvl="0" marL="114300" marR="0" rtl="0" algn="l">
              <a:lnSpc>
                <a:spcPct val="100000"/>
              </a:lnSpc>
              <a:spcBef>
                <a:spcPts val="0"/>
              </a:spcBef>
              <a:spcAft>
                <a:spcPts val="0"/>
              </a:spcAft>
              <a:buNone/>
            </a:pPr>
            <a:r>
              <a:rPr b="1" i="0" lang="de-DE" sz="1800" u="none" cap="none" strike="noStrike">
                <a:solidFill>
                  <a:srgbClr val="000000"/>
                </a:solidFill>
                <a:latin typeface="Calibri"/>
                <a:ea typeface="Calibri"/>
                <a:cs typeface="Calibri"/>
                <a:sym typeface="Calibri"/>
              </a:rPr>
              <a:t>Allowing trips after 19:00 </a:t>
            </a:r>
            <a:r>
              <a:rPr b="0" i="0" lang="de-DE" sz="1800" u="none" cap="none" strike="noStrike">
                <a:solidFill>
                  <a:srgbClr val="000000"/>
                </a:solidFill>
                <a:latin typeface="Calibri"/>
                <a:ea typeface="Calibri"/>
                <a:cs typeface="Calibri"/>
                <a:sym typeface="Calibri"/>
              </a:rPr>
              <a:t>to </a:t>
            </a:r>
            <a:r>
              <a:rPr b="1" i="0" lang="de-DE" sz="1800" u="none" cap="none" strike="noStrike">
                <a:solidFill>
                  <a:srgbClr val="000000"/>
                </a:solidFill>
                <a:latin typeface="Calibri"/>
                <a:ea typeface="Calibri"/>
                <a:cs typeface="Calibri"/>
                <a:sym typeface="Calibri"/>
              </a:rPr>
              <a:t>include</a:t>
            </a:r>
            <a:r>
              <a:rPr b="0" i="0" lang="de-DE" sz="1800" u="none" cap="none" strike="noStrike">
                <a:solidFill>
                  <a:srgbClr val="000000"/>
                </a:solidFill>
                <a:latin typeface="Calibri"/>
                <a:ea typeface="Calibri"/>
                <a:cs typeface="Calibri"/>
                <a:sym typeface="Calibri"/>
              </a:rPr>
              <a:t> </a:t>
            </a:r>
            <a:r>
              <a:rPr b="1" i="0" lang="de-DE" sz="1800" u="none" cap="none" strike="noStrike">
                <a:solidFill>
                  <a:srgbClr val="000000"/>
                </a:solidFill>
                <a:latin typeface="Calibri"/>
                <a:ea typeface="Calibri"/>
                <a:cs typeface="Calibri"/>
                <a:sym typeface="Calibri"/>
              </a:rPr>
              <a:t>dry</a:t>
            </a:r>
            <a:r>
              <a:rPr b="0" i="0" lang="de-DE" sz="1800" u="none" cap="none" strike="noStrike">
                <a:solidFill>
                  <a:srgbClr val="000000"/>
                </a:solidFill>
                <a:latin typeface="Calibri"/>
                <a:ea typeface="Calibri"/>
                <a:cs typeface="Calibri"/>
                <a:sym typeface="Calibri"/>
              </a:rPr>
              <a:t> and </a:t>
            </a:r>
            <a:r>
              <a:rPr b="1" i="0" lang="de-DE" sz="1800" u="none" cap="none" strike="noStrike">
                <a:solidFill>
                  <a:srgbClr val="000000"/>
                </a:solidFill>
                <a:latin typeface="Calibri"/>
                <a:ea typeface="Calibri"/>
                <a:cs typeface="Calibri"/>
                <a:sym typeface="Calibri"/>
              </a:rPr>
              <a:t>fresh</a:t>
            </a:r>
            <a:r>
              <a:rPr b="0" i="0" lang="de-DE" sz="1800" u="none" cap="none" strike="noStrike">
                <a:solidFill>
                  <a:srgbClr val="000000"/>
                </a:solidFill>
                <a:latin typeface="Calibri"/>
                <a:ea typeface="Calibri"/>
                <a:cs typeface="Calibri"/>
                <a:sym typeface="Calibri"/>
              </a:rPr>
              <a:t> goods has the </a:t>
            </a:r>
            <a:r>
              <a:rPr b="1" i="0" lang="de-DE" sz="1800" u="none" cap="none" strike="noStrike">
                <a:solidFill>
                  <a:srgbClr val="000000"/>
                </a:solidFill>
                <a:latin typeface="Calibri"/>
                <a:ea typeface="Calibri"/>
                <a:cs typeface="Calibri"/>
                <a:sym typeface="Calibri"/>
              </a:rPr>
              <a:t>most impact </a:t>
            </a:r>
            <a:r>
              <a:rPr b="0" i="0" lang="de-DE" sz="1800" u="none" cap="none" strike="noStrike">
                <a:solidFill>
                  <a:srgbClr val="000000"/>
                </a:solidFill>
                <a:latin typeface="Calibri"/>
                <a:ea typeface="Calibri"/>
                <a:cs typeface="Calibri"/>
                <a:sym typeface="Calibri"/>
              </a:rPr>
              <a:t>on </a:t>
            </a:r>
            <a:r>
              <a:rPr b="1" i="0" lang="de-DE" sz="1800" u="none" cap="none" strike="noStrike">
                <a:solidFill>
                  <a:srgbClr val="000000"/>
                </a:solidFill>
                <a:latin typeface="Calibri"/>
                <a:ea typeface="Calibri"/>
                <a:cs typeface="Calibri"/>
                <a:sym typeface="Calibri"/>
              </a:rPr>
              <a:t>fleet size </a:t>
            </a:r>
            <a:r>
              <a:rPr b="0" i="0" lang="de-DE" sz="1800" u="none" cap="none" strike="noStrike">
                <a:solidFill>
                  <a:srgbClr val="000000"/>
                </a:solidFill>
                <a:latin typeface="Calibri"/>
                <a:ea typeface="Calibri"/>
                <a:cs typeface="Calibri"/>
                <a:sym typeface="Calibri"/>
              </a:rPr>
              <a:t>and </a:t>
            </a:r>
            <a:r>
              <a:rPr b="1" i="0" lang="de-DE" sz="1800" u="none" cap="none" strike="noStrike">
                <a:solidFill>
                  <a:srgbClr val="000000"/>
                </a:solidFill>
                <a:latin typeface="Calibri"/>
                <a:ea typeface="Calibri"/>
                <a:cs typeface="Calibri"/>
                <a:sym typeface="Calibri"/>
              </a:rPr>
              <a:t>overall costs</a:t>
            </a:r>
            <a:r>
              <a:rPr b="0" i="0" lang="de-DE" sz="1800" u="none" cap="none" strike="noStrike">
                <a:solidFill>
                  <a:srgbClr val="000000"/>
                </a:solidFill>
                <a:latin typeface="Calibri"/>
                <a:ea typeface="Calibri"/>
                <a:cs typeface="Calibri"/>
                <a:sym typeface="Calibri"/>
              </a:rPr>
              <a:t>, although slightly slowing down the arrival of the last fresh orders</a:t>
            </a:r>
            <a:endParaRPr b="0" i="0" sz="1800" u="none" cap="none" strike="noStrike">
              <a:solidFill>
                <a:srgbClr val="000000"/>
              </a:solidFill>
              <a:latin typeface="Calibri"/>
              <a:ea typeface="Calibri"/>
              <a:cs typeface="Calibri"/>
              <a:sym typeface="Calibri"/>
            </a:endParaRPr>
          </a:p>
        </p:txBody>
      </p:sp>
      <p:pic>
        <p:nvPicPr>
          <p:cNvPr descr="Kommentar Like Silhouette" id="1073" name="Google Shape;1073;g2a3e06661ff_5_1245"/>
          <p:cNvPicPr preferRelativeResize="0"/>
          <p:nvPr/>
        </p:nvPicPr>
        <p:blipFill rotWithShape="1">
          <a:blip r:embed="rId3">
            <a:alphaModFix/>
          </a:blip>
          <a:srcRect b="0" l="0" r="0" t="0"/>
          <a:stretch/>
        </p:blipFill>
        <p:spPr>
          <a:xfrm>
            <a:off x="875271" y="2816210"/>
            <a:ext cx="828000" cy="828000"/>
          </a:xfrm>
          <a:prstGeom prst="rect">
            <a:avLst/>
          </a:prstGeom>
          <a:noFill/>
          <a:ln>
            <a:noFill/>
          </a:ln>
        </p:spPr>
      </p:pic>
      <p:sp>
        <p:nvSpPr>
          <p:cNvPr id="1074" name="Google Shape;1074;g2a3e06661ff_5_1245"/>
          <p:cNvSpPr txBox="1"/>
          <p:nvPr/>
        </p:nvSpPr>
        <p:spPr>
          <a:xfrm>
            <a:off x="1703271" y="2907045"/>
            <a:ext cx="9401100" cy="646500"/>
          </a:xfrm>
          <a:prstGeom prst="rect">
            <a:avLst/>
          </a:prstGeom>
          <a:noFill/>
          <a:ln>
            <a:noFill/>
          </a:ln>
        </p:spPr>
        <p:txBody>
          <a:bodyPr anchorCtr="0" anchor="t" bIns="45700" lIns="91425" spcFirstLastPara="1" rIns="91425" wrap="square" tIns="45700">
            <a:spAutoFit/>
          </a:bodyPr>
          <a:lstStyle/>
          <a:p>
            <a:pPr indent="0" lvl="0" marL="114300" marR="0" rtl="0" algn="l">
              <a:lnSpc>
                <a:spcPct val="100000"/>
              </a:lnSpc>
              <a:spcBef>
                <a:spcPts val="0"/>
              </a:spcBef>
              <a:spcAft>
                <a:spcPts val="0"/>
              </a:spcAft>
              <a:buNone/>
            </a:pPr>
            <a:r>
              <a:rPr b="1" i="0" lang="de-DE" sz="1800" u="none" cap="none" strike="noStrike">
                <a:solidFill>
                  <a:srgbClr val="000000"/>
                </a:solidFill>
                <a:latin typeface="Calibri"/>
                <a:ea typeface="Calibri"/>
                <a:cs typeface="Calibri"/>
                <a:sym typeface="Calibri"/>
              </a:rPr>
              <a:t>Allowing 2 drivers </a:t>
            </a:r>
            <a:r>
              <a:rPr b="0" i="0" lang="de-DE" sz="1800" u="none" cap="none" strike="noStrike">
                <a:solidFill>
                  <a:srgbClr val="000000"/>
                </a:solidFill>
                <a:latin typeface="Calibri"/>
                <a:ea typeface="Calibri"/>
                <a:cs typeface="Calibri"/>
                <a:sym typeface="Calibri"/>
              </a:rPr>
              <a:t>on a delivery results in </a:t>
            </a:r>
            <a:r>
              <a:rPr b="1" i="0" lang="de-DE" sz="1800" u="none" cap="none" strike="noStrike">
                <a:solidFill>
                  <a:srgbClr val="000000"/>
                </a:solidFill>
                <a:latin typeface="Calibri"/>
                <a:ea typeface="Calibri"/>
                <a:cs typeface="Calibri"/>
                <a:sym typeface="Calibri"/>
              </a:rPr>
              <a:t>fewer deliveries </a:t>
            </a:r>
            <a:r>
              <a:rPr b="0" i="0" lang="de-DE" sz="1800" u="none" cap="none" strike="noStrike">
                <a:solidFill>
                  <a:srgbClr val="000000"/>
                </a:solidFill>
                <a:latin typeface="Calibri"/>
                <a:ea typeface="Calibri"/>
                <a:cs typeface="Calibri"/>
                <a:sym typeface="Calibri"/>
              </a:rPr>
              <a:t>being </a:t>
            </a:r>
            <a:r>
              <a:rPr b="1" i="0" lang="de-DE" sz="1800" u="none" cap="none" strike="noStrike">
                <a:solidFill>
                  <a:srgbClr val="000000"/>
                </a:solidFill>
                <a:latin typeface="Calibri"/>
                <a:ea typeface="Calibri"/>
                <a:cs typeface="Calibri"/>
                <a:sym typeface="Calibri"/>
              </a:rPr>
              <a:t>needed</a:t>
            </a:r>
            <a:r>
              <a:rPr b="0" i="0" lang="de-DE" sz="1800" u="none" cap="none" strike="noStrike">
                <a:solidFill>
                  <a:srgbClr val="000000"/>
                </a:solidFill>
                <a:latin typeface="Calibri"/>
                <a:ea typeface="Calibri"/>
                <a:cs typeface="Calibri"/>
                <a:sym typeface="Calibri"/>
              </a:rPr>
              <a:t> and a slightly smaller fleet size but due to increased driver costs the </a:t>
            </a:r>
            <a:r>
              <a:rPr b="1" i="0" lang="de-DE" sz="1800" u="none" cap="none" strike="noStrike">
                <a:solidFill>
                  <a:srgbClr val="000000"/>
                </a:solidFill>
                <a:latin typeface="Calibri"/>
                <a:ea typeface="Calibri"/>
                <a:cs typeface="Calibri"/>
                <a:sym typeface="Calibri"/>
              </a:rPr>
              <a:t>total cost </a:t>
            </a:r>
            <a:r>
              <a:rPr b="0" i="0" lang="de-DE" sz="1800" u="none" cap="none" strike="noStrike">
                <a:solidFill>
                  <a:srgbClr val="000000"/>
                </a:solidFill>
                <a:latin typeface="Calibri"/>
                <a:ea typeface="Calibri"/>
                <a:cs typeface="Calibri"/>
                <a:sym typeface="Calibri"/>
              </a:rPr>
              <a:t>is </a:t>
            </a:r>
            <a:r>
              <a:rPr b="1" i="0" lang="de-DE" sz="1800" u="none" cap="none" strike="noStrike">
                <a:solidFill>
                  <a:srgbClr val="000000"/>
                </a:solidFill>
                <a:latin typeface="Calibri"/>
                <a:ea typeface="Calibri"/>
                <a:cs typeface="Calibri"/>
                <a:sym typeface="Calibri"/>
              </a:rPr>
              <a:t>increased</a:t>
            </a:r>
            <a:r>
              <a:rPr b="0" i="0" lang="de-DE" sz="1800" u="none" cap="none" strike="noStrike">
                <a:solidFill>
                  <a:srgbClr val="000000"/>
                </a:solidFill>
                <a:latin typeface="Calibri"/>
                <a:ea typeface="Calibri"/>
                <a:cs typeface="Calibri"/>
                <a:sym typeface="Calibri"/>
              </a:rPr>
              <a:t>. </a:t>
            </a:r>
            <a:endParaRPr/>
          </a:p>
        </p:txBody>
      </p:sp>
      <p:pic>
        <p:nvPicPr>
          <p:cNvPr descr="Kommentar Like Silhouette" id="1075" name="Google Shape;1075;g2a3e06661ff_5_1245"/>
          <p:cNvPicPr preferRelativeResize="0"/>
          <p:nvPr/>
        </p:nvPicPr>
        <p:blipFill rotWithShape="1">
          <a:blip r:embed="rId3">
            <a:alphaModFix/>
          </a:blip>
          <a:srcRect b="0" l="0" r="0" t="0"/>
          <a:stretch/>
        </p:blipFill>
        <p:spPr>
          <a:xfrm>
            <a:off x="875271" y="3735044"/>
            <a:ext cx="828000" cy="828000"/>
          </a:xfrm>
          <a:prstGeom prst="rect">
            <a:avLst/>
          </a:prstGeom>
          <a:noFill/>
          <a:ln>
            <a:noFill/>
          </a:ln>
        </p:spPr>
      </p:pic>
      <p:sp>
        <p:nvSpPr>
          <p:cNvPr id="1076" name="Google Shape;1076;g2a3e06661ff_5_1245"/>
          <p:cNvSpPr txBox="1"/>
          <p:nvPr/>
        </p:nvSpPr>
        <p:spPr>
          <a:xfrm>
            <a:off x="1703271" y="3825879"/>
            <a:ext cx="9401100" cy="646500"/>
          </a:xfrm>
          <a:prstGeom prst="rect">
            <a:avLst/>
          </a:prstGeom>
          <a:noFill/>
          <a:ln>
            <a:noFill/>
          </a:ln>
        </p:spPr>
        <p:txBody>
          <a:bodyPr anchorCtr="0" anchor="t" bIns="45700" lIns="91425" spcFirstLastPara="1" rIns="91425" wrap="square" tIns="45700">
            <a:spAutoFit/>
          </a:bodyPr>
          <a:lstStyle/>
          <a:p>
            <a:pPr indent="0" lvl="0" marL="114300" marR="0" rtl="0" algn="l">
              <a:lnSpc>
                <a:spcPct val="100000"/>
              </a:lnSpc>
              <a:spcBef>
                <a:spcPts val="0"/>
              </a:spcBef>
              <a:spcAft>
                <a:spcPts val="0"/>
              </a:spcAft>
              <a:buNone/>
            </a:pPr>
            <a:r>
              <a:rPr b="0" i="0" lang="de-DE" sz="1800" u="none" cap="none" strike="noStrike">
                <a:solidFill>
                  <a:srgbClr val="000000"/>
                </a:solidFill>
                <a:latin typeface="Calibri"/>
                <a:ea typeface="Calibri"/>
                <a:cs typeface="Calibri"/>
                <a:sym typeface="Calibri"/>
              </a:rPr>
              <a:t>However, </a:t>
            </a:r>
            <a:r>
              <a:rPr b="1" i="0" lang="de-DE" sz="1800" u="none" cap="none" strike="noStrike">
                <a:solidFill>
                  <a:srgbClr val="000000"/>
                </a:solidFill>
                <a:latin typeface="Calibri"/>
                <a:ea typeface="Calibri"/>
                <a:cs typeface="Calibri"/>
                <a:sym typeface="Calibri"/>
              </a:rPr>
              <a:t>allowing</a:t>
            </a:r>
            <a:r>
              <a:rPr b="0" i="0" lang="de-DE" sz="1800" u="none" cap="none" strike="noStrike">
                <a:solidFill>
                  <a:srgbClr val="000000"/>
                </a:solidFill>
                <a:latin typeface="Calibri"/>
                <a:ea typeface="Calibri"/>
                <a:cs typeface="Calibri"/>
                <a:sym typeface="Calibri"/>
              </a:rPr>
              <a:t> for </a:t>
            </a:r>
            <a:r>
              <a:rPr b="1" i="0" lang="de-DE" sz="1800" u="none" cap="none" strike="noStrike">
                <a:solidFill>
                  <a:srgbClr val="000000"/>
                </a:solidFill>
                <a:latin typeface="Calibri"/>
                <a:ea typeface="Calibri"/>
                <a:cs typeface="Calibri"/>
                <a:sym typeface="Calibri"/>
              </a:rPr>
              <a:t>2 drivers </a:t>
            </a:r>
            <a:r>
              <a:rPr b="0" i="0" lang="de-DE" sz="1800" u="none" cap="none" strike="noStrike">
                <a:solidFill>
                  <a:srgbClr val="000000"/>
                </a:solidFill>
                <a:latin typeface="Calibri"/>
                <a:ea typeface="Calibri"/>
                <a:cs typeface="Calibri"/>
                <a:sym typeface="Calibri"/>
              </a:rPr>
              <a:t>might </a:t>
            </a:r>
            <a:r>
              <a:rPr b="1" i="0" lang="de-DE" sz="1800" u="none" cap="none" strike="noStrike">
                <a:solidFill>
                  <a:srgbClr val="000000"/>
                </a:solidFill>
                <a:latin typeface="Calibri"/>
                <a:ea typeface="Calibri"/>
                <a:cs typeface="Calibri"/>
                <a:sym typeface="Calibri"/>
              </a:rPr>
              <a:t>perform better </a:t>
            </a:r>
            <a:r>
              <a:rPr b="0" i="0" lang="de-DE" sz="1800" u="none" cap="none" strike="noStrike">
                <a:solidFill>
                  <a:srgbClr val="000000"/>
                </a:solidFill>
                <a:latin typeface="Calibri"/>
                <a:ea typeface="Calibri"/>
                <a:cs typeface="Calibri"/>
                <a:sym typeface="Calibri"/>
              </a:rPr>
              <a:t>with some parameter tuning, or even in combination with cross-docking</a:t>
            </a:r>
            <a:endParaRPr/>
          </a:p>
        </p:txBody>
      </p:sp>
      <p:sp>
        <p:nvSpPr>
          <p:cNvPr id="1077" name="Google Shape;1077;g2a3e06661ff_5_1245"/>
          <p:cNvSpPr/>
          <p:nvPr/>
        </p:nvSpPr>
        <p:spPr>
          <a:xfrm>
            <a:off x="3572011" y="5367615"/>
            <a:ext cx="345900" cy="275400"/>
          </a:xfrm>
          <a:prstGeom prst="chevron">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000" u="none" cap="none" strike="noStrike">
              <a:solidFill>
                <a:schemeClr val="dk1"/>
              </a:solidFill>
              <a:latin typeface="Arial"/>
              <a:ea typeface="Arial"/>
              <a:cs typeface="Arial"/>
              <a:sym typeface="Arial"/>
            </a:endParaRPr>
          </a:p>
        </p:txBody>
      </p:sp>
      <p:sp>
        <p:nvSpPr>
          <p:cNvPr id="1078" name="Google Shape;1078;g2a3e06661ff_5_1245"/>
          <p:cNvSpPr txBox="1"/>
          <p:nvPr/>
        </p:nvSpPr>
        <p:spPr>
          <a:xfrm>
            <a:off x="3918000" y="5320650"/>
            <a:ext cx="4908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de-DE" sz="2000" u="none" cap="none" strike="noStrike">
                <a:solidFill>
                  <a:srgbClr val="000000"/>
                </a:solidFill>
                <a:latin typeface="Calibri"/>
                <a:ea typeface="Calibri"/>
                <a:cs typeface="Calibri"/>
                <a:sym typeface="Calibri"/>
              </a:rPr>
              <a:t>Next we can look at ordering the groups</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pic>
        <p:nvPicPr>
          <p:cNvPr id="1084" name="Google Shape;1084;g2a3e06661ff_5_1365"/>
          <p:cNvPicPr preferRelativeResize="0"/>
          <p:nvPr>
            <p:ph idx="2" type="pic"/>
          </p:nvPr>
        </p:nvPicPr>
        <p:blipFill rotWithShape="1">
          <a:blip r:embed="rId3">
            <a:alphaModFix/>
          </a:blip>
          <a:srcRect b="10525" l="0" r="0" t="10517"/>
          <a:stretch/>
        </p:blipFill>
        <p:spPr>
          <a:xfrm>
            <a:off x="5354639" y="1422456"/>
            <a:ext cx="5516657" cy="4356000"/>
          </a:xfrm>
          <a:prstGeom prst="rect">
            <a:avLst/>
          </a:prstGeom>
          <a:noFill/>
          <a:ln>
            <a:noFill/>
          </a:ln>
        </p:spPr>
      </p:pic>
      <p:sp>
        <p:nvSpPr>
          <p:cNvPr id="1085" name="Google Shape;1085;g2a3e06661ff_5_1365"/>
          <p:cNvSpPr txBox="1"/>
          <p:nvPr>
            <p:ph idx="1" type="body"/>
          </p:nvPr>
        </p:nvSpPr>
        <p:spPr>
          <a:xfrm>
            <a:off x="839788" y="2057400"/>
            <a:ext cx="4403700" cy="3811500"/>
          </a:xfrm>
          <a:prstGeom prst="rect">
            <a:avLst/>
          </a:prstGeom>
          <a:noFill/>
          <a:ln>
            <a:noFill/>
          </a:ln>
        </p:spPr>
        <p:txBody>
          <a:bodyPr anchorCtr="0" anchor="t" bIns="45700" lIns="91425" spcFirstLastPara="1" rIns="91425" wrap="square" tIns="45700">
            <a:normAutofit lnSpcReduction="10000"/>
          </a:bodyPr>
          <a:lstStyle/>
          <a:p>
            <a:pPr indent="-285750" lvl="0" marL="285750" rtl="0" algn="l">
              <a:lnSpc>
                <a:spcPct val="90000"/>
              </a:lnSpc>
              <a:spcBef>
                <a:spcPts val="1000"/>
              </a:spcBef>
              <a:spcAft>
                <a:spcPts val="0"/>
              </a:spcAft>
              <a:buSzPts val="1600"/>
              <a:buFont typeface="Arial"/>
              <a:buChar char="•"/>
            </a:pPr>
            <a:r>
              <a:rPr lang="de-DE" sz="1800"/>
              <a:t>It appears to be </a:t>
            </a:r>
            <a:r>
              <a:rPr b="1" lang="de-DE" sz="1800"/>
              <a:t>impactful</a:t>
            </a:r>
            <a:r>
              <a:rPr lang="de-DE" sz="1800"/>
              <a:t> </a:t>
            </a:r>
            <a:r>
              <a:rPr b="1" lang="de-DE" sz="1800"/>
              <a:t>which groups </a:t>
            </a:r>
            <a:r>
              <a:rPr lang="de-DE" sz="1800"/>
              <a:t>are </a:t>
            </a:r>
            <a:r>
              <a:rPr b="1" lang="de-DE" sz="1800"/>
              <a:t>addressed first</a:t>
            </a:r>
            <a:r>
              <a:rPr lang="de-DE" sz="1800"/>
              <a:t>. </a:t>
            </a:r>
            <a:endParaRPr/>
          </a:p>
          <a:p>
            <a:pPr indent="-285750" lvl="0" marL="285750" rtl="0" algn="l">
              <a:lnSpc>
                <a:spcPct val="90000"/>
              </a:lnSpc>
              <a:spcBef>
                <a:spcPts val="1000"/>
              </a:spcBef>
              <a:spcAft>
                <a:spcPts val="0"/>
              </a:spcAft>
              <a:buSzPts val="1600"/>
              <a:buFont typeface="Arial"/>
              <a:buChar char="•"/>
            </a:pPr>
            <a:r>
              <a:rPr lang="de-DE" sz="1800"/>
              <a:t>The </a:t>
            </a:r>
            <a:r>
              <a:rPr b="1" lang="de-DE" sz="1800"/>
              <a:t>baseline case </a:t>
            </a:r>
            <a:r>
              <a:rPr lang="de-DE" sz="1800"/>
              <a:t>puts </a:t>
            </a:r>
            <a:r>
              <a:rPr b="1" lang="de-DE" sz="1800"/>
              <a:t>groups</a:t>
            </a:r>
            <a:r>
              <a:rPr lang="de-DE" sz="1800"/>
              <a:t> in </a:t>
            </a:r>
            <a:r>
              <a:rPr b="1" lang="de-DE" sz="1800"/>
              <a:t>numerical order </a:t>
            </a:r>
            <a:r>
              <a:rPr lang="de-DE" sz="1800"/>
              <a:t>and was </a:t>
            </a:r>
            <a:r>
              <a:rPr b="1" lang="de-DE" sz="1800"/>
              <a:t>slightly cheaper</a:t>
            </a:r>
            <a:r>
              <a:rPr lang="de-DE" sz="1800"/>
              <a:t>. </a:t>
            </a:r>
            <a:endParaRPr/>
          </a:p>
          <a:p>
            <a:pPr indent="-184150" lvl="0" marL="285750" rtl="0" algn="l">
              <a:lnSpc>
                <a:spcPct val="90000"/>
              </a:lnSpc>
              <a:spcBef>
                <a:spcPts val="1000"/>
              </a:spcBef>
              <a:spcAft>
                <a:spcPts val="0"/>
              </a:spcAft>
              <a:buSzPts val="1600"/>
              <a:buFont typeface="Arial"/>
              <a:buNone/>
            </a:pPr>
            <a:r>
              <a:t/>
            </a:r>
            <a:endParaRPr sz="1800"/>
          </a:p>
          <a:p>
            <a:pPr indent="0" lvl="0" marL="0" rtl="0" algn="l">
              <a:lnSpc>
                <a:spcPct val="90000"/>
              </a:lnSpc>
              <a:spcBef>
                <a:spcPts val="1000"/>
              </a:spcBef>
              <a:spcAft>
                <a:spcPts val="0"/>
              </a:spcAft>
              <a:buSzPts val="1600"/>
              <a:buNone/>
            </a:pPr>
            <a:r>
              <a:rPr lang="de-DE" sz="1800"/>
              <a:t>→ Using the best performing alternative we will do a quick comparison of:</a:t>
            </a:r>
            <a:endParaRPr/>
          </a:p>
          <a:p>
            <a:pPr indent="-228600" lvl="1" marL="914400" rtl="0" algn="l">
              <a:lnSpc>
                <a:spcPct val="90000"/>
              </a:lnSpc>
              <a:spcBef>
                <a:spcPts val="1000"/>
              </a:spcBef>
              <a:spcAft>
                <a:spcPts val="0"/>
              </a:spcAft>
              <a:buSzPts val="1400"/>
              <a:buFont typeface="Arial"/>
              <a:buChar char="•"/>
            </a:pPr>
            <a:r>
              <a:rPr lang="de-DE" sz="1800"/>
              <a:t>Counting up in group number</a:t>
            </a:r>
            <a:endParaRPr sz="1800"/>
          </a:p>
          <a:p>
            <a:pPr indent="-228600" lvl="1" marL="914400" rtl="0" algn="l">
              <a:lnSpc>
                <a:spcPct val="90000"/>
              </a:lnSpc>
              <a:spcBef>
                <a:spcPts val="1000"/>
              </a:spcBef>
              <a:spcAft>
                <a:spcPts val="0"/>
              </a:spcAft>
              <a:buSzPts val="1400"/>
              <a:buFont typeface="Arial"/>
              <a:buChar char="•"/>
            </a:pPr>
            <a:r>
              <a:rPr lang="de-DE" sz="1800"/>
              <a:t>Ordering by furthest first</a:t>
            </a:r>
            <a:endParaRPr sz="1800"/>
          </a:p>
          <a:p>
            <a:pPr indent="-228600" lvl="1" marL="914400" rtl="0" algn="l">
              <a:lnSpc>
                <a:spcPct val="90000"/>
              </a:lnSpc>
              <a:spcBef>
                <a:spcPts val="1000"/>
              </a:spcBef>
              <a:spcAft>
                <a:spcPts val="0"/>
              </a:spcAft>
              <a:buSzPts val="1400"/>
              <a:buFont typeface="Arial"/>
              <a:buChar char="•"/>
            </a:pPr>
            <a:r>
              <a:rPr lang="de-DE" sz="1800"/>
              <a:t>Random orders each day</a:t>
            </a:r>
            <a:endParaRPr sz="1800"/>
          </a:p>
          <a:p>
            <a:pPr indent="0" lvl="0" marL="0" rtl="0" algn="l">
              <a:lnSpc>
                <a:spcPct val="90000"/>
              </a:lnSpc>
              <a:spcBef>
                <a:spcPts val="1000"/>
              </a:spcBef>
              <a:spcAft>
                <a:spcPts val="0"/>
              </a:spcAft>
              <a:buSzPts val="1600"/>
              <a:buNone/>
            </a:pPr>
            <a:r>
              <a:t/>
            </a:r>
            <a:endParaRPr sz="1800"/>
          </a:p>
        </p:txBody>
      </p:sp>
      <p:sp>
        <p:nvSpPr>
          <p:cNvPr id="1086" name="Google Shape;1086;g2a3e06661ff_5_136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1087" name="Google Shape;1087;g2a3e06661ff_5_1365"/>
          <p:cNvSpPr txBox="1"/>
          <p:nvPr/>
        </p:nvSpPr>
        <p:spPr>
          <a:xfrm>
            <a:off x="838200" y="365125"/>
            <a:ext cx="986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i="0" lang="de-DE" sz="2600" u="none" cap="none" strike="noStrike">
                <a:solidFill>
                  <a:schemeClr val="dk1"/>
                </a:solidFill>
                <a:latin typeface="Calibri"/>
                <a:ea typeface="Calibri"/>
                <a:cs typeface="Calibri"/>
                <a:sym typeface="Calibri"/>
              </a:rPr>
              <a:t>Result-Driven Conclusions: Ordering Groups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g2a3e06661ff_5_147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1093" name="Google Shape;1093;g2a3e06661ff_5_1479"/>
          <p:cNvSpPr txBox="1"/>
          <p:nvPr/>
        </p:nvSpPr>
        <p:spPr>
          <a:xfrm>
            <a:off x="838200" y="365125"/>
            <a:ext cx="97347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Calibri"/>
              <a:buNone/>
            </a:pPr>
            <a:r>
              <a:rPr b="1" i="0" lang="de-DE" sz="2600" u="none" cap="none" strike="noStrike">
                <a:solidFill>
                  <a:schemeClr val="dk1"/>
                </a:solidFill>
                <a:latin typeface="Calibri"/>
                <a:ea typeface="Calibri"/>
                <a:cs typeface="Calibri"/>
                <a:sym typeface="Calibri"/>
              </a:rPr>
              <a:t>Alternative Comparison: Different Group Orders</a:t>
            </a:r>
            <a:endParaRPr/>
          </a:p>
        </p:txBody>
      </p:sp>
      <p:graphicFrame>
        <p:nvGraphicFramePr>
          <p:cNvPr id="1094" name="Google Shape;1094;g2a3e06661ff_5_1479"/>
          <p:cNvGraphicFramePr/>
          <p:nvPr/>
        </p:nvGraphicFramePr>
        <p:xfrm>
          <a:off x="1048447" y="1527053"/>
          <a:ext cx="3000000" cy="3000000"/>
        </p:xfrm>
        <a:graphic>
          <a:graphicData uri="http://schemas.openxmlformats.org/drawingml/2006/table">
            <a:tbl>
              <a:tblPr bandRow="1" firstRow="1">
                <a:noFill/>
                <a:tableStyleId>{88C312EF-25D4-43DD-A1C5-61F52EADE3C9}</a:tableStyleId>
              </a:tblPr>
              <a:tblGrid>
                <a:gridCol w="2154125"/>
                <a:gridCol w="2026625"/>
                <a:gridCol w="2153150"/>
                <a:gridCol w="1880600"/>
                <a:gridCol w="1880600"/>
              </a:tblGrid>
              <a:tr h="358625">
                <a:tc>
                  <a:txBody>
                    <a:bodyPr/>
                    <a:lstStyle/>
                    <a:p>
                      <a:pPr indent="0" lvl="0" marL="0" marR="0" rtl="0" algn="l">
                        <a:lnSpc>
                          <a:spcPct val="100000"/>
                        </a:lnSpc>
                        <a:spcBef>
                          <a:spcPts val="0"/>
                        </a:spcBef>
                        <a:spcAft>
                          <a:spcPts val="0"/>
                        </a:spcAft>
                        <a:buClr>
                          <a:srgbClr val="000000"/>
                        </a:buClr>
                        <a:buSzPts val="1300"/>
                        <a:buFont typeface="Arial"/>
                        <a:buNone/>
                      </a:pPr>
                      <a:r>
                        <a:t/>
                      </a:r>
                      <a:endParaRPr b="0" sz="1200" u="none" cap="none" strike="noStrike">
                        <a:solidFill>
                          <a:schemeClr val="dk1"/>
                        </a:solidFill>
                        <a:latin typeface="Calibri"/>
                        <a:ea typeface="Calibri"/>
                        <a:cs typeface="Calibri"/>
                        <a:sym typeface="Calibri"/>
                      </a:endParaRPr>
                    </a:p>
                  </a:txBody>
                  <a:tcPr marT="57650" marB="57650" marR="82325" marL="82325">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solidFill>
                            <a:schemeClr val="dk1"/>
                          </a:solidFill>
                          <a:latin typeface="Calibri"/>
                          <a:ea typeface="Calibri"/>
                          <a:cs typeface="Calibri"/>
                          <a:sym typeface="Calibri"/>
                        </a:rPr>
                        <a:t>no Mix, 1 driver, Close 1st</a:t>
                      </a:r>
                      <a:endParaRPr b="1" sz="1200" u="none" cap="none" strike="noStrike">
                        <a:solidFill>
                          <a:schemeClr val="dk1"/>
                        </a:solidFill>
                        <a:latin typeface="Calibri"/>
                        <a:ea typeface="Calibri"/>
                        <a:cs typeface="Calibri"/>
                        <a:sym typeface="Calibri"/>
                      </a:endParaRPr>
                    </a:p>
                  </a:txBody>
                  <a:tcPr marT="91425" marB="91425" marR="91425" marL="914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solidFill>
                            <a:schemeClr val="dk1"/>
                          </a:solidFill>
                          <a:latin typeface="Calibri"/>
                          <a:ea typeface="Calibri"/>
                          <a:cs typeface="Calibri"/>
                          <a:sym typeface="Calibri"/>
                        </a:rPr>
                        <a:t>no Mix, 1 driver, Count up</a:t>
                      </a:r>
                      <a:endParaRPr b="1" sz="1200" u="none" cap="none" strike="noStrike">
                        <a:solidFill>
                          <a:schemeClr val="dk1"/>
                        </a:solidFill>
                        <a:latin typeface="Calibri"/>
                        <a:ea typeface="Calibri"/>
                        <a:cs typeface="Calibri"/>
                        <a:sym typeface="Calibri"/>
                      </a:endParaRPr>
                    </a:p>
                  </a:txBody>
                  <a:tcPr marT="91425" marB="91425" marR="91425" marL="914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solidFill>
                            <a:schemeClr val="dk1"/>
                          </a:solidFill>
                          <a:latin typeface="Calibri"/>
                          <a:ea typeface="Calibri"/>
                          <a:cs typeface="Calibri"/>
                          <a:sym typeface="Calibri"/>
                        </a:rPr>
                        <a:t>no Mix, 1 driver, Far 1st</a:t>
                      </a:r>
                      <a:endParaRPr b="1" sz="1200" u="none" cap="none" strike="noStrike">
                        <a:solidFill>
                          <a:schemeClr val="dk1"/>
                        </a:solidFill>
                        <a:latin typeface="Calibri"/>
                        <a:ea typeface="Calibri"/>
                        <a:cs typeface="Calibri"/>
                        <a:sym typeface="Calibri"/>
                      </a:endParaRPr>
                    </a:p>
                  </a:txBody>
                  <a:tcPr marT="91425" marB="91425" marR="91425" marL="914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solidFill>
                            <a:schemeClr val="dk1"/>
                          </a:solidFill>
                          <a:latin typeface="Calibri"/>
                          <a:ea typeface="Calibri"/>
                          <a:cs typeface="Calibri"/>
                          <a:sym typeface="Calibri"/>
                        </a:rPr>
                        <a:t>no Mix, 1 driver, Random</a:t>
                      </a:r>
                      <a:endParaRPr b="1" sz="1200" u="none" cap="none" strike="noStrike">
                        <a:solidFill>
                          <a:schemeClr val="dk1"/>
                        </a:solidFill>
                        <a:latin typeface="Calibri"/>
                        <a:ea typeface="Calibri"/>
                        <a:cs typeface="Calibri"/>
                        <a:sym typeface="Calibri"/>
                      </a:endParaRPr>
                    </a:p>
                  </a:txBody>
                  <a:tcPr marT="91425" marB="91425" marR="91425" marL="914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7F7F7F"/>
                      </a:solidFill>
                      <a:prstDash val="solid"/>
                      <a:round/>
                      <a:headEnd len="sm" w="sm" type="none"/>
                      <a:tailEnd len="sm" w="sm" type="none"/>
                    </a:lnB>
                  </a:tcPr>
                </a:tc>
              </a:tr>
              <a:tr h="337825">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solidFill>
                            <a:schemeClr val="dk1"/>
                          </a:solidFill>
                          <a:latin typeface="Calibri"/>
                          <a:ea typeface="Calibri"/>
                          <a:cs typeface="Calibri"/>
                          <a:sym typeface="Calibri"/>
                        </a:rPr>
                        <a:t>Number of trips</a:t>
                      </a:r>
                      <a:endParaRPr b="1" sz="1200" u="none" cap="none" strike="noStrike">
                        <a:solidFill>
                          <a:schemeClr val="dk1"/>
                        </a:solidFill>
                        <a:latin typeface="Calibri"/>
                        <a:ea typeface="Calibri"/>
                        <a:cs typeface="Calibri"/>
                        <a:sym typeface="Calibri"/>
                      </a:endParaRPr>
                    </a:p>
                  </a:txBody>
                  <a:tcPr marT="91425" marB="91425" marR="91425" marL="91425">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de-DE" sz="1200" u="none" cap="none" strike="noStrike">
                          <a:solidFill>
                            <a:schemeClr val="dk1"/>
                          </a:solidFill>
                          <a:latin typeface="Calibri"/>
                          <a:ea typeface="Calibri"/>
                          <a:cs typeface="Calibri"/>
                          <a:sym typeface="Calibri"/>
                        </a:rPr>
                        <a:t>1897</a:t>
                      </a:r>
                      <a:endParaRPr b="1"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1952</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2046</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1924</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337825">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solidFill>
                            <a:schemeClr val="dk1"/>
                          </a:solidFill>
                          <a:latin typeface="Calibri"/>
                          <a:ea typeface="Calibri"/>
                          <a:cs typeface="Calibri"/>
                          <a:sym typeface="Calibri"/>
                        </a:rPr>
                        <a:t>fleet size 13</a:t>
                      </a:r>
                      <a:endParaRPr b="1" sz="1200" u="none" cap="none" strike="noStrike">
                        <a:solidFill>
                          <a:schemeClr val="dk1"/>
                        </a:solidFill>
                        <a:latin typeface="Calibri"/>
                        <a:ea typeface="Calibri"/>
                        <a:cs typeface="Calibri"/>
                        <a:sym typeface="Calibri"/>
                      </a:endParaRPr>
                    </a:p>
                  </a:txBody>
                  <a:tcPr marT="91425" marB="91425" marR="91425" marL="91425">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99</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87</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81</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108</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r>
              <a:tr h="337825">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solidFill>
                            <a:schemeClr val="dk1"/>
                          </a:solidFill>
                          <a:latin typeface="Calibri"/>
                          <a:ea typeface="Calibri"/>
                          <a:cs typeface="Calibri"/>
                          <a:sym typeface="Calibri"/>
                        </a:rPr>
                        <a:t>fleet size 24</a:t>
                      </a:r>
                      <a:endParaRPr b="1" sz="1200" u="none" cap="none" strike="noStrike">
                        <a:solidFill>
                          <a:schemeClr val="dk1"/>
                        </a:solidFill>
                        <a:latin typeface="Calibri"/>
                        <a:ea typeface="Calibri"/>
                        <a:cs typeface="Calibri"/>
                        <a:sym typeface="Calibri"/>
                      </a:endParaRPr>
                    </a:p>
                  </a:txBody>
                  <a:tcPr marT="91425" marB="91425" marR="91425" marL="91425">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26</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29</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28</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26</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337825">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solidFill>
                            <a:schemeClr val="dk1"/>
                          </a:solidFill>
                          <a:latin typeface="Calibri"/>
                          <a:ea typeface="Calibri"/>
                          <a:cs typeface="Calibri"/>
                          <a:sym typeface="Calibri"/>
                        </a:rPr>
                        <a:t>fleet size 33</a:t>
                      </a:r>
                      <a:endParaRPr b="1" sz="1200" u="none" cap="none" strike="noStrike">
                        <a:solidFill>
                          <a:schemeClr val="dk1"/>
                        </a:solidFill>
                        <a:latin typeface="Calibri"/>
                        <a:ea typeface="Calibri"/>
                        <a:cs typeface="Calibri"/>
                        <a:sym typeface="Calibri"/>
                      </a:endParaRPr>
                    </a:p>
                  </a:txBody>
                  <a:tcPr marT="91425" marB="91425" marR="91425" marL="91425">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153</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162</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182</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164</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r>
              <a:tr h="337825">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solidFill>
                            <a:schemeClr val="dk1"/>
                          </a:solidFill>
                          <a:latin typeface="Calibri"/>
                          <a:ea typeface="Calibri"/>
                          <a:cs typeface="Calibri"/>
                          <a:sym typeface="Calibri"/>
                        </a:rPr>
                        <a:t>total fuel costs (€)</a:t>
                      </a:r>
                      <a:endParaRPr b="1" sz="1200" u="none" cap="none" strike="noStrike">
                        <a:solidFill>
                          <a:schemeClr val="dk1"/>
                        </a:solidFill>
                        <a:latin typeface="Calibri"/>
                        <a:ea typeface="Calibri"/>
                        <a:cs typeface="Calibri"/>
                        <a:sym typeface="Calibri"/>
                      </a:endParaRPr>
                    </a:p>
                  </a:txBody>
                  <a:tcPr marT="91425" marB="91425" marR="91425" marL="91425">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de-DE" sz="1200" u="none" cap="none" strike="noStrike">
                          <a:solidFill>
                            <a:schemeClr val="dk1"/>
                          </a:solidFill>
                          <a:latin typeface="Calibri"/>
                          <a:ea typeface="Calibri"/>
                          <a:cs typeface="Calibri"/>
                          <a:sym typeface="Calibri"/>
                        </a:rPr>
                        <a:t>183393.9</a:t>
                      </a:r>
                      <a:endParaRPr b="1"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196144.1</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214751.6</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189078.3</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337825">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solidFill>
                            <a:schemeClr val="dk1"/>
                          </a:solidFill>
                          <a:latin typeface="Calibri"/>
                          <a:ea typeface="Calibri"/>
                          <a:cs typeface="Calibri"/>
                          <a:sym typeface="Calibri"/>
                        </a:rPr>
                        <a:t>total driver costs (€)</a:t>
                      </a:r>
                      <a:endParaRPr b="1" sz="1200" u="none" cap="none" strike="noStrike">
                        <a:solidFill>
                          <a:schemeClr val="dk1"/>
                        </a:solidFill>
                        <a:latin typeface="Calibri"/>
                        <a:ea typeface="Calibri"/>
                        <a:cs typeface="Calibri"/>
                        <a:sym typeface="Calibri"/>
                      </a:endParaRPr>
                    </a:p>
                  </a:txBody>
                  <a:tcPr marT="91425" marB="91425" marR="91425" marL="91425">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200"/>
                        <a:buFont typeface="Arial"/>
                        <a:buNone/>
                      </a:pPr>
                      <a:r>
                        <a:rPr b="1" lang="de-DE" sz="1200" u="none" cap="none" strike="noStrike">
                          <a:solidFill>
                            <a:schemeClr val="dk1"/>
                          </a:solidFill>
                          <a:latin typeface="Calibri"/>
                          <a:ea typeface="Calibri"/>
                          <a:cs typeface="Calibri"/>
                          <a:sym typeface="Calibri"/>
                        </a:rPr>
                        <a:t>94441.34</a:t>
                      </a:r>
                      <a:endParaRPr b="1"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98447.8</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102914.9</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95941.63</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r>
              <a:tr h="337825">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solidFill>
                            <a:schemeClr val="dk1"/>
                          </a:solidFill>
                          <a:latin typeface="Calibri"/>
                          <a:ea typeface="Calibri"/>
                          <a:cs typeface="Calibri"/>
                          <a:sym typeface="Calibri"/>
                        </a:rPr>
                        <a:t>total vehicle costs (€)</a:t>
                      </a:r>
                      <a:endParaRPr b="1" sz="1200" u="none" cap="none" strike="noStrike">
                        <a:solidFill>
                          <a:schemeClr val="dk1"/>
                        </a:solidFill>
                        <a:latin typeface="Calibri"/>
                        <a:ea typeface="Calibri"/>
                        <a:cs typeface="Calibri"/>
                        <a:sym typeface="Calibri"/>
                      </a:endParaRPr>
                    </a:p>
                  </a:txBody>
                  <a:tcPr marT="91425" marB="91425" marR="91425" marL="91425">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de-DE" sz="1200" u="none" cap="none" strike="noStrike">
                          <a:solidFill>
                            <a:schemeClr val="dk1"/>
                          </a:solidFill>
                          <a:latin typeface="Calibri"/>
                          <a:ea typeface="Calibri"/>
                          <a:cs typeface="Calibri"/>
                          <a:sym typeface="Calibri"/>
                        </a:rPr>
                        <a:t>174570</a:t>
                      </a:r>
                      <a:endParaRPr b="1"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175650</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184770</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186960</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337825">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solidFill>
                            <a:schemeClr val="dk1"/>
                          </a:solidFill>
                          <a:latin typeface="Calibri"/>
                          <a:ea typeface="Calibri"/>
                          <a:cs typeface="Calibri"/>
                          <a:sym typeface="Calibri"/>
                        </a:rPr>
                        <a:t>total costs (€)</a:t>
                      </a:r>
                      <a:endParaRPr b="1" sz="1200" u="none" cap="none" strike="noStrike">
                        <a:solidFill>
                          <a:schemeClr val="dk1"/>
                        </a:solidFill>
                        <a:latin typeface="Calibri"/>
                        <a:ea typeface="Calibri"/>
                        <a:cs typeface="Calibri"/>
                        <a:sym typeface="Calibri"/>
                      </a:endParaRPr>
                    </a:p>
                  </a:txBody>
                  <a:tcPr marT="91425" marB="91425" marR="91425" marL="91425">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200"/>
                        <a:buFont typeface="Arial"/>
                        <a:buNone/>
                      </a:pPr>
                      <a:r>
                        <a:rPr b="1" lang="de-DE" sz="1200" u="none" cap="none" strike="noStrike">
                          <a:solidFill>
                            <a:schemeClr val="dk1"/>
                          </a:solidFill>
                          <a:latin typeface="Calibri"/>
                          <a:ea typeface="Calibri"/>
                          <a:cs typeface="Calibri"/>
                          <a:sym typeface="Calibri"/>
                        </a:rPr>
                        <a:t>452405.2</a:t>
                      </a:r>
                      <a:endParaRPr b="1"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470241.9</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502436.5</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471979.9</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F2F2F2"/>
                    </a:solidFill>
                  </a:tcPr>
                </a:tc>
              </a:tr>
              <a:tr h="337825">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solidFill>
                            <a:schemeClr val="dk1"/>
                          </a:solidFill>
                          <a:latin typeface="Calibri"/>
                          <a:ea typeface="Calibri"/>
                          <a:cs typeface="Calibri"/>
                          <a:sym typeface="Calibri"/>
                        </a:rPr>
                        <a:t>last_fresh_delivery (time)</a:t>
                      </a:r>
                      <a:endParaRPr b="1" sz="1200" u="none" cap="none" strike="noStrike">
                        <a:solidFill>
                          <a:schemeClr val="dk1"/>
                        </a:solidFill>
                        <a:latin typeface="Calibri"/>
                        <a:ea typeface="Calibri"/>
                        <a:cs typeface="Calibri"/>
                        <a:sym typeface="Calibri"/>
                      </a:endParaRPr>
                    </a:p>
                  </a:txBody>
                  <a:tcPr marT="91425" marB="91425" marR="91425" marL="91425">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1 days 04:36:59</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1 days 04:49:59</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de-DE" sz="1200" u="none" cap="none" strike="noStrike">
                          <a:solidFill>
                            <a:schemeClr val="dk1"/>
                          </a:solidFill>
                          <a:latin typeface="Calibri"/>
                          <a:ea typeface="Calibri"/>
                          <a:cs typeface="Calibri"/>
                          <a:sym typeface="Calibri"/>
                        </a:rPr>
                        <a:t>1 days 02:58:59</a:t>
                      </a:r>
                      <a:endParaRPr b="1"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accent6"/>
                    </a:solidFill>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1 days 04:22:19</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337825">
                <a:tc>
                  <a:txBody>
                    <a:bodyPr/>
                    <a:lstStyle/>
                    <a:p>
                      <a:pPr indent="0" lvl="0" marL="0" marR="0" rtl="0" algn="l">
                        <a:lnSpc>
                          <a:spcPct val="100000"/>
                        </a:lnSpc>
                        <a:spcBef>
                          <a:spcPts val="0"/>
                        </a:spcBef>
                        <a:spcAft>
                          <a:spcPts val="0"/>
                        </a:spcAft>
                        <a:buClr>
                          <a:srgbClr val="000000"/>
                        </a:buClr>
                        <a:buSzPts val="1200"/>
                        <a:buFont typeface="Arial"/>
                        <a:buNone/>
                      </a:pPr>
                      <a:r>
                        <a:rPr b="1" lang="de-DE" sz="1200" u="none" cap="none" strike="noStrike">
                          <a:solidFill>
                            <a:schemeClr val="dk1"/>
                          </a:solidFill>
                          <a:latin typeface="Calibri"/>
                          <a:ea typeface="Calibri"/>
                          <a:cs typeface="Calibri"/>
                          <a:sym typeface="Calibri"/>
                        </a:rPr>
                        <a:t>last_dry_delivery (time)</a:t>
                      </a:r>
                      <a:endParaRPr b="1" sz="1200" u="none" cap="none" strike="noStrike">
                        <a:solidFill>
                          <a:schemeClr val="dk1"/>
                        </a:solidFill>
                        <a:latin typeface="Calibri"/>
                        <a:ea typeface="Calibri"/>
                        <a:cs typeface="Calibri"/>
                        <a:sym typeface="Calibri"/>
                      </a:endParaRPr>
                    </a:p>
                  </a:txBody>
                  <a:tcPr marT="91425" marB="91425" marR="91425" marL="91425">
                    <a:lnL cap="flat" cmpd="sng" w="9525">
                      <a:solidFill>
                        <a:srgbClr val="000000">
                          <a:alpha val="0"/>
                        </a:srgbClr>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1 days 06:20:19</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1 days 05:37:59</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1 days 08:24:27</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200"/>
                        <a:buFont typeface="Arial"/>
                        <a:buNone/>
                      </a:pPr>
                      <a:r>
                        <a:rPr b="0" lang="de-DE" sz="1200" u="none" cap="none" strike="noStrike">
                          <a:solidFill>
                            <a:schemeClr val="dk1"/>
                          </a:solidFill>
                          <a:latin typeface="Calibri"/>
                          <a:ea typeface="Calibri"/>
                          <a:cs typeface="Calibri"/>
                          <a:sym typeface="Calibri"/>
                        </a:rPr>
                        <a:t>1 days 07:04:47</a:t>
                      </a:r>
                      <a:endParaRPr b="0" sz="1200" u="none" cap="none" strike="noStrike">
                        <a:solidFill>
                          <a:schemeClr val="dk1"/>
                        </a:solidFill>
                        <a:latin typeface="Calibri"/>
                        <a:ea typeface="Calibri"/>
                        <a:cs typeface="Calibri"/>
                        <a:sym typeface="Calibri"/>
                      </a:endParaRPr>
                    </a:p>
                  </a:txBody>
                  <a:tcPr marT="91425" marB="91425" marR="91425" marL="91425">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bl>
          </a:graphicData>
        </a:graphic>
      </p:graphicFrame>
      <p:sp>
        <p:nvSpPr>
          <p:cNvPr id="1095" name="Google Shape;1095;g2a3e06661ff_5_1479"/>
          <p:cNvSpPr/>
          <p:nvPr/>
        </p:nvSpPr>
        <p:spPr>
          <a:xfrm>
            <a:off x="1459005" y="6062795"/>
            <a:ext cx="345900" cy="275400"/>
          </a:xfrm>
          <a:prstGeom prst="chevron">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000" u="none" cap="none" strike="noStrike">
              <a:solidFill>
                <a:schemeClr val="dk1"/>
              </a:solidFill>
              <a:latin typeface="Arial"/>
              <a:ea typeface="Arial"/>
              <a:cs typeface="Arial"/>
              <a:sym typeface="Arial"/>
            </a:endParaRPr>
          </a:p>
        </p:txBody>
      </p:sp>
      <p:sp>
        <p:nvSpPr>
          <p:cNvPr id="1096" name="Google Shape;1096;g2a3e06661ff_5_1479"/>
          <p:cNvSpPr txBox="1"/>
          <p:nvPr/>
        </p:nvSpPr>
        <p:spPr>
          <a:xfrm>
            <a:off x="1812325" y="5908100"/>
            <a:ext cx="87477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de-DE" sz="1600" u="none" cap="none" strike="noStrike">
                <a:solidFill>
                  <a:srgbClr val="000000"/>
                </a:solidFill>
                <a:latin typeface="Calibri"/>
                <a:ea typeface="Calibri"/>
                <a:cs typeface="Calibri"/>
                <a:sym typeface="Calibri"/>
              </a:rPr>
              <a:t>The </a:t>
            </a:r>
            <a:r>
              <a:rPr b="1" i="0" lang="de-DE" sz="1600" u="none" cap="none" strike="noStrike">
                <a:solidFill>
                  <a:srgbClr val="000000"/>
                </a:solidFill>
                <a:latin typeface="Calibri"/>
                <a:ea typeface="Calibri"/>
                <a:cs typeface="Calibri"/>
                <a:sym typeface="Calibri"/>
              </a:rPr>
              <a:t>original optimal </a:t>
            </a:r>
            <a:r>
              <a:rPr b="0" i="0" lang="de-DE" sz="1600" u="none" cap="none" strike="noStrike">
                <a:solidFill>
                  <a:srgbClr val="000000"/>
                </a:solidFill>
                <a:latin typeface="Calibri"/>
                <a:ea typeface="Calibri"/>
                <a:cs typeface="Calibri"/>
                <a:sym typeface="Calibri"/>
              </a:rPr>
              <a:t>is </a:t>
            </a:r>
            <a:r>
              <a:rPr b="1" i="0" lang="de-DE" sz="1600" u="none" cap="none" strike="noStrike">
                <a:solidFill>
                  <a:srgbClr val="000000"/>
                </a:solidFill>
                <a:latin typeface="Calibri"/>
                <a:ea typeface="Calibri"/>
                <a:cs typeface="Calibri"/>
                <a:sym typeface="Calibri"/>
              </a:rPr>
              <a:t>still </a:t>
            </a:r>
            <a:r>
              <a:rPr b="0" i="0" lang="de-DE" sz="1600" u="none" cap="none" strike="noStrike">
                <a:solidFill>
                  <a:srgbClr val="000000"/>
                </a:solidFill>
                <a:latin typeface="Calibri"/>
                <a:ea typeface="Calibri"/>
                <a:cs typeface="Calibri"/>
                <a:sym typeface="Calibri"/>
              </a:rPr>
              <a:t>the</a:t>
            </a:r>
            <a:r>
              <a:rPr b="1" i="0" lang="de-DE" sz="1600" u="none" cap="none" strike="noStrike">
                <a:solidFill>
                  <a:srgbClr val="000000"/>
                </a:solidFill>
                <a:latin typeface="Calibri"/>
                <a:ea typeface="Calibri"/>
                <a:cs typeface="Calibri"/>
                <a:sym typeface="Calibri"/>
              </a:rPr>
              <a:t> best</a:t>
            </a:r>
            <a:r>
              <a:rPr b="0" i="0" lang="de-DE" sz="1600" u="none" cap="none" strike="noStrike">
                <a:solidFill>
                  <a:srgbClr val="000000"/>
                </a:solidFill>
                <a:latin typeface="Calibri"/>
                <a:ea typeface="Calibri"/>
                <a:cs typeface="Calibri"/>
                <a:sym typeface="Calibri"/>
              </a:rPr>
              <a:t>, </a:t>
            </a:r>
            <a:r>
              <a:rPr b="1" i="0" lang="de-DE" sz="1600" u="none" cap="none" strike="noStrike">
                <a:solidFill>
                  <a:srgbClr val="000000"/>
                </a:solidFill>
                <a:latin typeface="Calibri"/>
                <a:ea typeface="Calibri"/>
                <a:cs typeface="Calibri"/>
                <a:sym typeface="Calibri"/>
              </a:rPr>
              <a:t>although delivering </a:t>
            </a:r>
            <a:r>
              <a:rPr b="0" i="0" lang="de-DE" sz="1600" u="none" cap="none" strike="noStrike">
                <a:solidFill>
                  <a:srgbClr val="000000"/>
                </a:solidFill>
                <a:latin typeface="Calibri"/>
                <a:ea typeface="Calibri"/>
                <a:cs typeface="Calibri"/>
                <a:sym typeface="Calibri"/>
              </a:rPr>
              <a:t>to the </a:t>
            </a:r>
            <a:r>
              <a:rPr b="1" i="0" lang="de-DE" sz="1600" u="none" cap="none" strike="noStrike">
                <a:solidFill>
                  <a:srgbClr val="000000"/>
                </a:solidFill>
                <a:latin typeface="Calibri"/>
                <a:ea typeface="Calibri"/>
                <a:cs typeface="Calibri"/>
                <a:sym typeface="Calibri"/>
              </a:rPr>
              <a:t>far locations first </a:t>
            </a:r>
            <a:r>
              <a:rPr b="0" i="0" lang="de-DE" sz="1600" u="none" cap="none" strike="noStrike">
                <a:solidFill>
                  <a:srgbClr val="000000"/>
                </a:solidFill>
                <a:latin typeface="Calibri"/>
                <a:ea typeface="Calibri"/>
                <a:cs typeface="Calibri"/>
                <a:sym typeface="Calibri"/>
              </a:rPr>
              <a:t>makes the </a:t>
            </a:r>
            <a:r>
              <a:rPr b="1" i="0" lang="de-DE" sz="1600" u="none" cap="none" strike="noStrike">
                <a:solidFill>
                  <a:srgbClr val="000000"/>
                </a:solidFill>
                <a:latin typeface="Calibri"/>
                <a:ea typeface="Calibri"/>
                <a:cs typeface="Calibri"/>
                <a:sym typeface="Calibri"/>
              </a:rPr>
              <a:t>final fresh delivery</a:t>
            </a:r>
            <a:r>
              <a:rPr b="0" i="0" lang="de-DE" sz="1600" u="none" cap="none" strike="noStrike">
                <a:solidFill>
                  <a:srgbClr val="000000"/>
                </a:solidFill>
                <a:latin typeface="Calibri"/>
                <a:ea typeface="Calibri"/>
                <a:cs typeface="Calibri"/>
                <a:sym typeface="Calibri"/>
              </a:rPr>
              <a:t> arrive </a:t>
            </a:r>
            <a:r>
              <a:rPr b="1" i="0" lang="de-DE" sz="1600" u="none" cap="none" strike="noStrike">
                <a:solidFill>
                  <a:srgbClr val="000000"/>
                </a:solidFill>
                <a:latin typeface="Calibri"/>
                <a:ea typeface="Calibri"/>
                <a:cs typeface="Calibri"/>
                <a:sym typeface="Calibri"/>
              </a:rPr>
              <a:t>earlier</a:t>
            </a:r>
            <a:r>
              <a:rPr b="0" i="0" lang="de-DE" sz="1600" u="none" cap="none" strike="noStrike">
                <a:solidFill>
                  <a:srgbClr val="000000"/>
                </a:solidFill>
                <a:latin typeface="Calibri"/>
                <a:ea typeface="Calibri"/>
                <a:cs typeface="Calibri"/>
                <a:sym typeface="Calibri"/>
              </a:rPr>
              <a:t>.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g2a3e06661ff_5_159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de-DE" sz="2600"/>
              <a:t>Should we adjust Fleet size?</a:t>
            </a:r>
            <a:endParaRPr b="1" sz="2600"/>
          </a:p>
        </p:txBody>
      </p:sp>
      <p:sp>
        <p:nvSpPr>
          <p:cNvPr id="1103" name="Google Shape;1103;g2a3e06661ff_5_159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1104" name="Google Shape;1104;g2a3e06661ff_5_1593"/>
          <p:cNvSpPr txBox="1"/>
          <p:nvPr/>
        </p:nvSpPr>
        <p:spPr>
          <a:xfrm>
            <a:off x="1599600" y="2093925"/>
            <a:ext cx="8992800" cy="4038000"/>
          </a:xfrm>
          <a:prstGeom prst="rect">
            <a:avLst/>
          </a:prstGeom>
          <a:noFill/>
          <a:ln cap="flat" cmpd="sng" w="22225">
            <a:solidFill>
              <a:srgbClr val="C00000"/>
            </a:solidFill>
            <a:prstDash val="solid"/>
            <a:round/>
            <a:headEnd len="sm" w="sm" type="none"/>
            <a:tailEnd len="sm" w="sm" type="none"/>
          </a:ln>
        </p:spPr>
        <p:txBody>
          <a:bodyPr anchorCtr="0" anchor="ctr" bIns="45700" lIns="91425" spcFirstLastPara="1" rIns="91425" wrap="square" tIns="45700">
            <a:spAutoFit/>
          </a:bodyPr>
          <a:lstStyle/>
          <a:p>
            <a:pPr indent="0" lvl="0" marL="0" rtl="0" algn="l">
              <a:lnSpc>
                <a:spcPct val="90000"/>
              </a:lnSpc>
              <a:spcBef>
                <a:spcPts val="1000"/>
              </a:spcBef>
              <a:spcAft>
                <a:spcPts val="0"/>
              </a:spcAft>
              <a:buNone/>
            </a:pPr>
            <a:r>
              <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800"/>
              <a:buFont typeface="Arial"/>
              <a:buNone/>
            </a:pPr>
            <a:r>
              <a:rPr lang="de-DE" sz="2000">
                <a:solidFill>
                  <a:schemeClr val="dk1"/>
                </a:solidFill>
                <a:latin typeface="Calibri"/>
                <a:ea typeface="Calibri"/>
                <a:cs typeface="Calibri"/>
                <a:sym typeface="Calibri"/>
              </a:rPr>
              <a:t>Right now fleet size for each truck type is the maximum number in use at any point in the week..  </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800"/>
              <a:buFont typeface="Arial"/>
              <a:buNone/>
            </a:pPr>
            <a:r>
              <a:rPr lang="de-DE" sz="2000">
                <a:solidFill>
                  <a:schemeClr val="dk1"/>
                </a:solidFill>
                <a:latin typeface="Calibri"/>
                <a:ea typeface="Calibri"/>
                <a:cs typeface="Calibri"/>
                <a:sym typeface="Calibri"/>
              </a:rPr>
              <a:t>So we are paying daily price for trucks that are not always being used that day.</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800"/>
              <a:buFont typeface="Arial"/>
              <a:buNone/>
            </a:pPr>
            <a:r>
              <a:rPr lang="de-DE" sz="2000">
                <a:solidFill>
                  <a:schemeClr val="dk1"/>
                </a:solidFill>
                <a:latin typeface="Calibri"/>
                <a:ea typeface="Calibri"/>
                <a:cs typeface="Calibri"/>
                <a:sym typeface="Calibri"/>
              </a:rPr>
              <a:t>We could reduce the fleet size and do the following when the active trucks exceeds the fleet:</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de-DE" sz="2000">
                <a:solidFill>
                  <a:schemeClr val="dk1"/>
                </a:solidFill>
                <a:latin typeface="Calibri"/>
                <a:ea typeface="Calibri"/>
                <a:cs typeface="Calibri"/>
                <a:sym typeface="Calibri"/>
              </a:rPr>
              <a:t>“Occasional trucks may be considered beyond the regular fleet for specific days. For those vehicles, all costs must be increased by +30%”</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2a3e06661ff_5_86"/>
          <p:cNvSpPr txBox="1"/>
          <p:nvPr/>
        </p:nvSpPr>
        <p:spPr>
          <a:xfrm>
            <a:off x="11532996" y="6313518"/>
            <a:ext cx="146700" cy="153900"/>
          </a:xfrm>
          <a:prstGeom prst="rect">
            <a:avLst/>
          </a:prstGeom>
          <a:noFill/>
          <a:ln>
            <a:noFill/>
          </a:ln>
        </p:spPr>
        <p:txBody>
          <a:bodyPr anchorCtr="0" anchor="t" bIns="0" lIns="0" spcFirstLastPara="1" rIns="0" wrap="square" tIns="0">
            <a:spAutoFit/>
          </a:bodyPr>
          <a:lstStyle/>
          <a:p>
            <a:pPr indent="0" lvl="0" marL="38100" marR="0" rtl="0" algn="l">
              <a:lnSpc>
                <a:spcPct val="100000"/>
              </a:lnSpc>
              <a:spcBef>
                <a:spcPts val="0"/>
              </a:spcBef>
              <a:spcAft>
                <a:spcPts val="0"/>
              </a:spcAft>
              <a:buClr>
                <a:srgbClr val="000000"/>
              </a:buClr>
              <a:buSzPts val="1000"/>
              <a:buFont typeface="Arial"/>
              <a:buNone/>
            </a:pPr>
            <a:fld id="{00000000-1234-1234-1234-123412341234}" type="slidenum">
              <a:rPr b="0" i="0" lang="de-DE" sz="1000" u="none" cap="none" strike="noStrike">
                <a:solidFill>
                  <a:srgbClr val="000E62"/>
                </a:solidFill>
                <a:latin typeface="Arial"/>
                <a:ea typeface="Arial"/>
                <a:cs typeface="Arial"/>
                <a:sym typeface="Arial"/>
              </a:rPr>
              <a:t>‹#›</a:t>
            </a:fld>
            <a:endParaRPr b="0" i="0" sz="1000" u="none" cap="none" strike="noStrike">
              <a:solidFill>
                <a:srgbClr val="000000"/>
              </a:solidFill>
              <a:latin typeface="Arial"/>
              <a:ea typeface="Arial"/>
              <a:cs typeface="Arial"/>
              <a:sym typeface="Arial"/>
            </a:endParaRPr>
          </a:p>
        </p:txBody>
      </p:sp>
      <p:sp>
        <p:nvSpPr>
          <p:cNvPr id="404" name="Google Shape;404;g2a3e06661ff_5_86"/>
          <p:cNvSpPr txBox="1"/>
          <p:nvPr>
            <p:ph type="title"/>
          </p:nvPr>
        </p:nvSpPr>
        <p:spPr>
          <a:xfrm>
            <a:off x="713028" y="2287142"/>
            <a:ext cx="4507200" cy="1859400"/>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95"/>
              </a:spcBef>
              <a:spcAft>
                <a:spcPts val="0"/>
              </a:spcAft>
              <a:buSzPts val="4400"/>
              <a:buNone/>
            </a:pPr>
            <a:r>
              <a:rPr lang="de-DE" sz="6000"/>
              <a:t>2. Task Breakdown</a:t>
            </a:r>
            <a:endParaRPr sz="60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g2a3e06661ff_5_170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pic>
        <p:nvPicPr>
          <p:cNvPr id="1111" name="Google Shape;1111;g2a3e06661ff_5_1706"/>
          <p:cNvPicPr preferRelativeResize="0"/>
          <p:nvPr/>
        </p:nvPicPr>
        <p:blipFill rotWithShape="1">
          <a:blip r:embed="rId3">
            <a:alphaModFix/>
          </a:blip>
          <a:srcRect b="0" l="0" r="0" t="0"/>
          <a:stretch/>
        </p:blipFill>
        <p:spPr>
          <a:xfrm>
            <a:off x="838125" y="1825625"/>
            <a:ext cx="6468979" cy="4351200"/>
          </a:xfrm>
          <a:prstGeom prst="rect">
            <a:avLst/>
          </a:prstGeom>
          <a:noFill/>
          <a:ln>
            <a:noFill/>
          </a:ln>
        </p:spPr>
      </p:pic>
      <p:sp>
        <p:nvSpPr>
          <p:cNvPr id="1112" name="Google Shape;1112;g2a3e06661ff_5_1706"/>
          <p:cNvSpPr txBox="1"/>
          <p:nvPr/>
        </p:nvSpPr>
        <p:spPr>
          <a:xfrm>
            <a:off x="838200" y="365125"/>
            <a:ext cx="9781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Calibri"/>
              <a:buNone/>
            </a:pPr>
            <a:r>
              <a:rPr b="1" i="0" lang="de-DE" sz="2600" u="none" cap="none" strike="noStrike">
                <a:solidFill>
                  <a:schemeClr val="dk1"/>
                </a:solidFill>
                <a:latin typeface="Calibri"/>
                <a:ea typeface="Calibri"/>
                <a:cs typeface="Calibri"/>
                <a:sym typeface="Calibri"/>
              </a:rPr>
              <a:t>Function to calculate how many of each truck type is active when a delivery starts:</a:t>
            </a:r>
            <a:endParaRPr/>
          </a:p>
        </p:txBody>
      </p:sp>
      <p:sp>
        <p:nvSpPr>
          <p:cNvPr id="1113" name="Google Shape;1113;g2a3e06661ff_5_1706"/>
          <p:cNvSpPr txBox="1"/>
          <p:nvPr/>
        </p:nvSpPr>
        <p:spPr>
          <a:xfrm>
            <a:off x="8541875" y="2116038"/>
            <a:ext cx="2194500" cy="3815100"/>
          </a:xfrm>
          <a:prstGeom prst="rect">
            <a:avLst/>
          </a:prstGeom>
          <a:noFill/>
          <a:ln cap="flat" cmpd="sng" w="22225">
            <a:solidFill>
              <a:srgbClr val="C00000"/>
            </a:solidFill>
            <a:prstDash val="solid"/>
            <a:round/>
            <a:headEnd len="sm" w="sm" type="none"/>
            <a:tailEnd len="sm" w="sm" type="none"/>
          </a:ln>
        </p:spPr>
        <p:txBody>
          <a:bodyPr anchorCtr="0" anchor="ctr" bIns="45700" lIns="91425" spcFirstLastPara="1" rIns="91425" wrap="square" tIns="45700">
            <a:spAutoFit/>
          </a:bodyPr>
          <a:lstStyle/>
          <a:p>
            <a:pPr indent="0" lvl="0" marL="0" rtl="0" algn="l">
              <a:lnSpc>
                <a:spcPct val="114000"/>
              </a:lnSpc>
              <a:spcBef>
                <a:spcPts val="1000"/>
              </a:spcBef>
              <a:spcAft>
                <a:spcPts val="0"/>
              </a:spcAft>
              <a:buClr>
                <a:schemeClr val="dk1"/>
              </a:buClr>
              <a:buSzPts val="1946"/>
              <a:buFont typeface="Arial"/>
              <a:buNone/>
            </a:pPr>
            <a:r>
              <a:rPr lang="de-DE" sz="2000">
                <a:solidFill>
                  <a:schemeClr val="dk1"/>
                </a:solidFill>
                <a:latin typeface="Calibri"/>
                <a:ea typeface="Calibri"/>
                <a:cs typeface="Calibri"/>
                <a:sym typeface="Calibri"/>
              </a:rPr>
              <a:t>This </a:t>
            </a:r>
            <a:r>
              <a:rPr b="1" lang="de-DE" sz="2000">
                <a:solidFill>
                  <a:schemeClr val="dk1"/>
                </a:solidFill>
                <a:latin typeface="Calibri"/>
                <a:ea typeface="Calibri"/>
                <a:cs typeface="Calibri"/>
                <a:sym typeface="Calibri"/>
              </a:rPr>
              <a:t>creates</a:t>
            </a:r>
            <a:r>
              <a:rPr lang="de-DE" sz="2000">
                <a:solidFill>
                  <a:schemeClr val="dk1"/>
                </a:solidFill>
                <a:latin typeface="Calibri"/>
                <a:ea typeface="Calibri"/>
                <a:cs typeface="Calibri"/>
                <a:sym typeface="Calibri"/>
              </a:rPr>
              <a:t> the </a:t>
            </a:r>
            <a:r>
              <a:rPr b="1" lang="de-DE" sz="2000">
                <a:solidFill>
                  <a:schemeClr val="dk1"/>
                </a:solidFill>
                <a:latin typeface="Calibri"/>
                <a:ea typeface="Calibri"/>
                <a:cs typeface="Calibri"/>
                <a:sym typeface="Calibri"/>
              </a:rPr>
              <a:t>columns</a:t>
            </a:r>
            <a:r>
              <a:rPr lang="de-DE" sz="2000">
                <a:solidFill>
                  <a:schemeClr val="dk1"/>
                </a:solidFill>
                <a:latin typeface="Calibri"/>
                <a:ea typeface="Calibri"/>
                <a:cs typeface="Calibri"/>
                <a:sym typeface="Calibri"/>
              </a:rPr>
              <a:t> in the plan table with the </a:t>
            </a:r>
            <a:r>
              <a:rPr b="1" lang="de-DE" sz="2000">
                <a:solidFill>
                  <a:schemeClr val="dk1"/>
                </a:solidFill>
                <a:latin typeface="Calibri"/>
                <a:ea typeface="Calibri"/>
                <a:cs typeface="Calibri"/>
                <a:sym typeface="Calibri"/>
              </a:rPr>
              <a:t>number</a:t>
            </a:r>
            <a:r>
              <a:rPr lang="de-DE" sz="2000">
                <a:solidFill>
                  <a:schemeClr val="dk1"/>
                </a:solidFill>
                <a:latin typeface="Calibri"/>
                <a:ea typeface="Calibri"/>
                <a:cs typeface="Calibri"/>
                <a:sym typeface="Calibri"/>
              </a:rPr>
              <a:t> of </a:t>
            </a:r>
            <a:r>
              <a:rPr b="1" lang="de-DE" sz="2000">
                <a:solidFill>
                  <a:schemeClr val="dk1"/>
                </a:solidFill>
                <a:latin typeface="Calibri"/>
                <a:ea typeface="Calibri"/>
                <a:cs typeface="Calibri"/>
                <a:sym typeface="Calibri"/>
              </a:rPr>
              <a:t>active trucks</a:t>
            </a:r>
            <a:r>
              <a:rPr lang="de-DE"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a:p>
            <a:pPr indent="0" lvl="0" marL="0" rtl="0" algn="l">
              <a:lnSpc>
                <a:spcPct val="114000"/>
              </a:lnSpc>
              <a:spcBef>
                <a:spcPts val="1000"/>
              </a:spcBef>
              <a:spcAft>
                <a:spcPts val="0"/>
              </a:spcAft>
              <a:buClr>
                <a:schemeClr val="dk1"/>
              </a:buClr>
              <a:buSzPts val="1946"/>
              <a:buFont typeface="Arial"/>
              <a:buNone/>
            </a:pPr>
            <a:r>
              <a:t/>
            </a:r>
            <a:endParaRPr sz="2000">
              <a:solidFill>
                <a:schemeClr val="dk1"/>
              </a:solidFill>
              <a:latin typeface="Calibri"/>
              <a:ea typeface="Calibri"/>
              <a:cs typeface="Calibri"/>
              <a:sym typeface="Calibri"/>
            </a:endParaRPr>
          </a:p>
          <a:p>
            <a:pPr indent="0" lvl="0" marL="0" rtl="0" algn="l">
              <a:lnSpc>
                <a:spcPct val="114000"/>
              </a:lnSpc>
              <a:spcBef>
                <a:spcPts val="1000"/>
              </a:spcBef>
              <a:spcAft>
                <a:spcPts val="0"/>
              </a:spcAft>
              <a:buClr>
                <a:schemeClr val="dk1"/>
              </a:buClr>
              <a:buSzPts val="1946"/>
              <a:buFont typeface="Arial"/>
              <a:buNone/>
            </a:pPr>
            <a:r>
              <a:rPr lang="de-DE" sz="2000">
                <a:solidFill>
                  <a:schemeClr val="dk1"/>
                </a:solidFill>
                <a:latin typeface="Calibri"/>
                <a:ea typeface="Calibri"/>
                <a:cs typeface="Calibri"/>
                <a:sym typeface="Calibri"/>
              </a:rPr>
              <a:t>Each column is plotted over time in the following slides:</a:t>
            </a:r>
            <a:endParaRPr b="1" sz="2000">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g2a3e06661ff_5_18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pic>
        <p:nvPicPr>
          <p:cNvPr id="1120" name="Google Shape;1120;g2a3e06661ff_5_1820"/>
          <p:cNvPicPr preferRelativeResize="0"/>
          <p:nvPr/>
        </p:nvPicPr>
        <p:blipFill rotWithShape="1">
          <a:blip r:embed="rId3">
            <a:alphaModFix/>
          </a:blip>
          <a:srcRect b="0" l="0" r="0" t="0"/>
          <a:stretch/>
        </p:blipFill>
        <p:spPr>
          <a:xfrm>
            <a:off x="935822" y="1844714"/>
            <a:ext cx="6400800" cy="4225234"/>
          </a:xfrm>
          <a:prstGeom prst="rect">
            <a:avLst/>
          </a:prstGeom>
          <a:noFill/>
          <a:ln>
            <a:noFill/>
          </a:ln>
        </p:spPr>
      </p:pic>
      <p:sp>
        <p:nvSpPr>
          <p:cNvPr id="1121" name="Google Shape;1121;g2a3e06661ff_5_1820"/>
          <p:cNvSpPr txBox="1"/>
          <p:nvPr/>
        </p:nvSpPr>
        <p:spPr>
          <a:xfrm>
            <a:off x="838200" y="365125"/>
            <a:ext cx="9781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Calibri"/>
              <a:buNone/>
            </a:pPr>
            <a:r>
              <a:rPr b="1" i="0" lang="de-DE" sz="2600" u="none" cap="none" strike="noStrike">
                <a:solidFill>
                  <a:schemeClr val="dk1"/>
                </a:solidFill>
                <a:latin typeface="Calibri"/>
                <a:ea typeface="Calibri"/>
                <a:cs typeface="Calibri"/>
                <a:sym typeface="Calibri"/>
              </a:rPr>
              <a:t>Consistent 13-Capacity Truck Fleet: Cost Optimization with Variable Usage</a:t>
            </a:r>
            <a:endParaRPr b="1" i="0" sz="2600" u="none" cap="none" strike="noStrike">
              <a:solidFill>
                <a:schemeClr val="dk1"/>
              </a:solidFill>
              <a:latin typeface="Calibri"/>
              <a:ea typeface="Calibri"/>
              <a:cs typeface="Calibri"/>
              <a:sym typeface="Calibri"/>
            </a:endParaRPr>
          </a:p>
        </p:txBody>
      </p:sp>
      <p:sp>
        <p:nvSpPr>
          <p:cNvPr id="1122" name="Google Shape;1122;g2a3e06661ff_5_1820"/>
          <p:cNvSpPr txBox="1"/>
          <p:nvPr/>
        </p:nvSpPr>
        <p:spPr>
          <a:xfrm>
            <a:off x="8496100" y="2747525"/>
            <a:ext cx="2194500" cy="2023200"/>
          </a:xfrm>
          <a:prstGeom prst="rect">
            <a:avLst/>
          </a:prstGeom>
          <a:noFill/>
          <a:ln cap="flat" cmpd="sng" w="22225">
            <a:solidFill>
              <a:srgbClr val="C00000"/>
            </a:solidFill>
            <a:prstDash val="solid"/>
            <a:round/>
            <a:headEnd len="sm" w="sm" type="none"/>
            <a:tailEnd len="sm" w="sm" type="none"/>
          </a:ln>
        </p:spPr>
        <p:txBody>
          <a:bodyPr anchorCtr="0" anchor="ctr" bIns="45700" lIns="91425" spcFirstLastPara="1" rIns="91425" wrap="square" tIns="45700">
            <a:spAutoFit/>
          </a:bodyPr>
          <a:lstStyle/>
          <a:p>
            <a:pPr indent="0" lvl="0" marL="0" rtl="0" algn="l">
              <a:lnSpc>
                <a:spcPct val="114000"/>
              </a:lnSpc>
              <a:spcBef>
                <a:spcPts val="1000"/>
              </a:spcBef>
              <a:spcAft>
                <a:spcPts val="0"/>
              </a:spcAft>
              <a:buNone/>
            </a:pPr>
            <a:r>
              <a:rPr b="1" lang="de-DE" sz="1600">
                <a:solidFill>
                  <a:schemeClr val="dk1"/>
                </a:solidFill>
                <a:latin typeface="Calibri"/>
                <a:ea typeface="Calibri"/>
                <a:cs typeface="Calibri"/>
                <a:sym typeface="Calibri"/>
              </a:rPr>
              <a:t>Each day </a:t>
            </a:r>
            <a:r>
              <a:rPr lang="de-DE" sz="1600">
                <a:solidFill>
                  <a:schemeClr val="dk1"/>
                </a:solidFill>
                <a:latin typeface="Calibri"/>
                <a:ea typeface="Calibri"/>
                <a:cs typeface="Calibri"/>
                <a:sym typeface="Calibri"/>
              </a:rPr>
              <a:t>the </a:t>
            </a:r>
            <a:r>
              <a:rPr b="1" lang="de-DE" sz="1600">
                <a:solidFill>
                  <a:schemeClr val="dk1"/>
                </a:solidFill>
                <a:latin typeface="Calibri"/>
                <a:ea typeface="Calibri"/>
                <a:cs typeface="Calibri"/>
                <a:sym typeface="Calibri"/>
              </a:rPr>
              <a:t>fleet size </a:t>
            </a:r>
            <a:r>
              <a:rPr lang="de-DE" sz="1600">
                <a:solidFill>
                  <a:schemeClr val="dk1"/>
                </a:solidFill>
                <a:latin typeface="Calibri"/>
                <a:ea typeface="Calibri"/>
                <a:cs typeface="Calibri"/>
                <a:sym typeface="Calibri"/>
              </a:rPr>
              <a:t>is quite </a:t>
            </a:r>
            <a:r>
              <a:rPr b="1" lang="de-DE" sz="1600">
                <a:solidFill>
                  <a:schemeClr val="dk1"/>
                </a:solidFill>
                <a:latin typeface="Calibri"/>
                <a:ea typeface="Calibri"/>
                <a:cs typeface="Calibri"/>
                <a:sym typeface="Calibri"/>
              </a:rPr>
              <a:t>consistent</a:t>
            </a:r>
            <a:r>
              <a:rPr lang="de-DE" sz="1600">
                <a:solidFill>
                  <a:schemeClr val="dk1"/>
                </a:solidFill>
                <a:latin typeface="Calibri"/>
                <a:ea typeface="Calibri"/>
                <a:cs typeface="Calibri"/>
                <a:sym typeface="Calibri"/>
              </a:rPr>
              <a:t> but </a:t>
            </a:r>
            <a:r>
              <a:rPr b="1" lang="de-DE" sz="1600">
                <a:solidFill>
                  <a:schemeClr val="dk1"/>
                </a:solidFill>
                <a:latin typeface="Calibri"/>
                <a:ea typeface="Calibri"/>
                <a:cs typeface="Calibri"/>
                <a:sym typeface="Calibri"/>
              </a:rPr>
              <a:t>slight variation</a:t>
            </a:r>
            <a:r>
              <a:rPr lang="de-DE" sz="1600">
                <a:solidFill>
                  <a:schemeClr val="dk1"/>
                </a:solidFill>
                <a:latin typeface="Calibri"/>
                <a:ea typeface="Calibri"/>
                <a:cs typeface="Calibri"/>
                <a:sym typeface="Calibri"/>
              </a:rPr>
              <a:t> might mean you can </a:t>
            </a:r>
            <a:r>
              <a:rPr b="1" lang="de-DE" sz="1600">
                <a:solidFill>
                  <a:schemeClr val="dk1"/>
                </a:solidFill>
                <a:latin typeface="Calibri"/>
                <a:ea typeface="Calibri"/>
                <a:cs typeface="Calibri"/>
                <a:sym typeface="Calibri"/>
              </a:rPr>
              <a:t>save money </a:t>
            </a:r>
            <a:r>
              <a:rPr lang="de-DE" sz="1600">
                <a:solidFill>
                  <a:schemeClr val="dk1"/>
                </a:solidFill>
                <a:latin typeface="Calibri"/>
                <a:ea typeface="Calibri"/>
                <a:cs typeface="Calibri"/>
                <a:sym typeface="Calibri"/>
              </a:rPr>
              <a:t>on </a:t>
            </a:r>
            <a:r>
              <a:rPr b="1" lang="de-DE" sz="1600">
                <a:solidFill>
                  <a:schemeClr val="dk1"/>
                </a:solidFill>
                <a:latin typeface="Calibri"/>
                <a:ea typeface="Calibri"/>
                <a:cs typeface="Calibri"/>
                <a:sym typeface="Calibri"/>
              </a:rPr>
              <a:t>days</a:t>
            </a:r>
            <a:r>
              <a:rPr lang="de-DE" sz="1600">
                <a:solidFill>
                  <a:schemeClr val="dk1"/>
                </a:solidFill>
                <a:latin typeface="Calibri"/>
                <a:ea typeface="Calibri"/>
                <a:cs typeface="Calibri"/>
                <a:sym typeface="Calibri"/>
              </a:rPr>
              <a:t> where </a:t>
            </a:r>
            <a:r>
              <a:rPr b="1" lang="de-DE" sz="1600">
                <a:solidFill>
                  <a:schemeClr val="dk1"/>
                </a:solidFill>
                <a:latin typeface="Calibri"/>
                <a:ea typeface="Calibri"/>
                <a:cs typeface="Calibri"/>
                <a:sym typeface="Calibri"/>
              </a:rPr>
              <a:t>fewer trucks </a:t>
            </a:r>
            <a:r>
              <a:rPr lang="de-DE" sz="1600">
                <a:solidFill>
                  <a:schemeClr val="dk1"/>
                </a:solidFill>
                <a:latin typeface="Calibri"/>
                <a:ea typeface="Calibri"/>
                <a:cs typeface="Calibri"/>
                <a:sym typeface="Calibri"/>
              </a:rPr>
              <a:t>are </a:t>
            </a:r>
            <a:r>
              <a:rPr b="1" lang="de-DE" sz="1600">
                <a:solidFill>
                  <a:schemeClr val="dk1"/>
                </a:solidFill>
                <a:latin typeface="Calibri"/>
                <a:ea typeface="Calibri"/>
                <a:cs typeface="Calibri"/>
                <a:sym typeface="Calibri"/>
              </a:rPr>
              <a:t>needed.</a:t>
            </a:r>
            <a:endParaRPr b="1" sz="1600">
              <a:solidFill>
                <a:schemeClr val="dk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g2a3e06661ff_5_193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pic>
        <p:nvPicPr>
          <p:cNvPr id="1129" name="Google Shape;1129;g2a3e06661ff_5_1935"/>
          <p:cNvPicPr preferRelativeResize="0"/>
          <p:nvPr/>
        </p:nvPicPr>
        <p:blipFill rotWithShape="1">
          <a:blip r:embed="rId3">
            <a:alphaModFix/>
          </a:blip>
          <a:srcRect b="0" l="0" r="0" t="0"/>
          <a:stretch/>
        </p:blipFill>
        <p:spPr>
          <a:xfrm>
            <a:off x="838200" y="1690825"/>
            <a:ext cx="6745749" cy="4748272"/>
          </a:xfrm>
          <a:prstGeom prst="rect">
            <a:avLst/>
          </a:prstGeom>
          <a:noFill/>
          <a:ln>
            <a:noFill/>
          </a:ln>
        </p:spPr>
      </p:pic>
      <p:sp>
        <p:nvSpPr>
          <p:cNvPr id="1130" name="Google Shape;1130;g2a3e06661ff_5_1935"/>
          <p:cNvSpPr txBox="1"/>
          <p:nvPr/>
        </p:nvSpPr>
        <p:spPr>
          <a:xfrm>
            <a:off x="838200" y="365125"/>
            <a:ext cx="9781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Calibri"/>
              <a:buNone/>
            </a:pPr>
            <a:r>
              <a:rPr b="1" i="0" lang="de-DE" sz="2600" u="none" cap="none" strike="noStrike">
                <a:solidFill>
                  <a:schemeClr val="dk1"/>
                </a:solidFill>
                <a:latin typeface="Calibri"/>
                <a:ea typeface="Calibri"/>
                <a:cs typeface="Calibri"/>
                <a:sym typeface="Calibri"/>
              </a:rPr>
              <a:t>Flexible 24-Capacity Truck Fleet: Cost-Efficient Variability in Usage</a:t>
            </a:r>
            <a:endParaRPr b="1" i="0" sz="2600" u="none" cap="none" strike="noStrike">
              <a:solidFill>
                <a:schemeClr val="dk1"/>
              </a:solidFill>
              <a:latin typeface="Calibri"/>
              <a:ea typeface="Calibri"/>
              <a:cs typeface="Calibri"/>
              <a:sym typeface="Calibri"/>
            </a:endParaRPr>
          </a:p>
        </p:txBody>
      </p:sp>
      <p:sp>
        <p:nvSpPr>
          <p:cNvPr id="1131" name="Google Shape;1131;g2a3e06661ff_5_1935"/>
          <p:cNvSpPr txBox="1"/>
          <p:nvPr/>
        </p:nvSpPr>
        <p:spPr>
          <a:xfrm>
            <a:off x="8610600" y="2858813"/>
            <a:ext cx="2194500" cy="2023200"/>
          </a:xfrm>
          <a:prstGeom prst="rect">
            <a:avLst/>
          </a:prstGeom>
          <a:noFill/>
          <a:ln cap="flat" cmpd="sng" w="22225">
            <a:solidFill>
              <a:srgbClr val="C00000"/>
            </a:solidFill>
            <a:prstDash val="solid"/>
            <a:round/>
            <a:headEnd len="sm" w="sm" type="none"/>
            <a:tailEnd len="sm" w="sm" type="none"/>
          </a:ln>
        </p:spPr>
        <p:txBody>
          <a:bodyPr anchorCtr="0" anchor="ctr" bIns="45700" lIns="91425" spcFirstLastPara="1" rIns="91425" wrap="square" tIns="45700">
            <a:spAutoFit/>
          </a:bodyPr>
          <a:lstStyle/>
          <a:p>
            <a:pPr indent="0" lvl="0" marL="0" rtl="0" algn="l">
              <a:lnSpc>
                <a:spcPct val="114000"/>
              </a:lnSpc>
              <a:spcBef>
                <a:spcPts val="1000"/>
              </a:spcBef>
              <a:spcAft>
                <a:spcPts val="0"/>
              </a:spcAft>
              <a:buNone/>
            </a:pPr>
            <a:r>
              <a:rPr b="1" lang="de-DE" sz="1600">
                <a:solidFill>
                  <a:schemeClr val="dk1"/>
                </a:solidFill>
                <a:latin typeface="Calibri"/>
                <a:ea typeface="Calibri"/>
                <a:cs typeface="Calibri"/>
                <a:sym typeface="Calibri"/>
              </a:rPr>
              <a:t>Each day </a:t>
            </a:r>
            <a:r>
              <a:rPr lang="de-DE" sz="1600">
                <a:solidFill>
                  <a:schemeClr val="dk1"/>
                </a:solidFill>
                <a:latin typeface="Calibri"/>
                <a:ea typeface="Calibri"/>
                <a:cs typeface="Calibri"/>
                <a:sym typeface="Calibri"/>
              </a:rPr>
              <a:t>the </a:t>
            </a:r>
            <a:r>
              <a:rPr b="1" lang="de-DE" sz="1600">
                <a:solidFill>
                  <a:schemeClr val="dk1"/>
                </a:solidFill>
                <a:latin typeface="Calibri"/>
                <a:ea typeface="Calibri"/>
                <a:cs typeface="Calibri"/>
                <a:sym typeface="Calibri"/>
              </a:rPr>
              <a:t>fleet size varies more than</a:t>
            </a:r>
            <a:r>
              <a:rPr lang="de-DE" sz="1600">
                <a:solidFill>
                  <a:schemeClr val="dk1"/>
                </a:solidFill>
                <a:latin typeface="Calibri"/>
                <a:ea typeface="Calibri"/>
                <a:cs typeface="Calibri"/>
                <a:sym typeface="Calibri"/>
              </a:rPr>
              <a:t> for </a:t>
            </a:r>
            <a:r>
              <a:rPr b="1" lang="de-DE" sz="1600">
                <a:solidFill>
                  <a:schemeClr val="dk1"/>
                </a:solidFill>
                <a:latin typeface="Calibri"/>
                <a:ea typeface="Calibri"/>
                <a:cs typeface="Calibri"/>
                <a:sym typeface="Calibri"/>
              </a:rPr>
              <a:t>other trucks</a:t>
            </a:r>
            <a:r>
              <a:rPr lang="de-DE" sz="1600">
                <a:solidFill>
                  <a:schemeClr val="dk1"/>
                </a:solidFill>
                <a:latin typeface="Calibri"/>
                <a:ea typeface="Calibri"/>
                <a:cs typeface="Calibri"/>
                <a:sym typeface="Calibri"/>
              </a:rPr>
              <a:t>, this </a:t>
            </a:r>
            <a:r>
              <a:rPr b="1" lang="de-DE" sz="1600">
                <a:solidFill>
                  <a:schemeClr val="dk1"/>
                </a:solidFill>
                <a:latin typeface="Calibri"/>
                <a:ea typeface="Calibri"/>
                <a:cs typeface="Calibri"/>
                <a:sym typeface="Calibri"/>
              </a:rPr>
              <a:t>variation means</a:t>
            </a:r>
            <a:r>
              <a:rPr lang="de-DE" sz="1600">
                <a:solidFill>
                  <a:schemeClr val="dk1"/>
                </a:solidFill>
                <a:latin typeface="Calibri"/>
                <a:ea typeface="Calibri"/>
                <a:cs typeface="Calibri"/>
                <a:sym typeface="Calibri"/>
              </a:rPr>
              <a:t> you can </a:t>
            </a:r>
            <a:r>
              <a:rPr b="1" lang="de-DE" sz="1600">
                <a:solidFill>
                  <a:schemeClr val="dk1"/>
                </a:solidFill>
                <a:latin typeface="Calibri"/>
                <a:ea typeface="Calibri"/>
                <a:cs typeface="Calibri"/>
                <a:sym typeface="Calibri"/>
              </a:rPr>
              <a:t>save money</a:t>
            </a:r>
            <a:r>
              <a:rPr lang="de-DE" sz="1600">
                <a:solidFill>
                  <a:schemeClr val="dk1"/>
                </a:solidFill>
                <a:latin typeface="Calibri"/>
                <a:ea typeface="Calibri"/>
                <a:cs typeface="Calibri"/>
                <a:sym typeface="Calibri"/>
              </a:rPr>
              <a:t> on </a:t>
            </a:r>
            <a:r>
              <a:rPr b="1" lang="de-DE" sz="1600">
                <a:solidFill>
                  <a:schemeClr val="dk1"/>
                </a:solidFill>
                <a:latin typeface="Calibri"/>
                <a:ea typeface="Calibri"/>
                <a:cs typeface="Calibri"/>
                <a:sym typeface="Calibri"/>
              </a:rPr>
              <a:t>days</a:t>
            </a:r>
            <a:r>
              <a:rPr lang="de-DE" sz="1600">
                <a:solidFill>
                  <a:schemeClr val="dk1"/>
                </a:solidFill>
                <a:latin typeface="Calibri"/>
                <a:ea typeface="Calibri"/>
                <a:cs typeface="Calibri"/>
                <a:sym typeface="Calibri"/>
              </a:rPr>
              <a:t> where </a:t>
            </a:r>
            <a:r>
              <a:rPr b="1" lang="de-DE" sz="1600">
                <a:solidFill>
                  <a:schemeClr val="dk1"/>
                </a:solidFill>
                <a:latin typeface="Calibri"/>
                <a:ea typeface="Calibri"/>
                <a:cs typeface="Calibri"/>
                <a:sym typeface="Calibri"/>
              </a:rPr>
              <a:t>fewer trucks </a:t>
            </a:r>
            <a:r>
              <a:rPr lang="de-DE" sz="1600">
                <a:solidFill>
                  <a:schemeClr val="dk1"/>
                </a:solidFill>
                <a:latin typeface="Calibri"/>
                <a:ea typeface="Calibri"/>
                <a:cs typeface="Calibri"/>
                <a:sym typeface="Calibri"/>
              </a:rPr>
              <a:t>are </a:t>
            </a:r>
            <a:r>
              <a:rPr b="1" lang="de-DE" sz="1600">
                <a:solidFill>
                  <a:schemeClr val="dk1"/>
                </a:solidFill>
                <a:latin typeface="Calibri"/>
                <a:ea typeface="Calibri"/>
                <a:cs typeface="Calibri"/>
                <a:sym typeface="Calibri"/>
              </a:rPr>
              <a:t>needed</a:t>
            </a:r>
            <a:endParaRPr sz="1600">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g2a3e06661ff_5_205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pic>
        <p:nvPicPr>
          <p:cNvPr id="1138" name="Google Shape;1138;g2a3e06661ff_5_2050"/>
          <p:cNvPicPr preferRelativeResize="0"/>
          <p:nvPr/>
        </p:nvPicPr>
        <p:blipFill rotWithShape="1">
          <a:blip r:embed="rId3">
            <a:alphaModFix/>
          </a:blip>
          <a:srcRect b="0" l="0" r="0" t="0"/>
          <a:stretch/>
        </p:blipFill>
        <p:spPr>
          <a:xfrm>
            <a:off x="1089422" y="1844714"/>
            <a:ext cx="6750000" cy="4744800"/>
          </a:xfrm>
          <a:prstGeom prst="rect">
            <a:avLst/>
          </a:prstGeom>
          <a:noFill/>
          <a:ln>
            <a:noFill/>
          </a:ln>
        </p:spPr>
      </p:pic>
      <p:sp>
        <p:nvSpPr>
          <p:cNvPr id="1139" name="Google Shape;1139;g2a3e06661ff_5_2050"/>
          <p:cNvSpPr txBox="1"/>
          <p:nvPr/>
        </p:nvSpPr>
        <p:spPr>
          <a:xfrm>
            <a:off x="838200" y="365125"/>
            <a:ext cx="9781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Calibri"/>
              <a:buNone/>
            </a:pPr>
            <a:r>
              <a:rPr b="1" i="0" lang="de-DE" sz="2600" u="none" cap="none" strike="noStrike">
                <a:solidFill>
                  <a:schemeClr val="dk1"/>
                </a:solidFill>
                <a:latin typeface="Calibri"/>
                <a:ea typeface="Calibri"/>
                <a:cs typeface="Calibri"/>
                <a:sym typeface="Calibri"/>
              </a:rPr>
              <a:t>Stable 33-Capacity Truck Fleet: Cost Analysis in Minimal Variance</a:t>
            </a:r>
            <a:endParaRPr b="1" i="0" sz="2600" u="none" cap="none" strike="noStrike">
              <a:solidFill>
                <a:schemeClr val="dk1"/>
              </a:solidFill>
              <a:latin typeface="Calibri"/>
              <a:ea typeface="Calibri"/>
              <a:cs typeface="Calibri"/>
              <a:sym typeface="Calibri"/>
            </a:endParaRPr>
          </a:p>
        </p:txBody>
      </p:sp>
      <p:sp>
        <p:nvSpPr>
          <p:cNvPr id="1140" name="Google Shape;1140;g2a3e06661ff_5_2050"/>
          <p:cNvSpPr txBox="1"/>
          <p:nvPr/>
        </p:nvSpPr>
        <p:spPr>
          <a:xfrm>
            <a:off x="8884950" y="3304025"/>
            <a:ext cx="2194500" cy="1461600"/>
          </a:xfrm>
          <a:prstGeom prst="rect">
            <a:avLst/>
          </a:prstGeom>
          <a:noFill/>
          <a:ln cap="flat" cmpd="sng" w="22225">
            <a:solidFill>
              <a:srgbClr val="C00000"/>
            </a:solidFill>
            <a:prstDash val="solid"/>
            <a:round/>
            <a:headEnd len="sm" w="sm" type="none"/>
            <a:tailEnd len="sm" w="sm" type="none"/>
          </a:ln>
        </p:spPr>
        <p:txBody>
          <a:bodyPr anchorCtr="0" anchor="ctr" bIns="45700" lIns="91425" spcFirstLastPara="1" rIns="91425" wrap="square" tIns="45700">
            <a:spAutoFit/>
          </a:bodyPr>
          <a:lstStyle/>
          <a:p>
            <a:pPr indent="0" lvl="0" marL="0" rtl="0" algn="l">
              <a:lnSpc>
                <a:spcPct val="114000"/>
              </a:lnSpc>
              <a:spcBef>
                <a:spcPts val="1000"/>
              </a:spcBef>
              <a:spcAft>
                <a:spcPts val="0"/>
              </a:spcAft>
              <a:buClr>
                <a:schemeClr val="dk1"/>
              </a:buClr>
              <a:buSzPts val="2000"/>
              <a:buFont typeface="Arial"/>
              <a:buNone/>
            </a:pPr>
            <a:r>
              <a:rPr b="1" lang="de-DE" sz="1600">
                <a:solidFill>
                  <a:schemeClr val="dk1"/>
                </a:solidFill>
                <a:latin typeface="Calibri"/>
                <a:ea typeface="Calibri"/>
                <a:cs typeface="Calibri"/>
                <a:sym typeface="Calibri"/>
              </a:rPr>
              <a:t>Each day </a:t>
            </a:r>
            <a:r>
              <a:rPr lang="de-DE" sz="1600">
                <a:solidFill>
                  <a:schemeClr val="dk1"/>
                </a:solidFill>
                <a:latin typeface="Calibri"/>
                <a:ea typeface="Calibri"/>
                <a:cs typeface="Calibri"/>
                <a:sym typeface="Calibri"/>
              </a:rPr>
              <a:t>the </a:t>
            </a:r>
            <a:r>
              <a:rPr b="1" lang="de-DE" sz="1600">
                <a:solidFill>
                  <a:schemeClr val="dk1"/>
                </a:solidFill>
                <a:latin typeface="Calibri"/>
                <a:ea typeface="Calibri"/>
                <a:cs typeface="Calibri"/>
                <a:sym typeface="Calibri"/>
              </a:rPr>
              <a:t>fleet size varies</a:t>
            </a:r>
            <a:r>
              <a:rPr lang="de-DE" sz="1600">
                <a:solidFill>
                  <a:schemeClr val="dk1"/>
                </a:solidFill>
                <a:latin typeface="Calibri"/>
                <a:ea typeface="Calibri"/>
                <a:cs typeface="Calibri"/>
                <a:sym typeface="Calibri"/>
              </a:rPr>
              <a:t> very </a:t>
            </a:r>
            <a:r>
              <a:rPr b="1" lang="de-DE" sz="1600">
                <a:solidFill>
                  <a:schemeClr val="dk1"/>
                </a:solidFill>
                <a:latin typeface="Calibri"/>
                <a:ea typeface="Calibri"/>
                <a:cs typeface="Calibri"/>
                <a:sym typeface="Calibri"/>
              </a:rPr>
              <a:t>little</a:t>
            </a:r>
            <a:r>
              <a:rPr lang="de-DE" sz="1600">
                <a:solidFill>
                  <a:schemeClr val="dk1"/>
                </a:solidFill>
                <a:latin typeface="Calibri"/>
                <a:ea typeface="Calibri"/>
                <a:cs typeface="Calibri"/>
                <a:sym typeface="Calibri"/>
              </a:rPr>
              <a:t>, this likely </a:t>
            </a:r>
            <a:r>
              <a:rPr b="1" lang="de-DE" sz="1600">
                <a:solidFill>
                  <a:schemeClr val="dk1"/>
                </a:solidFill>
                <a:latin typeface="Calibri"/>
                <a:ea typeface="Calibri"/>
                <a:cs typeface="Calibri"/>
                <a:sym typeface="Calibri"/>
              </a:rPr>
              <a:t>means</a:t>
            </a:r>
            <a:r>
              <a:rPr lang="de-DE" sz="1600">
                <a:solidFill>
                  <a:schemeClr val="dk1"/>
                </a:solidFill>
                <a:latin typeface="Calibri"/>
                <a:ea typeface="Calibri"/>
                <a:cs typeface="Calibri"/>
                <a:sym typeface="Calibri"/>
              </a:rPr>
              <a:t> that </a:t>
            </a:r>
            <a:r>
              <a:rPr b="1" lang="de-DE" sz="1600">
                <a:solidFill>
                  <a:schemeClr val="dk1"/>
                </a:solidFill>
                <a:latin typeface="Calibri"/>
                <a:ea typeface="Calibri"/>
                <a:cs typeface="Calibri"/>
                <a:sym typeface="Calibri"/>
              </a:rPr>
              <a:t>reducing</a:t>
            </a:r>
            <a:r>
              <a:rPr lang="de-DE" sz="1600">
                <a:solidFill>
                  <a:schemeClr val="dk1"/>
                </a:solidFill>
                <a:latin typeface="Calibri"/>
                <a:ea typeface="Calibri"/>
                <a:cs typeface="Calibri"/>
                <a:sym typeface="Calibri"/>
              </a:rPr>
              <a:t> the </a:t>
            </a:r>
            <a:r>
              <a:rPr b="1" lang="de-DE" sz="1600">
                <a:solidFill>
                  <a:schemeClr val="dk1"/>
                </a:solidFill>
                <a:latin typeface="Calibri"/>
                <a:ea typeface="Calibri"/>
                <a:cs typeface="Calibri"/>
                <a:sym typeface="Calibri"/>
              </a:rPr>
              <a:t>fleet size </a:t>
            </a:r>
            <a:r>
              <a:rPr lang="de-DE" sz="1600">
                <a:solidFill>
                  <a:schemeClr val="dk1"/>
                </a:solidFill>
                <a:latin typeface="Calibri"/>
                <a:ea typeface="Calibri"/>
                <a:cs typeface="Calibri"/>
                <a:sym typeface="Calibri"/>
              </a:rPr>
              <a:t>will </a:t>
            </a:r>
            <a:r>
              <a:rPr b="1" lang="de-DE" sz="1600">
                <a:solidFill>
                  <a:schemeClr val="dk1"/>
                </a:solidFill>
                <a:latin typeface="Calibri"/>
                <a:ea typeface="Calibri"/>
                <a:cs typeface="Calibri"/>
                <a:sym typeface="Calibri"/>
              </a:rPr>
              <a:t>increase costs</a:t>
            </a:r>
            <a:endParaRPr sz="16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g2a3e06661ff_5_216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pic>
        <p:nvPicPr>
          <p:cNvPr id="1147" name="Google Shape;1147;g2a3e06661ff_5_2165"/>
          <p:cNvPicPr preferRelativeResize="0"/>
          <p:nvPr/>
        </p:nvPicPr>
        <p:blipFill rotWithShape="1">
          <a:blip r:embed="rId3">
            <a:alphaModFix/>
          </a:blip>
          <a:srcRect b="0" l="0" r="0" t="0"/>
          <a:stretch/>
        </p:blipFill>
        <p:spPr>
          <a:xfrm>
            <a:off x="5693850" y="1496950"/>
            <a:ext cx="5616000" cy="4680000"/>
          </a:xfrm>
          <a:prstGeom prst="rect">
            <a:avLst/>
          </a:prstGeom>
          <a:noFill/>
          <a:ln>
            <a:noFill/>
          </a:ln>
        </p:spPr>
      </p:pic>
      <p:sp>
        <p:nvSpPr>
          <p:cNvPr id="1148" name="Google Shape;1148;g2a3e06661ff_5_216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i="0" lang="de-DE" sz="2600" u="none" strike="noStrike">
                <a:solidFill>
                  <a:schemeClr val="dk1"/>
                </a:solidFill>
                <a:latin typeface="Calibri"/>
                <a:ea typeface="Calibri"/>
                <a:cs typeface="Calibri"/>
                <a:sym typeface="Calibri"/>
              </a:rPr>
              <a:t>Cost Efficiency Through Fleet Size Reduction</a:t>
            </a:r>
            <a:endParaRPr b="1" sz="2600">
              <a:solidFill>
                <a:schemeClr val="dk1"/>
              </a:solidFill>
              <a:latin typeface="Calibri"/>
              <a:ea typeface="Calibri"/>
              <a:cs typeface="Calibri"/>
              <a:sym typeface="Calibri"/>
            </a:endParaRPr>
          </a:p>
        </p:txBody>
      </p:sp>
      <p:sp>
        <p:nvSpPr>
          <p:cNvPr id="1149" name="Google Shape;1149;g2a3e06661ff_5_2165"/>
          <p:cNvSpPr/>
          <p:nvPr/>
        </p:nvSpPr>
        <p:spPr>
          <a:xfrm>
            <a:off x="753913" y="4936971"/>
            <a:ext cx="345900" cy="275400"/>
          </a:xfrm>
          <a:prstGeom prst="chevron">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000" u="none" cap="none" strike="noStrike">
              <a:solidFill>
                <a:schemeClr val="dk1"/>
              </a:solidFill>
              <a:latin typeface="Arial"/>
              <a:ea typeface="Arial"/>
              <a:cs typeface="Arial"/>
              <a:sym typeface="Arial"/>
            </a:endParaRPr>
          </a:p>
        </p:txBody>
      </p:sp>
      <p:sp>
        <p:nvSpPr>
          <p:cNvPr id="1150" name="Google Shape;1150;g2a3e06661ff_5_2165"/>
          <p:cNvSpPr txBox="1"/>
          <p:nvPr/>
        </p:nvSpPr>
        <p:spPr>
          <a:xfrm>
            <a:off x="1099902" y="4721040"/>
            <a:ext cx="3837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de-DE" sz="2000" u="none" cap="none" strike="noStrike">
                <a:solidFill>
                  <a:srgbClr val="000000"/>
                </a:solidFill>
                <a:latin typeface="Calibri"/>
                <a:ea typeface="Calibri"/>
                <a:cs typeface="Calibri"/>
                <a:sym typeface="Calibri"/>
              </a:rPr>
              <a:t>The costs resulting from this code are plotted in the following slides:</a:t>
            </a:r>
            <a:endParaRPr/>
          </a:p>
        </p:txBody>
      </p:sp>
      <p:pic>
        <p:nvPicPr>
          <p:cNvPr descr="Sparschwein Silhouette" id="1151" name="Google Shape;1151;g2a3e06661ff_5_2165"/>
          <p:cNvPicPr preferRelativeResize="0"/>
          <p:nvPr/>
        </p:nvPicPr>
        <p:blipFill rotWithShape="1">
          <a:blip r:embed="rId4">
            <a:alphaModFix/>
          </a:blip>
          <a:srcRect b="0" l="0" r="0" t="0"/>
          <a:stretch/>
        </p:blipFill>
        <p:spPr>
          <a:xfrm>
            <a:off x="752324" y="2157390"/>
            <a:ext cx="648000" cy="648000"/>
          </a:xfrm>
          <a:prstGeom prst="rect">
            <a:avLst/>
          </a:prstGeom>
          <a:noFill/>
          <a:ln>
            <a:noFill/>
          </a:ln>
        </p:spPr>
      </p:pic>
      <p:pic>
        <p:nvPicPr>
          <p:cNvPr descr="Münzen Silhouette" id="1152" name="Google Shape;1152;g2a3e06661ff_5_2165"/>
          <p:cNvPicPr preferRelativeResize="0"/>
          <p:nvPr/>
        </p:nvPicPr>
        <p:blipFill rotWithShape="1">
          <a:blip r:embed="rId5">
            <a:alphaModFix/>
          </a:blip>
          <a:srcRect b="0" l="0" r="0" t="0"/>
          <a:stretch/>
        </p:blipFill>
        <p:spPr>
          <a:xfrm>
            <a:off x="752324" y="3369681"/>
            <a:ext cx="648000" cy="648000"/>
          </a:xfrm>
          <a:prstGeom prst="rect">
            <a:avLst/>
          </a:prstGeom>
          <a:noFill/>
          <a:ln>
            <a:noFill/>
          </a:ln>
        </p:spPr>
      </p:pic>
      <p:sp>
        <p:nvSpPr>
          <p:cNvPr id="1153" name="Google Shape;1153;g2a3e06661ff_5_2165"/>
          <p:cNvSpPr txBox="1"/>
          <p:nvPr/>
        </p:nvSpPr>
        <p:spPr>
          <a:xfrm>
            <a:off x="1432873" y="2257008"/>
            <a:ext cx="3837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de-DE" sz="1800" u="none" cap="none" strike="noStrike">
                <a:solidFill>
                  <a:srgbClr val="000000"/>
                </a:solidFill>
                <a:latin typeface="Calibri"/>
                <a:ea typeface="Calibri"/>
                <a:cs typeface="Calibri"/>
                <a:sym typeface="Calibri"/>
              </a:rPr>
              <a:t>…you </a:t>
            </a:r>
            <a:r>
              <a:rPr b="1" i="0" lang="de-DE" sz="1800" u="none" cap="none" strike="noStrike">
                <a:solidFill>
                  <a:srgbClr val="000000"/>
                </a:solidFill>
                <a:latin typeface="Calibri"/>
                <a:ea typeface="Calibri"/>
                <a:cs typeface="Calibri"/>
                <a:sym typeface="Calibri"/>
              </a:rPr>
              <a:t>save</a:t>
            </a:r>
            <a:r>
              <a:rPr b="0" i="0" lang="de-DE" sz="1800" u="none" cap="none" strike="noStrike">
                <a:solidFill>
                  <a:srgbClr val="000000"/>
                </a:solidFill>
                <a:latin typeface="Calibri"/>
                <a:ea typeface="Calibri"/>
                <a:cs typeface="Calibri"/>
                <a:sym typeface="Calibri"/>
              </a:rPr>
              <a:t> on </a:t>
            </a:r>
            <a:r>
              <a:rPr b="1" i="0" lang="de-DE" sz="1800" u="none" cap="none" strike="noStrike">
                <a:solidFill>
                  <a:srgbClr val="000000"/>
                </a:solidFill>
                <a:latin typeface="Calibri"/>
                <a:ea typeface="Calibri"/>
                <a:cs typeface="Calibri"/>
                <a:sym typeface="Calibri"/>
              </a:rPr>
              <a:t>vehicle costs</a:t>
            </a:r>
            <a:endParaRPr b="1" i="0" sz="1800" u="none" cap="none" strike="noStrike">
              <a:solidFill>
                <a:srgbClr val="000000"/>
              </a:solidFill>
              <a:latin typeface="Calibri"/>
              <a:ea typeface="Calibri"/>
              <a:cs typeface="Calibri"/>
              <a:sym typeface="Calibri"/>
            </a:endParaRPr>
          </a:p>
        </p:txBody>
      </p:sp>
      <p:sp>
        <p:nvSpPr>
          <p:cNvPr id="1154" name="Google Shape;1154;g2a3e06661ff_5_2165"/>
          <p:cNvSpPr txBox="1"/>
          <p:nvPr/>
        </p:nvSpPr>
        <p:spPr>
          <a:xfrm>
            <a:off x="816225" y="1657042"/>
            <a:ext cx="38376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de-DE" sz="2000" u="none" cap="none" strike="noStrike">
                <a:solidFill>
                  <a:srgbClr val="000000"/>
                </a:solidFill>
                <a:latin typeface="Calibri"/>
                <a:ea typeface="Calibri"/>
                <a:cs typeface="Calibri"/>
                <a:sym typeface="Calibri"/>
              </a:rPr>
              <a:t>If</a:t>
            </a:r>
            <a:r>
              <a:rPr b="0" i="0" lang="de-DE" sz="2000" u="none" cap="none" strike="noStrike">
                <a:solidFill>
                  <a:srgbClr val="000000"/>
                </a:solidFill>
                <a:latin typeface="Calibri"/>
                <a:ea typeface="Calibri"/>
                <a:cs typeface="Calibri"/>
                <a:sym typeface="Calibri"/>
              </a:rPr>
              <a:t> you </a:t>
            </a:r>
            <a:r>
              <a:rPr b="1" i="0" lang="de-DE" sz="2000" u="none" cap="none" strike="noStrike">
                <a:solidFill>
                  <a:srgbClr val="000000"/>
                </a:solidFill>
                <a:latin typeface="Calibri"/>
                <a:ea typeface="Calibri"/>
                <a:cs typeface="Calibri"/>
                <a:sym typeface="Calibri"/>
              </a:rPr>
              <a:t>reduce fleet size</a:t>
            </a:r>
            <a:r>
              <a:rPr b="0" i="0" lang="de-DE" sz="2000" u="none" cap="none" strike="noStrike">
                <a:solidFill>
                  <a:srgbClr val="000000"/>
                </a:solidFill>
                <a:latin typeface="Calibri"/>
                <a:ea typeface="Calibri"/>
                <a:cs typeface="Calibri"/>
                <a:sym typeface="Calibri"/>
              </a:rPr>
              <a:t>…</a:t>
            </a:r>
            <a:endParaRPr/>
          </a:p>
        </p:txBody>
      </p:sp>
      <p:sp>
        <p:nvSpPr>
          <p:cNvPr id="1155" name="Google Shape;1155;g2a3e06661ff_5_2165"/>
          <p:cNvSpPr txBox="1"/>
          <p:nvPr/>
        </p:nvSpPr>
        <p:spPr>
          <a:xfrm>
            <a:off x="2408403" y="2823328"/>
            <a:ext cx="653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de-DE" sz="1800" u="none" cap="none" strike="noStrike">
                <a:solidFill>
                  <a:srgbClr val="000000"/>
                </a:solidFill>
                <a:latin typeface="Calibri"/>
                <a:ea typeface="Calibri"/>
                <a:cs typeface="Calibri"/>
                <a:sym typeface="Calibri"/>
              </a:rPr>
              <a:t>BUT</a:t>
            </a:r>
            <a:endParaRPr/>
          </a:p>
        </p:txBody>
      </p:sp>
      <p:sp>
        <p:nvSpPr>
          <p:cNvPr id="1156" name="Google Shape;1156;g2a3e06661ff_5_2165"/>
          <p:cNvSpPr txBox="1"/>
          <p:nvPr/>
        </p:nvSpPr>
        <p:spPr>
          <a:xfrm>
            <a:off x="1400324" y="3335136"/>
            <a:ext cx="38376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de-DE" sz="1800" u="none" cap="none" strike="noStrike">
                <a:solidFill>
                  <a:srgbClr val="000000"/>
                </a:solidFill>
                <a:latin typeface="Calibri"/>
                <a:ea typeface="Calibri"/>
                <a:cs typeface="Calibri"/>
                <a:sym typeface="Calibri"/>
              </a:rPr>
              <a:t>… you </a:t>
            </a:r>
            <a:r>
              <a:rPr b="1" i="0" lang="de-DE" sz="1800" u="none" cap="none" strike="noStrike">
                <a:solidFill>
                  <a:srgbClr val="000000"/>
                </a:solidFill>
                <a:latin typeface="Calibri"/>
                <a:ea typeface="Calibri"/>
                <a:cs typeface="Calibri"/>
                <a:sym typeface="Calibri"/>
              </a:rPr>
              <a:t>pay 30% more </a:t>
            </a:r>
            <a:r>
              <a:rPr b="0" i="0" lang="de-DE" sz="1800" u="none" cap="none" strike="noStrike">
                <a:solidFill>
                  <a:srgbClr val="000000"/>
                </a:solidFill>
                <a:latin typeface="Calibri"/>
                <a:ea typeface="Calibri"/>
                <a:cs typeface="Calibri"/>
                <a:sym typeface="Calibri"/>
              </a:rPr>
              <a:t>any time that </a:t>
            </a:r>
            <a:r>
              <a:rPr b="1" i="0" lang="de-DE" sz="1800" u="none" cap="none" strike="noStrike">
                <a:solidFill>
                  <a:srgbClr val="000000"/>
                </a:solidFill>
                <a:latin typeface="Calibri"/>
                <a:ea typeface="Calibri"/>
                <a:cs typeface="Calibri"/>
                <a:sym typeface="Calibri"/>
              </a:rPr>
              <a:t>more trucks </a:t>
            </a:r>
            <a:r>
              <a:rPr b="0" i="0" lang="de-DE" sz="1800" u="none" cap="none" strike="noStrike">
                <a:solidFill>
                  <a:srgbClr val="000000"/>
                </a:solidFill>
                <a:latin typeface="Calibri"/>
                <a:ea typeface="Calibri"/>
                <a:cs typeface="Calibri"/>
                <a:sym typeface="Calibri"/>
              </a:rPr>
              <a:t>are </a:t>
            </a:r>
            <a:r>
              <a:rPr b="1" i="0" lang="de-DE" sz="1800" u="none" cap="none" strike="noStrike">
                <a:solidFill>
                  <a:srgbClr val="000000"/>
                </a:solidFill>
                <a:latin typeface="Calibri"/>
                <a:ea typeface="Calibri"/>
                <a:cs typeface="Calibri"/>
                <a:sym typeface="Calibri"/>
              </a:rPr>
              <a:t>needed</a:t>
            </a:r>
            <a:endParaRPr b="1" i="0" sz="1800" u="none" cap="none" strike="noStrike">
              <a:solidFill>
                <a:srgbClr val="000000"/>
              </a:solidFill>
              <a:latin typeface="Calibri"/>
              <a:ea typeface="Calibri"/>
              <a:cs typeface="Calibri"/>
              <a:sym typeface="Calibri"/>
            </a:endParaRPr>
          </a:p>
        </p:txBody>
      </p:sp>
      <p:sp>
        <p:nvSpPr>
          <p:cNvPr id="1157" name="Google Shape;1157;g2a3e06661ff_5_2165"/>
          <p:cNvSpPr/>
          <p:nvPr/>
        </p:nvSpPr>
        <p:spPr>
          <a:xfrm>
            <a:off x="533875" y="1581597"/>
            <a:ext cx="4932000" cy="26421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700" u="none" cap="none" strike="noStrike">
              <a:solidFill>
                <a:schemeClr val="lt1"/>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g2a3e06661ff_5_228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pic>
        <p:nvPicPr>
          <p:cNvPr id="1164" name="Google Shape;1164;g2a3e06661ff_5_2287"/>
          <p:cNvPicPr preferRelativeResize="0"/>
          <p:nvPr/>
        </p:nvPicPr>
        <p:blipFill rotWithShape="1">
          <a:blip r:embed="rId3">
            <a:alphaModFix/>
          </a:blip>
          <a:srcRect b="0" l="0" r="0" t="0"/>
          <a:stretch/>
        </p:blipFill>
        <p:spPr>
          <a:xfrm>
            <a:off x="1442575" y="1690700"/>
            <a:ext cx="6858001" cy="4464875"/>
          </a:xfrm>
          <a:prstGeom prst="rect">
            <a:avLst/>
          </a:prstGeom>
          <a:noFill/>
          <a:ln>
            <a:noFill/>
          </a:ln>
        </p:spPr>
      </p:pic>
      <p:sp>
        <p:nvSpPr>
          <p:cNvPr id="1165" name="Google Shape;1165;g2a3e06661ff_5_228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i="0" lang="de-DE" sz="2600" u="none" strike="noStrike">
                <a:solidFill>
                  <a:schemeClr val="dk1"/>
                </a:solidFill>
                <a:latin typeface="Calibri"/>
                <a:ea typeface="Calibri"/>
                <a:cs typeface="Calibri"/>
                <a:sym typeface="Calibri"/>
              </a:rPr>
              <a:t>Cost Efficiency Through Fleet Size Reduction – 13 Trucks</a:t>
            </a:r>
            <a:endParaRPr b="1" sz="2600">
              <a:solidFill>
                <a:schemeClr val="dk1"/>
              </a:solidFill>
              <a:latin typeface="Calibri"/>
              <a:ea typeface="Calibri"/>
              <a:cs typeface="Calibri"/>
              <a:sym typeface="Calibri"/>
            </a:endParaRPr>
          </a:p>
        </p:txBody>
      </p:sp>
      <p:pic>
        <p:nvPicPr>
          <p:cNvPr id="1166" name="Google Shape;1166;g2a3e06661ff_5_2287"/>
          <p:cNvPicPr preferRelativeResize="0"/>
          <p:nvPr/>
        </p:nvPicPr>
        <p:blipFill>
          <a:blip r:embed="rId4">
            <a:alphaModFix/>
          </a:blip>
          <a:stretch>
            <a:fillRect/>
          </a:stretch>
        </p:blipFill>
        <p:spPr>
          <a:xfrm>
            <a:off x="9181201" y="3097200"/>
            <a:ext cx="2172600" cy="16518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g2a3e06661ff_5_240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pic>
        <p:nvPicPr>
          <p:cNvPr id="1173" name="Google Shape;1173;g2a3e06661ff_5_2402"/>
          <p:cNvPicPr preferRelativeResize="0"/>
          <p:nvPr/>
        </p:nvPicPr>
        <p:blipFill rotWithShape="1">
          <a:blip r:embed="rId3">
            <a:alphaModFix/>
          </a:blip>
          <a:srcRect b="0" l="0" r="0" t="0"/>
          <a:stretch/>
        </p:blipFill>
        <p:spPr>
          <a:xfrm>
            <a:off x="1442575" y="1690700"/>
            <a:ext cx="6846551" cy="4464876"/>
          </a:xfrm>
          <a:prstGeom prst="rect">
            <a:avLst/>
          </a:prstGeom>
          <a:noFill/>
          <a:ln>
            <a:noFill/>
          </a:ln>
        </p:spPr>
      </p:pic>
      <p:sp>
        <p:nvSpPr>
          <p:cNvPr id="1174" name="Google Shape;1174;g2a3e06661ff_5_240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i="0" lang="de-DE" sz="2600" u="none" strike="noStrike">
                <a:solidFill>
                  <a:schemeClr val="dk1"/>
                </a:solidFill>
                <a:latin typeface="Calibri"/>
                <a:ea typeface="Calibri"/>
                <a:cs typeface="Calibri"/>
                <a:sym typeface="Calibri"/>
              </a:rPr>
              <a:t>Cost Efficiency Through Fleet Size Reduction – </a:t>
            </a:r>
            <a:r>
              <a:rPr b="1" lang="de-DE" sz="2600">
                <a:solidFill>
                  <a:schemeClr val="dk1"/>
                </a:solidFill>
                <a:latin typeface="Calibri"/>
                <a:ea typeface="Calibri"/>
                <a:cs typeface="Calibri"/>
                <a:sym typeface="Calibri"/>
              </a:rPr>
              <a:t>24</a:t>
            </a:r>
            <a:r>
              <a:rPr b="1" i="0" lang="de-DE" sz="2600" u="none" strike="noStrike">
                <a:solidFill>
                  <a:schemeClr val="dk1"/>
                </a:solidFill>
                <a:latin typeface="Calibri"/>
                <a:ea typeface="Calibri"/>
                <a:cs typeface="Calibri"/>
                <a:sym typeface="Calibri"/>
              </a:rPr>
              <a:t> Trucks</a:t>
            </a:r>
            <a:endParaRPr b="1" sz="2600">
              <a:solidFill>
                <a:schemeClr val="dk1"/>
              </a:solidFill>
              <a:latin typeface="Calibri"/>
              <a:ea typeface="Calibri"/>
              <a:cs typeface="Calibri"/>
              <a:sym typeface="Calibri"/>
            </a:endParaRPr>
          </a:p>
        </p:txBody>
      </p:sp>
      <p:pic>
        <p:nvPicPr>
          <p:cNvPr id="1175" name="Google Shape;1175;g2a3e06661ff_5_2402"/>
          <p:cNvPicPr preferRelativeResize="0"/>
          <p:nvPr/>
        </p:nvPicPr>
        <p:blipFill>
          <a:blip r:embed="rId4">
            <a:alphaModFix/>
          </a:blip>
          <a:stretch>
            <a:fillRect/>
          </a:stretch>
        </p:blipFill>
        <p:spPr>
          <a:xfrm>
            <a:off x="9187851" y="2603063"/>
            <a:ext cx="2165950" cy="16518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g2a3e06661ff_5_25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pic>
        <p:nvPicPr>
          <p:cNvPr id="1182" name="Google Shape;1182;g2a3e06661ff_5_2517"/>
          <p:cNvPicPr preferRelativeResize="0"/>
          <p:nvPr/>
        </p:nvPicPr>
        <p:blipFill rotWithShape="1">
          <a:blip r:embed="rId3">
            <a:alphaModFix/>
          </a:blip>
          <a:srcRect b="0" l="0" r="0" t="0"/>
          <a:stretch/>
        </p:blipFill>
        <p:spPr>
          <a:xfrm>
            <a:off x="1442575" y="1713525"/>
            <a:ext cx="6857999" cy="4419200"/>
          </a:xfrm>
          <a:prstGeom prst="rect">
            <a:avLst/>
          </a:prstGeom>
          <a:noFill/>
          <a:ln>
            <a:noFill/>
          </a:ln>
        </p:spPr>
      </p:pic>
      <p:sp>
        <p:nvSpPr>
          <p:cNvPr id="1183" name="Google Shape;1183;g2a3e06661ff_5_25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i="0" lang="de-DE" sz="2600" u="none" strike="noStrike">
                <a:solidFill>
                  <a:schemeClr val="dk1"/>
                </a:solidFill>
                <a:latin typeface="Calibri"/>
                <a:ea typeface="Calibri"/>
                <a:cs typeface="Calibri"/>
                <a:sym typeface="Calibri"/>
              </a:rPr>
              <a:t>Cost Efficiency Through Fleet Size Reduction – 33 Trucks</a:t>
            </a:r>
            <a:endParaRPr b="1" sz="2600">
              <a:solidFill>
                <a:schemeClr val="dk1"/>
              </a:solidFill>
              <a:latin typeface="Calibri"/>
              <a:ea typeface="Calibri"/>
              <a:cs typeface="Calibri"/>
              <a:sym typeface="Calibri"/>
            </a:endParaRPr>
          </a:p>
        </p:txBody>
      </p:sp>
      <p:sp>
        <p:nvSpPr>
          <p:cNvPr id="1184" name="Google Shape;1184;g2a3e06661ff_5_2517"/>
          <p:cNvSpPr txBox="1"/>
          <p:nvPr/>
        </p:nvSpPr>
        <p:spPr>
          <a:xfrm>
            <a:off x="9196200" y="3068413"/>
            <a:ext cx="2194500" cy="1709400"/>
          </a:xfrm>
          <a:prstGeom prst="rect">
            <a:avLst/>
          </a:prstGeom>
          <a:noFill/>
          <a:ln cap="flat" cmpd="sng" w="22225">
            <a:solidFill>
              <a:srgbClr val="C00000"/>
            </a:solidFill>
            <a:prstDash val="solid"/>
            <a:round/>
            <a:headEnd len="sm" w="sm" type="none"/>
            <a:tailEnd len="sm" w="sm" type="none"/>
          </a:ln>
        </p:spPr>
        <p:txBody>
          <a:bodyPr anchorCtr="0" anchor="ctr" bIns="45700" lIns="91425" spcFirstLastPara="1" rIns="91425" wrap="square" tIns="45700">
            <a:spAutoFit/>
          </a:bodyPr>
          <a:lstStyle/>
          <a:p>
            <a:pPr indent="0" lvl="0" marL="0" rtl="0" algn="ctr">
              <a:lnSpc>
                <a:spcPct val="114000"/>
              </a:lnSpc>
              <a:spcBef>
                <a:spcPts val="1000"/>
              </a:spcBef>
              <a:spcAft>
                <a:spcPts val="0"/>
              </a:spcAft>
              <a:buNone/>
            </a:pPr>
            <a:r>
              <a:t/>
            </a:r>
            <a:endParaRPr sz="2000">
              <a:solidFill>
                <a:schemeClr val="dk1"/>
              </a:solidFill>
              <a:latin typeface="Calibri"/>
              <a:ea typeface="Calibri"/>
              <a:cs typeface="Calibri"/>
              <a:sym typeface="Calibri"/>
            </a:endParaRPr>
          </a:p>
          <a:p>
            <a:pPr indent="0" lvl="0" marL="0" rtl="0" algn="ctr">
              <a:lnSpc>
                <a:spcPct val="114000"/>
              </a:lnSpc>
              <a:spcBef>
                <a:spcPts val="1000"/>
              </a:spcBef>
              <a:spcAft>
                <a:spcPts val="0"/>
              </a:spcAft>
              <a:buNone/>
            </a:pPr>
            <a:r>
              <a:rPr lang="de-DE" sz="2000">
                <a:solidFill>
                  <a:schemeClr val="dk1"/>
                </a:solidFill>
                <a:latin typeface="Calibri"/>
                <a:ea typeface="Calibri"/>
                <a:cs typeface="Calibri"/>
                <a:sym typeface="Calibri"/>
              </a:rPr>
              <a:t>Other fleet sizes kept at maximum</a:t>
            </a:r>
            <a:endParaRPr sz="2000">
              <a:solidFill>
                <a:schemeClr val="dk1"/>
              </a:solidFill>
              <a:latin typeface="Calibri"/>
              <a:ea typeface="Calibri"/>
              <a:cs typeface="Calibri"/>
              <a:sym typeface="Calibri"/>
            </a:endParaRPr>
          </a:p>
          <a:p>
            <a:pPr indent="0" lvl="0" marL="0" rtl="0" algn="ctr">
              <a:lnSpc>
                <a:spcPct val="114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pic>
        <p:nvPicPr>
          <p:cNvPr descr="Informationen Silhouette" id="1185" name="Google Shape;1185;g2a3e06661ff_5_2517"/>
          <p:cNvPicPr preferRelativeResize="0"/>
          <p:nvPr/>
        </p:nvPicPr>
        <p:blipFill rotWithShape="1">
          <a:blip r:embed="rId4">
            <a:alphaModFix/>
          </a:blip>
          <a:srcRect b="0" l="0" r="0" t="0"/>
          <a:stretch/>
        </p:blipFill>
        <p:spPr>
          <a:xfrm>
            <a:off x="10063072" y="3141375"/>
            <a:ext cx="460750" cy="4607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g2a3e06661ff_5_263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graphicFrame>
        <p:nvGraphicFramePr>
          <p:cNvPr id="1192" name="Google Shape;1192;g2a3e06661ff_5_2632"/>
          <p:cNvGraphicFramePr/>
          <p:nvPr/>
        </p:nvGraphicFramePr>
        <p:xfrm>
          <a:off x="1380437" y="4715400"/>
          <a:ext cx="3000000" cy="3000000"/>
        </p:xfrm>
        <a:graphic>
          <a:graphicData uri="http://schemas.openxmlformats.org/drawingml/2006/table">
            <a:tbl>
              <a:tblPr>
                <a:noFill/>
                <a:tableStyleId>{BA932499-8A4A-4202-B798-6A9FB0577437}</a:tableStyleId>
              </a:tblPr>
              <a:tblGrid>
                <a:gridCol w="1594700"/>
                <a:gridCol w="1667525"/>
                <a:gridCol w="1667575"/>
                <a:gridCol w="1667525"/>
                <a:gridCol w="2833800"/>
              </a:tblGrid>
              <a:tr h="431875">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91425" marB="91425" marR="91425" marL="91425">
                    <a:lnB cap="flat" cmpd="sng" w="9525">
                      <a:solidFill>
                        <a:srgbClr val="C2C2C2"/>
                      </a:solidFill>
                      <a:prstDash val="solid"/>
                      <a:round/>
                      <a:headEnd len="sm" w="sm" type="none"/>
                      <a:tailEnd len="sm" w="sm" type="none"/>
                    </a:lnB>
                    <a:solidFill>
                      <a:srgbClr val="98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de-DE" sz="1400" u="none" cap="none" strike="noStrike">
                          <a:solidFill>
                            <a:schemeClr val="lt1"/>
                          </a:solidFill>
                          <a:latin typeface="Calibri"/>
                          <a:ea typeface="Calibri"/>
                          <a:cs typeface="Calibri"/>
                          <a:sym typeface="Calibri"/>
                        </a:rPr>
                        <a:t>Fleet 13</a:t>
                      </a:r>
                      <a:endParaRPr b="1" sz="1400" u="none" cap="none" strike="noStrike">
                        <a:solidFill>
                          <a:schemeClr val="lt1"/>
                        </a:solidFill>
                        <a:latin typeface="Calibri"/>
                        <a:ea typeface="Calibri"/>
                        <a:cs typeface="Calibri"/>
                        <a:sym typeface="Calibri"/>
                      </a:endParaRPr>
                    </a:p>
                  </a:txBody>
                  <a:tcPr marT="91425" marB="91425" marR="91425" marL="91425">
                    <a:lnB cap="flat" cmpd="sng" w="9525">
                      <a:solidFill>
                        <a:srgbClr val="C2C2C2"/>
                      </a:solidFill>
                      <a:prstDash val="solid"/>
                      <a:round/>
                      <a:headEnd len="sm" w="sm" type="none"/>
                      <a:tailEnd len="sm" w="sm" type="none"/>
                    </a:lnB>
                    <a:solidFill>
                      <a:srgbClr val="98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de-DE" sz="1400" u="none" cap="none" strike="noStrike">
                          <a:solidFill>
                            <a:schemeClr val="lt1"/>
                          </a:solidFill>
                          <a:latin typeface="Calibri"/>
                          <a:ea typeface="Calibri"/>
                          <a:cs typeface="Calibri"/>
                          <a:sym typeface="Calibri"/>
                        </a:rPr>
                        <a:t>Fleet 24</a:t>
                      </a:r>
                      <a:endParaRPr b="1" sz="1400" u="none" cap="none" strike="noStrike">
                        <a:solidFill>
                          <a:schemeClr val="lt1"/>
                        </a:solidFill>
                        <a:latin typeface="Calibri"/>
                        <a:ea typeface="Calibri"/>
                        <a:cs typeface="Calibri"/>
                        <a:sym typeface="Calibri"/>
                      </a:endParaRPr>
                    </a:p>
                  </a:txBody>
                  <a:tcPr marT="91425" marB="91425" marR="91425" marL="91425">
                    <a:lnB cap="flat" cmpd="sng" w="9525">
                      <a:solidFill>
                        <a:srgbClr val="C2C2C2"/>
                      </a:solidFill>
                      <a:prstDash val="solid"/>
                      <a:round/>
                      <a:headEnd len="sm" w="sm" type="none"/>
                      <a:tailEnd len="sm" w="sm" type="none"/>
                    </a:lnB>
                    <a:solidFill>
                      <a:srgbClr val="98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de-DE" sz="1400" u="none" cap="none" strike="noStrike">
                          <a:solidFill>
                            <a:schemeClr val="lt1"/>
                          </a:solidFill>
                          <a:latin typeface="Calibri"/>
                          <a:ea typeface="Calibri"/>
                          <a:cs typeface="Calibri"/>
                          <a:sym typeface="Calibri"/>
                        </a:rPr>
                        <a:t>Fleet 33</a:t>
                      </a:r>
                      <a:endParaRPr b="1" sz="1400" u="none" cap="none" strike="noStrike">
                        <a:solidFill>
                          <a:schemeClr val="lt1"/>
                        </a:solidFill>
                        <a:latin typeface="Calibri"/>
                        <a:ea typeface="Calibri"/>
                        <a:cs typeface="Calibri"/>
                        <a:sym typeface="Calibri"/>
                      </a:endParaRPr>
                    </a:p>
                  </a:txBody>
                  <a:tcPr marT="91425" marB="91425" marR="91425" marL="91425">
                    <a:lnB cap="flat" cmpd="sng" w="9525">
                      <a:solidFill>
                        <a:srgbClr val="C2C2C2"/>
                      </a:solidFill>
                      <a:prstDash val="solid"/>
                      <a:round/>
                      <a:headEnd len="sm" w="sm" type="none"/>
                      <a:tailEnd len="sm" w="sm" type="none"/>
                    </a:lnB>
                    <a:solidFill>
                      <a:srgbClr val="98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de-DE" sz="1400" u="none" cap="none" strike="noStrike">
                          <a:solidFill>
                            <a:schemeClr val="lt1"/>
                          </a:solidFill>
                          <a:latin typeface="Calibri"/>
                          <a:ea typeface="Calibri"/>
                          <a:cs typeface="Calibri"/>
                          <a:sym typeface="Calibri"/>
                        </a:rPr>
                        <a:t>Cost (euro)</a:t>
                      </a:r>
                      <a:endParaRPr b="1" sz="1400" u="none" cap="none" strike="noStrike">
                        <a:solidFill>
                          <a:schemeClr val="lt1"/>
                        </a:solidFill>
                        <a:latin typeface="Calibri"/>
                        <a:ea typeface="Calibri"/>
                        <a:cs typeface="Calibri"/>
                        <a:sym typeface="Calibri"/>
                      </a:endParaRPr>
                    </a:p>
                  </a:txBody>
                  <a:tcPr marT="91425" marB="91425" marR="91425" marL="91425">
                    <a:lnB cap="flat" cmpd="sng" w="9525">
                      <a:solidFill>
                        <a:srgbClr val="C2C2C2"/>
                      </a:solidFill>
                      <a:prstDash val="solid"/>
                      <a:round/>
                      <a:headEnd len="sm" w="sm" type="none"/>
                      <a:tailEnd len="sm" w="sm" type="none"/>
                    </a:lnB>
                    <a:solidFill>
                      <a:srgbClr val="980000"/>
                    </a:solidFill>
                  </a:tcPr>
                </a:tc>
              </a:tr>
              <a:tr h="431875">
                <a:tc>
                  <a:txBody>
                    <a:bodyPr/>
                    <a:lstStyle/>
                    <a:p>
                      <a:pPr indent="0" lvl="0" marL="0" marR="0" rtl="0" algn="l">
                        <a:lnSpc>
                          <a:spcPct val="100000"/>
                        </a:lnSpc>
                        <a:spcBef>
                          <a:spcPts val="0"/>
                        </a:spcBef>
                        <a:spcAft>
                          <a:spcPts val="0"/>
                        </a:spcAft>
                        <a:buClr>
                          <a:srgbClr val="000000"/>
                        </a:buClr>
                        <a:buSzPts val="1400"/>
                        <a:buFont typeface="Arial"/>
                        <a:buNone/>
                      </a:pPr>
                      <a:r>
                        <a:rPr b="1" lang="de-DE" sz="1400" u="none" cap="none" strike="noStrike">
                          <a:latin typeface="Calibri"/>
                          <a:ea typeface="Calibri"/>
                          <a:cs typeface="Calibri"/>
                          <a:sym typeface="Calibri"/>
                        </a:rPr>
                        <a:t>Max</a:t>
                      </a:r>
                      <a:endParaRPr b="1" sz="1400" u="none" cap="none" strike="noStrike">
                        <a:latin typeface="Calibri"/>
                        <a:ea typeface="Calibri"/>
                        <a:cs typeface="Calibri"/>
                        <a:sym typeface="Calibri"/>
                      </a:endParaRPr>
                    </a:p>
                  </a:txBody>
                  <a:tcPr marT="91425" marB="91425" marR="91425" marL="9142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b="1" lang="de-DE" sz="1400" u="none" cap="none" strike="noStrike">
                          <a:solidFill>
                            <a:schemeClr val="dk1"/>
                          </a:solidFill>
                          <a:latin typeface="Calibri"/>
                          <a:ea typeface="Calibri"/>
                          <a:cs typeface="Calibri"/>
                          <a:sym typeface="Calibri"/>
                        </a:rPr>
                        <a:t>99</a:t>
                      </a:r>
                      <a:endParaRPr b="1" sz="1400" u="none" cap="none" strike="noStrike">
                        <a:solidFill>
                          <a:schemeClr val="dk1"/>
                        </a:solidFill>
                        <a:latin typeface="Calibri"/>
                        <a:ea typeface="Calibri"/>
                        <a:cs typeface="Calibri"/>
                        <a:sym typeface="Calibri"/>
                      </a:endParaRPr>
                    </a:p>
                  </a:txBody>
                  <a:tcPr marT="38100" marB="38100" marR="76200" marL="76200">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b="1" lang="de-DE" sz="1400" u="none" cap="none" strike="noStrike">
                          <a:solidFill>
                            <a:schemeClr val="dk1"/>
                          </a:solidFill>
                          <a:latin typeface="Calibri"/>
                          <a:ea typeface="Calibri"/>
                          <a:cs typeface="Calibri"/>
                          <a:sym typeface="Calibri"/>
                        </a:rPr>
                        <a:t>26</a:t>
                      </a:r>
                      <a:endParaRPr b="1" sz="1400" u="none" cap="none" strike="noStrike">
                        <a:solidFill>
                          <a:schemeClr val="dk1"/>
                        </a:solidFill>
                        <a:latin typeface="Calibri"/>
                        <a:ea typeface="Calibri"/>
                        <a:cs typeface="Calibri"/>
                        <a:sym typeface="Calibri"/>
                      </a:endParaRPr>
                    </a:p>
                  </a:txBody>
                  <a:tcPr marT="38100" marB="38100" marR="76200" marL="76200">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b="1" lang="de-DE" sz="1400" u="none" cap="none" strike="noStrike">
                          <a:solidFill>
                            <a:schemeClr val="dk1"/>
                          </a:solidFill>
                          <a:latin typeface="Calibri"/>
                          <a:ea typeface="Calibri"/>
                          <a:cs typeface="Calibri"/>
                          <a:sym typeface="Calibri"/>
                        </a:rPr>
                        <a:t>153</a:t>
                      </a:r>
                      <a:endParaRPr b="1" sz="1400" u="none" cap="none" strike="noStrike">
                        <a:solidFill>
                          <a:schemeClr val="dk1"/>
                        </a:solidFill>
                        <a:latin typeface="Calibri"/>
                        <a:ea typeface="Calibri"/>
                        <a:cs typeface="Calibri"/>
                        <a:sym typeface="Calibri"/>
                      </a:endParaRPr>
                    </a:p>
                  </a:txBody>
                  <a:tcPr marT="38100" marB="38100" marR="76200" marL="76200">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b="1" lang="de-DE" sz="1400" u="none" cap="none" strike="noStrike">
                          <a:solidFill>
                            <a:schemeClr val="dk1"/>
                          </a:solidFill>
                          <a:latin typeface="Calibri"/>
                          <a:ea typeface="Calibri"/>
                          <a:cs typeface="Calibri"/>
                          <a:sym typeface="Calibri"/>
                        </a:rPr>
                        <a:t>452405.24</a:t>
                      </a:r>
                      <a:endParaRPr b="1" sz="1400" u="none" cap="none" strike="noStrike">
                        <a:solidFill>
                          <a:schemeClr val="dk1"/>
                        </a:solidFill>
                        <a:latin typeface="Calibri"/>
                        <a:ea typeface="Calibri"/>
                        <a:cs typeface="Calibri"/>
                        <a:sym typeface="Calibri"/>
                      </a:endParaRPr>
                    </a:p>
                  </a:txBody>
                  <a:tcPr marT="38100" marB="38100" marR="76200" marL="76200">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r>
              <a:tr h="475450">
                <a:tc>
                  <a:txBody>
                    <a:bodyPr/>
                    <a:lstStyle/>
                    <a:p>
                      <a:pPr indent="0" lvl="0" marL="0" marR="0" rtl="0" algn="l">
                        <a:lnSpc>
                          <a:spcPct val="100000"/>
                        </a:lnSpc>
                        <a:spcBef>
                          <a:spcPts val="0"/>
                        </a:spcBef>
                        <a:spcAft>
                          <a:spcPts val="0"/>
                        </a:spcAft>
                        <a:buClr>
                          <a:srgbClr val="000000"/>
                        </a:buClr>
                        <a:buSzPts val="1400"/>
                        <a:buFont typeface="Arial"/>
                        <a:buNone/>
                      </a:pPr>
                      <a:r>
                        <a:rPr b="1" lang="de-DE" sz="1400" u="none" cap="none" strike="noStrike">
                          <a:latin typeface="Calibri"/>
                          <a:ea typeface="Calibri"/>
                          <a:cs typeface="Calibri"/>
                          <a:sym typeface="Calibri"/>
                        </a:rPr>
                        <a:t>Optimal</a:t>
                      </a:r>
                      <a:endParaRPr b="1" sz="1400" u="none" cap="none" strike="noStrike">
                        <a:latin typeface="Calibri"/>
                        <a:ea typeface="Calibri"/>
                        <a:cs typeface="Calibri"/>
                        <a:sym typeface="Calibri"/>
                      </a:endParaRPr>
                    </a:p>
                  </a:txBody>
                  <a:tcPr marT="91425" marB="91425" marR="91425" marL="91425">
                    <a:lnT cap="flat" cmpd="sng" w="9525">
                      <a:solidFill>
                        <a:srgbClr val="C2C2C2"/>
                      </a:solidFill>
                      <a:prstDash val="solid"/>
                      <a:round/>
                      <a:headEnd len="sm" w="sm" type="none"/>
                      <a:tailEnd len="sm" w="sm" type="none"/>
                    </a:lnT>
                    <a:solidFill>
                      <a:srgbClr val="EEEEE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de-DE" sz="1400" u="none" cap="none" strike="noStrike">
                          <a:latin typeface="Calibri"/>
                          <a:ea typeface="Calibri"/>
                          <a:cs typeface="Calibri"/>
                          <a:sym typeface="Calibri"/>
                        </a:rPr>
                        <a:t>89</a:t>
                      </a:r>
                      <a:endParaRPr b="1" sz="1400" u="none" cap="none" strike="noStrike">
                        <a:latin typeface="Calibri"/>
                        <a:ea typeface="Calibri"/>
                        <a:cs typeface="Calibri"/>
                        <a:sym typeface="Calibri"/>
                      </a:endParaRPr>
                    </a:p>
                  </a:txBody>
                  <a:tcPr marT="91425" marB="91425" marR="91425" marL="91425">
                    <a:lnT cap="flat" cmpd="sng" w="9525">
                      <a:solidFill>
                        <a:srgbClr val="C2C2C2"/>
                      </a:solidFill>
                      <a:prstDash val="solid"/>
                      <a:round/>
                      <a:headEnd len="sm" w="sm" type="none"/>
                      <a:tailEnd len="sm" w="sm" type="none"/>
                    </a:lnT>
                    <a:solidFill>
                      <a:srgbClr val="EEEEE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de-DE" sz="1400" u="none" cap="none" strike="noStrike">
                          <a:solidFill>
                            <a:schemeClr val="dk1"/>
                          </a:solidFill>
                          <a:latin typeface="Calibri"/>
                          <a:ea typeface="Calibri"/>
                          <a:cs typeface="Calibri"/>
                          <a:sym typeface="Calibri"/>
                        </a:rPr>
                        <a:t>21</a:t>
                      </a:r>
                      <a:endParaRPr b="1" sz="1400" u="none" cap="none" strike="noStrike">
                        <a:latin typeface="Calibri"/>
                        <a:ea typeface="Calibri"/>
                        <a:cs typeface="Calibri"/>
                        <a:sym typeface="Calibri"/>
                      </a:endParaRPr>
                    </a:p>
                  </a:txBody>
                  <a:tcPr marT="91425" marB="91425" marR="91425" marL="91425">
                    <a:lnT cap="flat" cmpd="sng" w="9525">
                      <a:solidFill>
                        <a:srgbClr val="C2C2C2"/>
                      </a:solidFill>
                      <a:prstDash val="solid"/>
                      <a:round/>
                      <a:headEnd len="sm" w="sm" type="none"/>
                      <a:tailEnd len="sm" w="sm" type="none"/>
                    </a:lnT>
                    <a:solidFill>
                      <a:srgbClr val="EEEEE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de-DE" sz="1400" u="none" cap="none" strike="noStrike">
                          <a:solidFill>
                            <a:schemeClr val="dk1"/>
                          </a:solidFill>
                          <a:latin typeface="Calibri"/>
                          <a:ea typeface="Calibri"/>
                          <a:cs typeface="Calibri"/>
                          <a:sym typeface="Calibri"/>
                        </a:rPr>
                        <a:t>153</a:t>
                      </a:r>
                      <a:endParaRPr b="1" sz="1400" u="none" cap="none" strike="noStrike">
                        <a:latin typeface="Calibri"/>
                        <a:ea typeface="Calibri"/>
                        <a:cs typeface="Calibri"/>
                        <a:sym typeface="Calibri"/>
                      </a:endParaRPr>
                    </a:p>
                  </a:txBody>
                  <a:tcPr marT="91425" marB="91425" marR="91425" marL="91425">
                    <a:lnT cap="flat" cmpd="sng" w="9525">
                      <a:solidFill>
                        <a:srgbClr val="C2C2C2"/>
                      </a:solidFill>
                      <a:prstDash val="solid"/>
                      <a:round/>
                      <a:headEnd len="sm" w="sm" type="none"/>
                      <a:tailEnd len="sm" w="sm" type="none"/>
                    </a:lnT>
                    <a:solidFill>
                      <a:srgbClr val="EEEEE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de-DE" sz="1400" u="none" cap="none" strike="noStrike">
                          <a:solidFill>
                            <a:schemeClr val="dk1"/>
                          </a:solidFill>
                          <a:latin typeface="Calibri"/>
                          <a:ea typeface="Calibri"/>
                          <a:cs typeface="Calibri"/>
                          <a:sym typeface="Calibri"/>
                        </a:rPr>
                        <a:t>450527.33</a:t>
                      </a:r>
                      <a:endParaRPr b="1" sz="1400" u="none" cap="none" strike="noStrike">
                        <a:latin typeface="Calibri"/>
                        <a:ea typeface="Calibri"/>
                        <a:cs typeface="Calibri"/>
                        <a:sym typeface="Calibri"/>
                      </a:endParaRPr>
                    </a:p>
                  </a:txBody>
                  <a:tcPr marT="91425" marB="91425" marR="91425" marL="91425">
                    <a:lnT cap="flat" cmpd="sng" w="9525">
                      <a:solidFill>
                        <a:srgbClr val="C2C2C2"/>
                      </a:solidFill>
                      <a:prstDash val="solid"/>
                      <a:round/>
                      <a:headEnd len="sm" w="sm" type="none"/>
                      <a:tailEnd len="sm" w="sm" type="none"/>
                    </a:lnT>
                    <a:solidFill>
                      <a:srgbClr val="EEEEEE"/>
                    </a:solidFill>
                  </a:tcPr>
                </a:tc>
              </a:tr>
            </a:tbl>
          </a:graphicData>
        </a:graphic>
      </p:graphicFrame>
      <p:sp>
        <p:nvSpPr>
          <p:cNvPr id="1193" name="Google Shape;1193;g2a3e06661ff_5_2632"/>
          <p:cNvSpPr txBox="1"/>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Calibri"/>
              <a:buNone/>
            </a:pPr>
            <a:r>
              <a:rPr b="1" i="0" lang="de-DE" sz="2600" u="none" cap="none" strike="noStrike">
                <a:solidFill>
                  <a:schemeClr val="dk1"/>
                </a:solidFill>
                <a:latin typeface="Calibri"/>
                <a:ea typeface="Calibri"/>
                <a:cs typeface="Calibri"/>
                <a:sym typeface="Calibri"/>
              </a:rPr>
              <a:t>Outcome Overview: Analyzing Results</a:t>
            </a:r>
            <a:endParaRPr b="1" i="0" sz="2600" u="none" cap="none" strike="noStrike">
              <a:solidFill>
                <a:schemeClr val="dk1"/>
              </a:solidFill>
              <a:latin typeface="Calibri"/>
              <a:ea typeface="Calibri"/>
              <a:cs typeface="Calibri"/>
              <a:sym typeface="Calibri"/>
            </a:endParaRPr>
          </a:p>
        </p:txBody>
      </p:sp>
      <p:sp>
        <p:nvSpPr>
          <p:cNvPr id="1194" name="Google Shape;1194;g2a3e06661ff_5_2632"/>
          <p:cNvSpPr txBox="1"/>
          <p:nvPr/>
        </p:nvSpPr>
        <p:spPr>
          <a:xfrm>
            <a:off x="838200" y="1828475"/>
            <a:ext cx="10515600" cy="619200"/>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1600"/>
              <a:buFont typeface="Arial"/>
              <a:buNone/>
            </a:pPr>
            <a:r>
              <a:rPr b="0" i="0" lang="de-DE" sz="1600" u="none" cap="none" strike="noStrike">
                <a:solidFill>
                  <a:srgbClr val="000000"/>
                </a:solidFill>
                <a:latin typeface="Calibri"/>
                <a:ea typeface="Calibri"/>
                <a:cs typeface="Calibri"/>
                <a:sym typeface="Calibri"/>
              </a:rPr>
              <a:t>It’s </a:t>
            </a:r>
            <a:r>
              <a:rPr b="1" i="0" lang="de-DE" sz="1600" u="none" cap="none" strike="noStrike">
                <a:solidFill>
                  <a:srgbClr val="000000"/>
                </a:solidFill>
                <a:latin typeface="Calibri"/>
                <a:ea typeface="Calibri"/>
                <a:cs typeface="Calibri"/>
                <a:sym typeface="Calibri"/>
              </a:rPr>
              <a:t>heavily dependent </a:t>
            </a:r>
            <a:r>
              <a:rPr b="0" i="0" lang="de-DE" sz="1600" u="none" cap="none" strike="noStrike">
                <a:solidFill>
                  <a:srgbClr val="000000"/>
                </a:solidFill>
                <a:latin typeface="Calibri"/>
                <a:ea typeface="Calibri"/>
                <a:cs typeface="Calibri"/>
                <a:sym typeface="Calibri"/>
              </a:rPr>
              <a:t>on </a:t>
            </a:r>
            <a:r>
              <a:rPr b="1" i="0" lang="de-DE" sz="1600" u="none" cap="none" strike="noStrike">
                <a:solidFill>
                  <a:srgbClr val="000000"/>
                </a:solidFill>
                <a:latin typeface="Calibri"/>
                <a:ea typeface="Calibri"/>
                <a:cs typeface="Calibri"/>
                <a:sym typeface="Calibri"/>
              </a:rPr>
              <a:t>how frequently </a:t>
            </a:r>
            <a:r>
              <a:rPr b="0" i="0" lang="de-DE" sz="1600" u="none" cap="none" strike="noStrike">
                <a:solidFill>
                  <a:srgbClr val="000000"/>
                </a:solidFill>
                <a:latin typeface="Calibri"/>
                <a:ea typeface="Calibri"/>
                <a:cs typeface="Calibri"/>
                <a:sym typeface="Calibri"/>
              </a:rPr>
              <a:t>the </a:t>
            </a:r>
            <a:r>
              <a:rPr b="1" i="0" lang="de-DE" sz="1600" u="none" cap="none" strike="noStrike">
                <a:solidFill>
                  <a:srgbClr val="000000"/>
                </a:solidFill>
                <a:latin typeface="Calibri"/>
                <a:ea typeface="Calibri"/>
                <a:cs typeface="Calibri"/>
                <a:sym typeface="Calibri"/>
              </a:rPr>
              <a:t>truck</a:t>
            </a:r>
            <a:r>
              <a:rPr b="0" i="0" lang="de-DE" sz="1600" u="none" cap="none" strike="noStrike">
                <a:solidFill>
                  <a:srgbClr val="000000"/>
                </a:solidFill>
                <a:latin typeface="Calibri"/>
                <a:ea typeface="Calibri"/>
                <a:cs typeface="Calibri"/>
                <a:sym typeface="Calibri"/>
              </a:rPr>
              <a:t> </a:t>
            </a:r>
            <a:r>
              <a:rPr b="1" i="0" lang="de-DE" sz="1600" u="none" cap="none" strike="noStrike">
                <a:solidFill>
                  <a:srgbClr val="000000"/>
                </a:solidFill>
                <a:latin typeface="Calibri"/>
                <a:ea typeface="Calibri"/>
                <a:cs typeface="Calibri"/>
                <a:sym typeface="Calibri"/>
              </a:rPr>
              <a:t>type</a:t>
            </a:r>
            <a:r>
              <a:rPr b="0" i="0" lang="de-DE" sz="1600" u="none" cap="none" strike="noStrike">
                <a:solidFill>
                  <a:srgbClr val="000000"/>
                </a:solidFill>
                <a:latin typeface="Calibri"/>
                <a:ea typeface="Calibri"/>
                <a:cs typeface="Calibri"/>
                <a:sym typeface="Calibri"/>
              </a:rPr>
              <a:t> is </a:t>
            </a:r>
            <a:r>
              <a:rPr b="1" i="0" lang="de-DE" sz="1600" u="none" cap="none" strike="noStrike">
                <a:solidFill>
                  <a:srgbClr val="000000"/>
                </a:solidFill>
                <a:latin typeface="Calibri"/>
                <a:ea typeface="Calibri"/>
                <a:cs typeface="Calibri"/>
                <a:sym typeface="Calibri"/>
              </a:rPr>
              <a:t>used</a:t>
            </a:r>
            <a:r>
              <a:rPr b="0" i="0" lang="de-DE" sz="1600" u="none" cap="none" strike="noStrike">
                <a:solidFill>
                  <a:srgbClr val="000000"/>
                </a:solidFill>
                <a:latin typeface="Calibri"/>
                <a:ea typeface="Calibri"/>
                <a:cs typeface="Calibri"/>
                <a:sym typeface="Calibri"/>
              </a:rPr>
              <a:t>, </a:t>
            </a:r>
            <a:r>
              <a:rPr b="1" i="0" lang="de-DE" sz="1600" u="none" cap="none" strike="noStrike">
                <a:solidFill>
                  <a:srgbClr val="000000"/>
                </a:solidFill>
                <a:latin typeface="Calibri"/>
                <a:ea typeface="Calibri"/>
                <a:cs typeface="Calibri"/>
                <a:sym typeface="Calibri"/>
              </a:rPr>
              <a:t>33</a:t>
            </a:r>
            <a:r>
              <a:rPr b="0" i="0" lang="de-DE" sz="1600" u="none" cap="none" strike="noStrike">
                <a:solidFill>
                  <a:srgbClr val="000000"/>
                </a:solidFill>
                <a:latin typeface="Calibri"/>
                <a:ea typeface="Calibri"/>
                <a:cs typeface="Calibri"/>
                <a:sym typeface="Calibri"/>
              </a:rPr>
              <a:t> size trucks are the </a:t>
            </a:r>
            <a:r>
              <a:rPr b="1" i="0" lang="de-DE" sz="1600" u="none" cap="none" strike="noStrike">
                <a:solidFill>
                  <a:srgbClr val="000000"/>
                </a:solidFill>
                <a:latin typeface="Calibri"/>
                <a:ea typeface="Calibri"/>
                <a:cs typeface="Calibri"/>
                <a:sym typeface="Calibri"/>
              </a:rPr>
              <a:t>most regularly used </a:t>
            </a:r>
            <a:r>
              <a:rPr b="0" i="0" lang="de-DE" sz="1600" u="none" cap="none" strike="noStrike">
                <a:solidFill>
                  <a:srgbClr val="000000"/>
                </a:solidFill>
                <a:latin typeface="Calibri"/>
                <a:ea typeface="Calibri"/>
                <a:cs typeface="Calibri"/>
                <a:sym typeface="Calibri"/>
              </a:rPr>
              <a:t>so there is more clarity for their optimal fleet size. </a:t>
            </a:r>
            <a:endParaRPr/>
          </a:p>
        </p:txBody>
      </p:sp>
      <p:pic>
        <p:nvPicPr>
          <p:cNvPr descr="Chevronpfeile Silhouette" id="1195" name="Google Shape;1195;g2a3e06661ff_5_2632"/>
          <p:cNvPicPr preferRelativeResize="0"/>
          <p:nvPr/>
        </p:nvPicPr>
        <p:blipFill rotWithShape="1">
          <a:blip r:embed="rId3">
            <a:alphaModFix/>
          </a:blip>
          <a:srcRect b="0" l="0" r="0" t="0"/>
          <a:stretch/>
        </p:blipFill>
        <p:spPr>
          <a:xfrm rot="5400000">
            <a:off x="5825999" y="2572036"/>
            <a:ext cx="540000" cy="540000"/>
          </a:xfrm>
          <a:prstGeom prst="rect">
            <a:avLst/>
          </a:prstGeom>
          <a:noFill/>
          <a:ln>
            <a:noFill/>
          </a:ln>
        </p:spPr>
      </p:pic>
      <p:sp>
        <p:nvSpPr>
          <p:cNvPr id="1196" name="Google Shape;1196;g2a3e06661ff_5_2632"/>
          <p:cNvSpPr txBox="1"/>
          <p:nvPr/>
        </p:nvSpPr>
        <p:spPr>
          <a:xfrm>
            <a:off x="838200" y="3350860"/>
            <a:ext cx="10515600" cy="102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de-DE" sz="1800" u="none" cap="none" strike="noStrike">
                <a:solidFill>
                  <a:srgbClr val="000000"/>
                </a:solidFill>
                <a:latin typeface="Calibri"/>
                <a:ea typeface="Calibri"/>
                <a:cs typeface="Calibri"/>
                <a:sym typeface="Calibri"/>
              </a:rPr>
              <a:t>Optimal Planning Guidance:</a:t>
            </a:r>
            <a:endParaRPr/>
          </a:p>
          <a:p>
            <a:pPr indent="0" lvl="0" marL="0" marR="0" rtl="0" algn="ctr">
              <a:lnSpc>
                <a:spcPct val="114000"/>
              </a:lnSpc>
              <a:spcBef>
                <a:spcPts val="1000"/>
              </a:spcBef>
              <a:spcAft>
                <a:spcPts val="0"/>
              </a:spcAft>
              <a:buClr>
                <a:srgbClr val="000000"/>
              </a:buClr>
              <a:buSzPts val="1600"/>
              <a:buFont typeface="Arial"/>
              <a:buNone/>
            </a:pPr>
            <a:r>
              <a:rPr b="0" i="0" lang="de-DE" sz="1600" u="none" cap="none" strike="noStrike">
                <a:solidFill>
                  <a:srgbClr val="000000"/>
                </a:solidFill>
                <a:latin typeface="Calibri"/>
                <a:ea typeface="Calibri"/>
                <a:cs typeface="Calibri"/>
                <a:sym typeface="Calibri"/>
              </a:rPr>
              <a:t>Assuming that our planning is optimal and each week is similar in orders we </a:t>
            </a:r>
            <a:r>
              <a:rPr b="1" i="0" lang="de-DE" sz="1600" u="none" cap="none" strike="noStrike">
                <a:solidFill>
                  <a:srgbClr val="000000"/>
                </a:solidFill>
                <a:latin typeface="Calibri"/>
                <a:ea typeface="Calibri"/>
                <a:cs typeface="Calibri"/>
                <a:sym typeface="Calibri"/>
              </a:rPr>
              <a:t>advise</a:t>
            </a:r>
            <a:r>
              <a:rPr b="0" i="0" lang="de-DE" sz="1600" u="none" cap="none" strike="noStrike">
                <a:solidFill>
                  <a:srgbClr val="000000"/>
                </a:solidFill>
                <a:latin typeface="Calibri"/>
                <a:ea typeface="Calibri"/>
                <a:cs typeface="Calibri"/>
                <a:sym typeface="Calibri"/>
              </a:rPr>
              <a:t> to </a:t>
            </a:r>
            <a:r>
              <a:rPr b="1" i="0" lang="de-DE" sz="1600" u="none" cap="none" strike="noStrike">
                <a:solidFill>
                  <a:srgbClr val="000000"/>
                </a:solidFill>
                <a:latin typeface="Calibri"/>
                <a:ea typeface="Calibri"/>
                <a:cs typeface="Calibri"/>
                <a:sym typeface="Calibri"/>
              </a:rPr>
              <a:t>utilize</a:t>
            </a:r>
            <a:r>
              <a:rPr b="0" i="0" lang="de-DE" sz="1600" u="none" cap="none" strike="noStrike">
                <a:solidFill>
                  <a:srgbClr val="000000"/>
                </a:solidFill>
                <a:latin typeface="Calibri"/>
                <a:ea typeface="Calibri"/>
                <a:cs typeface="Calibri"/>
                <a:sym typeface="Calibri"/>
              </a:rPr>
              <a:t> a </a:t>
            </a:r>
            <a:r>
              <a:rPr b="1" i="0" lang="de-DE" sz="1600" u="none" cap="none" strike="noStrike">
                <a:solidFill>
                  <a:srgbClr val="000000"/>
                </a:solidFill>
                <a:latin typeface="Calibri"/>
                <a:ea typeface="Calibri"/>
                <a:cs typeface="Calibri"/>
                <a:sym typeface="Calibri"/>
              </a:rPr>
              <a:t>slightly smaller fleet size </a:t>
            </a:r>
            <a:r>
              <a:rPr b="0" i="0" lang="de-DE" sz="1600" u="none" cap="none" strike="noStrike">
                <a:solidFill>
                  <a:srgbClr val="000000"/>
                </a:solidFill>
                <a:latin typeface="Calibri"/>
                <a:ea typeface="Calibri"/>
                <a:cs typeface="Calibri"/>
                <a:sym typeface="Calibri"/>
              </a:rPr>
              <a:t>for </a:t>
            </a:r>
            <a:r>
              <a:rPr b="1" i="0" lang="de-DE" sz="1600" u="none" cap="none" strike="noStrike">
                <a:solidFill>
                  <a:srgbClr val="000000"/>
                </a:solidFill>
                <a:latin typeface="Calibri"/>
                <a:ea typeface="Calibri"/>
                <a:cs typeface="Calibri"/>
                <a:sym typeface="Calibri"/>
              </a:rPr>
              <a:t>13</a:t>
            </a:r>
            <a:r>
              <a:rPr b="0" i="0" lang="de-DE" sz="1600" u="none" cap="none" strike="noStrike">
                <a:solidFill>
                  <a:srgbClr val="000000"/>
                </a:solidFill>
                <a:latin typeface="Calibri"/>
                <a:ea typeface="Calibri"/>
                <a:cs typeface="Calibri"/>
                <a:sym typeface="Calibri"/>
              </a:rPr>
              <a:t> and </a:t>
            </a:r>
            <a:r>
              <a:rPr b="1" i="0" lang="de-DE" sz="1600" u="none" cap="none" strike="noStrike">
                <a:solidFill>
                  <a:srgbClr val="000000"/>
                </a:solidFill>
                <a:latin typeface="Calibri"/>
                <a:ea typeface="Calibri"/>
                <a:cs typeface="Calibri"/>
                <a:sym typeface="Calibri"/>
              </a:rPr>
              <a:t>24 size trucks </a:t>
            </a:r>
            <a:r>
              <a:rPr b="0" i="0" lang="de-DE" sz="1600" u="none" cap="none" strike="noStrike">
                <a:solidFill>
                  <a:srgbClr val="000000"/>
                </a:solidFill>
                <a:latin typeface="Calibri"/>
                <a:ea typeface="Calibri"/>
                <a:cs typeface="Calibri"/>
                <a:sym typeface="Calibri"/>
              </a:rPr>
              <a:t>for </a:t>
            </a:r>
            <a:r>
              <a:rPr b="1" i="0" lang="de-DE" sz="1600" u="none" cap="none" strike="noStrike">
                <a:solidFill>
                  <a:srgbClr val="000000"/>
                </a:solidFill>
                <a:latin typeface="Calibri"/>
                <a:ea typeface="Calibri"/>
                <a:cs typeface="Calibri"/>
                <a:sym typeface="Calibri"/>
              </a:rPr>
              <a:t>lower costs</a:t>
            </a:r>
            <a:r>
              <a:rPr b="0" i="0" lang="de-DE" sz="1600" u="none" cap="none" strike="noStrike">
                <a:solidFill>
                  <a:srgbClr val="000000"/>
                </a:solidFill>
                <a:latin typeface="Calibri"/>
                <a:ea typeface="Calibri"/>
                <a:cs typeface="Calibri"/>
                <a:sym typeface="Calibri"/>
              </a:rPr>
              <a:t>, as shown in the table below:</a:t>
            </a:r>
            <a:endParaRPr/>
          </a:p>
        </p:txBody>
      </p:sp>
      <p:pic>
        <p:nvPicPr>
          <p:cNvPr descr="Glühbirne und Zahnrad Silhouette" id="1197" name="Google Shape;1197;g2a3e06661ff_5_2632"/>
          <p:cNvPicPr preferRelativeResize="0"/>
          <p:nvPr/>
        </p:nvPicPr>
        <p:blipFill rotWithShape="1">
          <a:blip r:embed="rId4">
            <a:alphaModFix/>
          </a:blip>
          <a:srcRect b="0" l="0" r="0" t="0"/>
          <a:stretch/>
        </p:blipFill>
        <p:spPr>
          <a:xfrm>
            <a:off x="4154904" y="3230422"/>
            <a:ext cx="468000" cy="4680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g2a3e06661ff_5_2749"/>
          <p:cNvSpPr txBox="1"/>
          <p:nvPr/>
        </p:nvSpPr>
        <p:spPr>
          <a:xfrm>
            <a:off x="11532996" y="6313518"/>
            <a:ext cx="146700" cy="153900"/>
          </a:xfrm>
          <a:prstGeom prst="rect">
            <a:avLst/>
          </a:prstGeom>
          <a:noFill/>
          <a:ln>
            <a:noFill/>
          </a:ln>
        </p:spPr>
        <p:txBody>
          <a:bodyPr anchorCtr="0" anchor="t" bIns="0" lIns="0" spcFirstLastPara="1" rIns="0" wrap="square" tIns="0">
            <a:spAutoFit/>
          </a:bodyPr>
          <a:lstStyle/>
          <a:p>
            <a:pPr indent="0" lvl="0" marL="38100" marR="0" rtl="0" algn="l">
              <a:lnSpc>
                <a:spcPct val="100000"/>
              </a:lnSpc>
              <a:spcBef>
                <a:spcPts val="0"/>
              </a:spcBef>
              <a:spcAft>
                <a:spcPts val="0"/>
              </a:spcAft>
              <a:buClr>
                <a:srgbClr val="000000"/>
              </a:buClr>
              <a:buSzPts val="1000"/>
              <a:buFont typeface="Arial"/>
              <a:buNone/>
            </a:pPr>
            <a:fld id="{00000000-1234-1234-1234-123412341234}" type="slidenum">
              <a:rPr b="0" i="0" lang="de-DE" sz="1000" u="none" cap="none" strike="noStrike">
                <a:solidFill>
                  <a:srgbClr val="000E62"/>
                </a:solidFill>
                <a:latin typeface="Arial"/>
                <a:ea typeface="Arial"/>
                <a:cs typeface="Arial"/>
                <a:sym typeface="Arial"/>
              </a:rPr>
              <a:t>‹#›</a:t>
            </a:fld>
            <a:endParaRPr b="0" i="0" sz="1000" u="none" cap="none" strike="noStrike">
              <a:solidFill>
                <a:srgbClr val="000000"/>
              </a:solidFill>
              <a:latin typeface="Arial"/>
              <a:ea typeface="Arial"/>
              <a:cs typeface="Arial"/>
              <a:sym typeface="Arial"/>
            </a:endParaRPr>
          </a:p>
        </p:txBody>
      </p:sp>
      <p:sp>
        <p:nvSpPr>
          <p:cNvPr id="1203" name="Google Shape;1203;g2a3e06661ff_5_2749"/>
          <p:cNvSpPr txBox="1"/>
          <p:nvPr>
            <p:ph type="title"/>
          </p:nvPr>
        </p:nvSpPr>
        <p:spPr>
          <a:xfrm>
            <a:off x="713028" y="2287142"/>
            <a:ext cx="4507200" cy="1859400"/>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95"/>
              </a:spcBef>
              <a:spcAft>
                <a:spcPts val="0"/>
              </a:spcAft>
              <a:buSzPts val="4400"/>
              <a:buNone/>
            </a:pPr>
            <a:r>
              <a:rPr lang="de-DE" sz="6000"/>
              <a:t>6. Solution Evaluation</a:t>
            </a:r>
            <a:endParaRPr sz="6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2a39bf2cd47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de-DE" sz="2800"/>
              <a:t>Strategic Focus: Goals and Objectives</a:t>
            </a:r>
            <a:endParaRPr b="1" sz="2800"/>
          </a:p>
        </p:txBody>
      </p:sp>
      <p:sp>
        <p:nvSpPr>
          <p:cNvPr id="411" name="Google Shape;411;g2a39bf2cd47_0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pic>
        <p:nvPicPr>
          <p:cNvPr descr="Volltreffer mit einfarbiger Füllung" id="412" name="Google Shape;412;g2a39bf2cd47_0_0"/>
          <p:cNvPicPr preferRelativeResize="0"/>
          <p:nvPr/>
        </p:nvPicPr>
        <p:blipFill rotWithShape="1">
          <a:blip r:embed="rId3">
            <a:alphaModFix/>
          </a:blip>
          <a:srcRect b="0" l="0" r="0" t="0"/>
          <a:stretch/>
        </p:blipFill>
        <p:spPr>
          <a:xfrm>
            <a:off x="1931908" y="2139969"/>
            <a:ext cx="792000" cy="792000"/>
          </a:xfrm>
          <a:prstGeom prst="rect">
            <a:avLst/>
          </a:prstGeom>
          <a:noFill/>
          <a:ln>
            <a:noFill/>
          </a:ln>
        </p:spPr>
      </p:pic>
      <p:sp>
        <p:nvSpPr>
          <p:cNvPr id="413" name="Google Shape;413;g2a39bf2cd47_0_0"/>
          <p:cNvSpPr txBox="1"/>
          <p:nvPr/>
        </p:nvSpPr>
        <p:spPr>
          <a:xfrm>
            <a:off x="956300" y="3023300"/>
            <a:ext cx="2743200" cy="985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de-DE" sz="1600" u="none" cap="none" strike="noStrike">
                <a:solidFill>
                  <a:srgbClr val="000000"/>
                </a:solidFill>
                <a:latin typeface="Calibri"/>
                <a:ea typeface="Calibri"/>
                <a:cs typeface="Calibri"/>
                <a:sym typeface="Calibri"/>
              </a:rPr>
              <a:t>Minimize costs</a:t>
            </a:r>
            <a:r>
              <a:rPr b="1" i="0" lang="de-DE"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de-DE" sz="1400" u="none" cap="none" strike="noStrike">
                <a:solidFill>
                  <a:schemeClr val="dk1"/>
                </a:solidFill>
                <a:latin typeface="Calibri"/>
                <a:ea typeface="Calibri"/>
                <a:cs typeface="Calibri"/>
                <a:sym typeface="Calibri"/>
              </a:rPr>
              <a:t>Find a solution with the lowest sum of fuel, driver, vehicle and warehouse costs.</a:t>
            </a:r>
            <a:endParaRPr b="0" i="0" sz="1400" u="none" cap="none" strike="noStrike">
              <a:solidFill>
                <a:schemeClr val="dk1"/>
              </a:solidFill>
              <a:latin typeface="Calibri"/>
              <a:ea typeface="Calibri"/>
              <a:cs typeface="Calibri"/>
              <a:sym typeface="Calibri"/>
            </a:endParaRPr>
          </a:p>
        </p:txBody>
      </p:sp>
      <p:sp>
        <p:nvSpPr>
          <p:cNvPr id="414" name="Google Shape;414;g2a39bf2cd47_0_0"/>
          <p:cNvSpPr/>
          <p:nvPr/>
        </p:nvSpPr>
        <p:spPr>
          <a:xfrm rot="-8107600">
            <a:off x="2183979" y="4159436"/>
            <a:ext cx="287864" cy="287864"/>
          </a:xfrm>
          <a:prstGeom prst="halfFrame">
            <a:avLst>
              <a:gd fmla="val 33333" name="adj1"/>
              <a:gd fmla="val 33333" name="adj2"/>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15" name="Google Shape;415;g2a39bf2cd47_0_0"/>
          <p:cNvSpPr txBox="1"/>
          <p:nvPr/>
        </p:nvSpPr>
        <p:spPr>
          <a:xfrm>
            <a:off x="1214743" y="4842891"/>
            <a:ext cx="22263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de-DE" sz="1600" u="none" cap="none" strike="noStrike">
                <a:solidFill>
                  <a:srgbClr val="000000"/>
                </a:solidFill>
                <a:latin typeface="Calibri"/>
                <a:ea typeface="Calibri"/>
                <a:cs typeface="Calibri"/>
                <a:sym typeface="Calibri"/>
              </a:rPr>
              <a:t>How?</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de-DE" sz="1400" u="none" cap="none" strike="noStrike">
                <a:solidFill>
                  <a:schemeClr val="dk1"/>
                </a:solidFill>
                <a:latin typeface="Calibri"/>
                <a:ea typeface="Calibri"/>
                <a:cs typeface="Calibri"/>
                <a:sym typeface="Calibri"/>
              </a:rPr>
              <a:t>Optimize key cost drivers in logistics</a:t>
            </a:r>
            <a:endParaRPr b="0" i="0" sz="1400" u="none" cap="none" strike="noStrike">
              <a:solidFill>
                <a:schemeClr val="dk1"/>
              </a:solidFill>
              <a:latin typeface="Calibri"/>
              <a:ea typeface="Calibri"/>
              <a:cs typeface="Calibri"/>
              <a:sym typeface="Calibri"/>
            </a:endParaRPr>
          </a:p>
        </p:txBody>
      </p:sp>
      <p:pic>
        <p:nvPicPr>
          <p:cNvPr descr="Volltreffer mit einfarbiger Füllung" id="416" name="Google Shape;416;g2a39bf2cd47_0_0"/>
          <p:cNvPicPr preferRelativeResize="0"/>
          <p:nvPr/>
        </p:nvPicPr>
        <p:blipFill rotWithShape="1">
          <a:blip r:embed="rId3">
            <a:alphaModFix/>
          </a:blip>
          <a:srcRect b="0" l="0" r="0" t="0"/>
          <a:stretch/>
        </p:blipFill>
        <p:spPr>
          <a:xfrm>
            <a:off x="5012683" y="2139982"/>
            <a:ext cx="792000" cy="792000"/>
          </a:xfrm>
          <a:prstGeom prst="rect">
            <a:avLst/>
          </a:prstGeom>
          <a:noFill/>
          <a:ln>
            <a:noFill/>
          </a:ln>
        </p:spPr>
      </p:pic>
      <p:sp>
        <p:nvSpPr>
          <p:cNvPr id="417" name="Google Shape;417;g2a39bf2cd47_0_0"/>
          <p:cNvSpPr txBox="1"/>
          <p:nvPr/>
        </p:nvSpPr>
        <p:spPr>
          <a:xfrm>
            <a:off x="4331544" y="2973088"/>
            <a:ext cx="2226300" cy="985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de-DE" sz="1600" u="none" cap="none" strike="noStrike">
                <a:solidFill>
                  <a:srgbClr val="000000"/>
                </a:solidFill>
                <a:latin typeface="Calibri"/>
                <a:ea typeface="Calibri"/>
                <a:cs typeface="Calibri"/>
                <a:sym typeface="Calibri"/>
              </a:rPr>
              <a:t>100% service level</a:t>
            </a:r>
            <a:r>
              <a:rPr b="1" i="0" lang="de-DE"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de-DE" sz="1400" u="none" cap="none" strike="noStrike">
                <a:solidFill>
                  <a:schemeClr val="dk1"/>
                </a:solidFill>
                <a:latin typeface="Calibri"/>
                <a:ea typeface="Calibri"/>
                <a:cs typeface="Calibri"/>
                <a:sym typeface="Calibri"/>
              </a:rPr>
              <a:t>Optimize transport for cost-efficient expansion of proximity stores.</a:t>
            </a:r>
            <a:endParaRPr b="0" i="0" sz="1400" u="none" cap="none" strike="noStrike">
              <a:solidFill>
                <a:schemeClr val="dk1"/>
              </a:solidFill>
              <a:latin typeface="Calibri"/>
              <a:ea typeface="Calibri"/>
              <a:cs typeface="Calibri"/>
              <a:sym typeface="Calibri"/>
            </a:endParaRPr>
          </a:p>
        </p:txBody>
      </p:sp>
      <p:sp>
        <p:nvSpPr>
          <p:cNvPr id="418" name="Google Shape;418;g2a39bf2cd47_0_0"/>
          <p:cNvSpPr/>
          <p:nvPr/>
        </p:nvSpPr>
        <p:spPr>
          <a:xfrm rot="-8107600">
            <a:off x="5300704" y="4159449"/>
            <a:ext cx="287864" cy="287864"/>
          </a:xfrm>
          <a:prstGeom prst="halfFrame">
            <a:avLst>
              <a:gd fmla="val 33333" name="adj1"/>
              <a:gd fmla="val 33333" name="adj2"/>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19" name="Google Shape;419;g2a39bf2cd47_0_0"/>
          <p:cNvSpPr txBox="1"/>
          <p:nvPr/>
        </p:nvSpPr>
        <p:spPr>
          <a:xfrm>
            <a:off x="4331543" y="4842904"/>
            <a:ext cx="22263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de-DE" sz="1600" u="none" cap="none" strike="noStrike">
                <a:solidFill>
                  <a:srgbClr val="000000"/>
                </a:solidFill>
                <a:latin typeface="Calibri"/>
                <a:ea typeface="Calibri"/>
                <a:cs typeface="Calibri"/>
                <a:sym typeface="Calibri"/>
              </a:rPr>
              <a:t>How?</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de-DE" sz="1400" u="none" cap="none" strike="noStrike">
                <a:solidFill>
                  <a:schemeClr val="dk1"/>
                </a:solidFill>
                <a:latin typeface="Calibri"/>
                <a:ea typeface="Calibri"/>
                <a:cs typeface="Calibri"/>
                <a:sym typeface="Calibri"/>
              </a:rPr>
              <a:t>Efficient Order Assignment, Timely Arrivals, Loading Optimization, and Delivery Time Adherence</a:t>
            </a:r>
            <a:endParaRPr b="0" i="0" sz="1400" u="none" cap="none" strike="noStrike">
              <a:solidFill>
                <a:schemeClr val="dk1"/>
              </a:solidFill>
              <a:latin typeface="Calibri"/>
              <a:ea typeface="Calibri"/>
              <a:cs typeface="Calibri"/>
              <a:sym typeface="Calibri"/>
            </a:endParaRPr>
          </a:p>
        </p:txBody>
      </p:sp>
      <p:pic>
        <p:nvPicPr>
          <p:cNvPr descr="Volltreffer mit einfarbiger Füllung" id="420" name="Google Shape;420;g2a39bf2cd47_0_0"/>
          <p:cNvPicPr preferRelativeResize="0"/>
          <p:nvPr/>
        </p:nvPicPr>
        <p:blipFill rotWithShape="1">
          <a:blip r:embed="rId3">
            <a:alphaModFix/>
          </a:blip>
          <a:srcRect b="0" l="0" r="0" t="0"/>
          <a:stretch/>
        </p:blipFill>
        <p:spPr>
          <a:xfrm>
            <a:off x="8439983" y="2139982"/>
            <a:ext cx="792000" cy="792000"/>
          </a:xfrm>
          <a:prstGeom prst="rect">
            <a:avLst/>
          </a:prstGeom>
          <a:noFill/>
          <a:ln>
            <a:noFill/>
          </a:ln>
        </p:spPr>
      </p:pic>
      <p:sp>
        <p:nvSpPr>
          <p:cNvPr id="421" name="Google Shape;421;g2a39bf2cd47_0_0"/>
          <p:cNvSpPr txBox="1"/>
          <p:nvPr/>
        </p:nvSpPr>
        <p:spPr>
          <a:xfrm>
            <a:off x="7758844" y="2973088"/>
            <a:ext cx="2226300" cy="985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de-DE" sz="1600" u="none" cap="none" strike="noStrike">
                <a:solidFill>
                  <a:srgbClr val="000000"/>
                </a:solidFill>
                <a:latin typeface="Calibri"/>
                <a:ea typeface="Calibri"/>
                <a:cs typeface="Calibri"/>
                <a:sym typeface="Calibri"/>
              </a:rPr>
              <a:t>Maximize efficiency</a:t>
            </a:r>
            <a:r>
              <a:rPr b="1" i="0" lang="de-DE"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de-DE" sz="1400" u="none" cap="none" strike="noStrike">
                <a:solidFill>
                  <a:schemeClr val="dk1"/>
                </a:solidFill>
                <a:latin typeface="Calibri"/>
                <a:ea typeface="Calibri"/>
                <a:cs typeface="Calibri"/>
                <a:sym typeface="Calibri"/>
              </a:rPr>
              <a:t>Prioritize Early Deliveries, Load Trucks Fully, Optimize Fleet Size.</a:t>
            </a:r>
            <a:endParaRPr b="0" i="0" sz="1400" u="none" cap="none" strike="noStrike">
              <a:solidFill>
                <a:schemeClr val="dk1"/>
              </a:solidFill>
              <a:latin typeface="Calibri"/>
              <a:ea typeface="Calibri"/>
              <a:cs typeface="Calibri"/>
              <a:sym typeface="Calibri"/>
            </a:endParaRPr>
          </a:p>
        </p:txBody>
      </p:sp>
      <p:sp>
        <p:nvSpPr>
          <p:cNvPr id="422" name="Google Shape;422;g2a39bf2cd47_0_0"/>
          <p:cNvSpPr/>
          <p:nvPr/>
        </p:nvSpPr>
        <p:spPr>
          <a:xfrm rot="-8107600">
            <a:off x="8728004" y="4159449"/>
            <a:ext cx="287864" cy="287864"/>
          </a:xfrm>
          <a:prstGeom prst="halfFrame">
            <a:avLst>
              <a:gd fmla="val 33333" name="adj1"/>
              <a:gd fmla="val 33333" name="adj2"/>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23" name="Google Shape;423;g2a39bf2cd47_0_0"/>
          <p:cNvSpPr txBox="1"/>
          <p:nvPr/>
        </p:nvSpPr>
        <p:spPr>
          <a:xfrm>
            <a:off x="7758843" y="4842904"/>
            <a:ext cx="2226300" cy="985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de-DE" sz="1600" u="none" cap="none" strike="noStrike">
                <a:solidFill>
                  <a:srgbClr val="000000"/>
                </a:solidFill>
                <a:latin typeface="Calibri"/>
                <a:ea typeface="Calibri"/>
                <a:cs typeface="Calibri"/>
                <a:sym typeface="Calibri"/>
              </a:rPr>
              <a:t>How?</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de-DE" sz="1400" u="none" cap="none" strike="noStrike">
                <a:solidFill>
                  <a:schemeClr val="dk1"/>
                </a:solidFill>
                <a:latin typeface="Calibri"/>
                <a:ea typeface="Calibri"/>
                <a:cs typeface="Calibri"/>
                <a:sym typeface="Calibri"/>
              </a:rPr>
              <a:t>Optimize delivery times, minimize underfilled trucks &amp; number of trucks used</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g2a3e06661ff_9_108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i="0" lang="de-DE" sz="2600" u="none" strike="noStrike">
                <a:solidFill>
                  <a:schemeClr val="dk1"/>
                </a:solidFill>
                <a:latin typeface="Calibri"/>
                <a:ea typeface="Calibri"/>
                <a:cs typeface="Calibri"/>
                <a:sym typeface="Calibri"/>
              </a:rPr>
              <a:t>Comprehensive Solutions and Recommendations</a:t>
            </a:r>
            <a:endParaRPr b="1" sz="2600">
              <a:solidFill>
                <a:schemeClr val="dk1"/>
              </a:solidFill>
              <a:latin typeface="Calibri"/>
              <a:ea typeface="Calibri"/>
              <a:cs typeface="Calibri"/>
              <a:sym typeface="Calibri"/>
            </a:endParaRPr>
          </a:p>
        </p:txBody>
      </p:sp>
      <p:sp>
        <p:nvSpPr>
          <p:cNvPr id="1210" name="Google Shape;1210;g2a3e06661ff_9_108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1211" name="Google Shape;1211;g2a3e06661ff_9_1088"/>
          <p:cNvSpPr/>
          <p:nvPr/>
        </p:nvSpPr>
        <p:spPr>
          <a:xfrm>
            <a:off x="1245704" y="2080591"/>
            <a:ext cx="2716800" cy="4096200"/>
          </a:xfrm>
          <a:prstGeom prst="roundRect">
            <a:avLst>
              <a:gd fmla="val 16667" name="adj"/>
            </a:avLst>
          </a:prstGeom>
          <a:noFill/>
          <a:ln cap="flat" cmpd="sng" w="25400">
            <a:solidFill>
              <a:srgbClr val="C0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LKW Silhouette" id="1212" name="Google Shape;1212;g2a3e06661ff_9_1088"/>
          <p:cNvPicPr preferRelativeResize="0"/>
          <p:nvPr/>
        </p:nvPicPr>
        <p:blipFill rotWithShape="1">
          <a:blip r:embed="rId3">
            <a:alphaModFix/>
          </a:blip>
          <a:srcRect b="0" l="0" r="0" t="0"/>
          <a:stretch/>
        </p:blipFill>
        <p:spPr>
          <a:xfrm>
            <a:off x="2146851" y="2531055"/>
            <a:ext cx="914400" cy="914400"/>
          </a:xfrm>
          <a:prstGeom prst="rect">
            <a:avLst/>
          </a:prstGeom>
          <a:noFill/>
          <a:ln>
            <a:noFill/>
          </a:ln>
        </p:spPr>
      </p:pic>
      <p:sp>
        <p:nvSpPr>
          <p:cNvPr id="1213" name="Google Shape;1213;g2a3e06661ff_9_1088"/>
          <p:cNvSpPr txBox="1"/>
          <p:nvPr/>
        </p:nvSpPr>
        <p:spPr>
          <a:xfrm>
            <a:off x="1861930" y="2205899"/>
            <a:ext cx="14841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de-DE" sz="2400" u="none" cap="none" strike="noStrike">
                <a:solidFill>
                  <a:srgbClr val="002060"/>
                </a:solidFill>
                <a:latin typeface="Calibri"/>
                <a:ea typeface="Calibri"/>
                <a:cs typeface="Calibri"/>
                <a:sym typeface="Calibri"/>
              </a:rPr>
              <a:t>Network</a:t>
            </a:r>
            <a:endParaRPr/>
          </a:p>
        </p:txBody>
      </p:sp>
      <p:sp>
        <p:nvSpPr>
          <p:cNvPr id="1214" name="Google Shape;1214;g2a3e06661ff_9_1088"/>
          <p:cNvSpPr/>
          <p:nvPr/>
        </p:nvSpPr>
        <p:spPr>
          <a:xfrm>
            <a:off x="1549592" y="3445455"/>
            <a:ext cx="2109000" cy="22590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de-DE" sz="1400" u="none" cap="none" strike="noStrike">
                <a:solidFill>
                  <a:srgbClr val="000000"/>
                </a:solidFill>
                <a:latin typeface="Calibri"/>
                <a:ea typeface="Calibri"/>
                <a:cs typeface="Calibri"/>
                <a:sym typeface="Calibri"/>
              </a:rPr>
              <a:t>See the attached excel delivery planning or</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de-DE" sz="1400" u="none" cap="none" strike="noStrike">
                <a:solidFill>
                  <a:srgbClr val="000000"/>
                </a:solidFill>
                <a:latin typeface="Calibri"/>
                <a:ea typeface="Calibri"/>
                <a:cs typeface="Calibri"/>
                <a:sym typeface="Calibri"/>
              </a:rPr>
              <a:t>use our python function to plan deliveries</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1" i="0" lang="de-DE" sz="1400" u="none" cap="none" strike="noStrike">
                <a:solidFill>
                  <a:srgbClr val="000000"/>
                </a:solidFill>
                <a:latin typeface="Calibri"/>
                <a:ea typeface="Calibri"/>
                <a:cs typeface="Calibri"/>
                <a:sym typeface="Calibri"/>
              </a:rPr>
              <a:t>Cross-docking platforms?</a:t>
            </a:r>
            <a:endParaRPr b="1"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1" i="0" lang="de-DE" sz="1400" u="none" cap="none" strike="noStrike">
                <a:solidFill>
                  <a:srgbClr val="000000"/>
                </a:solidFill>
                <a:latin typeface="Calibri"/>
                <a:ea typeface="Calibri"/>
                <a:cs typeface="Calibri"/>
                <a:sym typeface="Calibri"/>
              </a:rPr>
              <a:t>Store differences? </a:t>
            </a:r>
            <a:endParaRPr b="1" i="0" sz="1400" u="none" cap="none" strike="noStrike">
              <a:solidFill>
                <a:srgbClr val="000000"/>
              </a:solidFill>
              <a:latin typeface="Calibri"/>
              <a:ea typeface="Calibri"/>
              <a:cs typeface="Calibri"/>
              <a:sym typeface="Calibri"/>
            </a:endParaRPr>
          </a:p>
        </p:txBody>
      </p:sp>
      <p:sp>
        <p:nvSpPr>
          <p:cNvPr id="1215" name="Google Shape;1215;g2a3e06661ff_9_1088"/>
          <p:cNvSpPr/>
          <p:nvPr/>
        </p:nvSpPr>
        <p:spPr>
          <a:xfrm>
            <a:off x="4559656" y="2080591"/>
            <a:ext cx="2716800" cy="4096200"/>
          </a:xfrm>
          <a:prstGeom prst="roundRect">
            <a:avLst>
              <a:gd fmla="val 16667" name="adj"/>
            </a:avLst>
          </a:prstGeom>
          <a:noFill/>
          <a:ln cap="flat" cmpd="sng" w="25400">
            <a:solidFill>
              <a:srgbClr val="C0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Workflow mit einfarbiger Füllung" id="1216" name="Google Shape;1216;g2a3e06661ff_9_1088"/>
          <p:cNvPicPr preferRelativeResize="0"/>
          <p:nvPr/>
        </p:nvPicPr>
        <p:blipFill rotWithShape="1">
          <a:blip r:embed="rId4">
            <a:alphaModFix/>
          </a:blip>
          <a:srcRect b="0" l="0" r="0" t="0"/>
          <a:stretch/>
        </p:blipFill>
        <p:spPr>
          <a:xfrm>
            <a:off x="5460803" y="2531055"/>
            <a:ext cx="914400" cy="914400"/>
          </a:xfrm>
          <a:prstGeom prst="rect">
            <a:avLst/>
          </a:prstGeom>
          <a:noFill/>
          <a:ln>
            <a:noFill/>
          </a:ln>
        </p:spPr>
      </p:pic>
      <p:sp>
        <p:nvSpPr>
          <p:cNvPr id="1217" name="Google Shape;1217;g2a3e06661ff_9_1088"/>
          <p:cNvSpPr txBox="1"/>
          <p:nvPr/>
        </p:nvSpPr>
        <p:spPr>
          <a:xfrm>
            <a:off x="5175882" y="2205899"/>
            <a:ext cx="14841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de-DE" sz="2400" u="none" cap="none" strike="noStrike">
                <a:solidFill>
                  <a:srgbClr val="002060"/>
                </a:solidFill>
                <a:latin typeface="Calibri"/>
                <a:ea typeface="Calibri"/>
                <a:cs typeface="Calibri"/>
                <a:sym typeface="Calibri"/>
              </a:rPr>
              <a:t>Process</a:t>
            </a:r>
            <a:endParaRPr b="1" i="0" sz="2400" u="none" cap="none" strike="noStrike">
              <a:solidFill>
                <a:srgbClr val="002060"/>
              </a:solidFill>
              <a:latin typeface="Calibri"/>
              <a:ea typeface="Calibri"/>
              <a:cs typeface="Calibri"/>
              <a:sym typeface="Calibri"/>
            </a:endParaRPr>
          </a:p>
        </p:txBody>
      </p:sp>
      <p:sp>
        <p:nvSpPr>
          <p:cNvPr id="1218" name="Google Shape;1218;g2a3e06661ff_9_1088"/>
          <p:cNvSpPr/>
          <p:nvPr/>
        </p:nvSpPr>
        <p:spPr>
          <a:xfrm>
            <a:off x="4863544" y="3445455"/>
            <a:ext cx="2109000" cy="22590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285750" lvl="0" marL="285750" marR="0" rtl="0" algn="ctr">
              <a:lnSpc>
                <a:spcPct val="100000"/>
              </a:lnSpc>
              <a:spcBef>
                <a:spcPts val="0"/>
              </a:spcBef>
              <a:spcAft>
                <a:spcPts val="0"/>
              </a:spcAft>
              <a:buClr>
                <a:srgbClr val="002060"/>
              </a:buClr>
              <a:buSzPts val="1400"/>
              <a:buFont typeface="Noto Sans Symbols"/>
              <a:buChar char="✔"/>
            </a:pPr>
            <a:r>
              <a:rPr b="0" i="0" lang="de-DE" sz="1400" u="none" cap="none" strike="noStrike">
                <a:solidFill>
                  <a:srgbClr val="000000"/>
                </a:solidFill>
                <a:latin typeface="Calibri"/>
                <a:ea typeface="Calibri"/>
                <a:cs typeface="Calibri"/>
                <a:sym typeface="Calibri"/>
              </a:rPr>
              <a:t>Mix fresh with dry goods if a fresh delivery is planned to the same store</a:t>
            </a:r>
            <a:endParaRPr b="0" i="0" sz="1400" u="none" cap="none" strike="noStrike">
              <a:solidFill>
                <a:srgbClr val="000000"/>
              </a:solidFill>
              <a:latin typeface="Calibri"/>
              <a:ea typeface="Calibri"/>
              <a:cs typeface="Calibri"/>
              <a:sym typeface="Calibri"/>
            </a:endParaRPr>
          </a:p>
        </p:txBody>
      </p:sp>
      <p:sp>
        <p:nvSpPr>
          <p:cNvPr id="1219" name="Google Shape;1219;g2a3e06661ff_9_1088"/>
          <p:cNvSpPr/>
          <p:nvPr/>
        </p:nvSpPr>
        <p:spPr>
          <a:xfrm>
            <a:off x="7873608" y="2080591"/>
            <a:ext cx="2716800" cy="4096200"/>
          </a:xfrm>
          <a:prstGeom prst="roundRect">
            <a:avLst>
              <a:gd fmla="val 16667" name="adj"/>
            </a:avLst>
          </a:prstGeom>
          <a:noFill/>
          <a:ln cap="flat" cmpd="sng" w="25400">
            <a:solidFill>
              <a:srgbClr val="C0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Erneuerbare Energien mit einfarbiger Füllung" id="1220" name="Google Shape;1220;g2a3e06661ff_9_1088"/>
          <p:cNvPicPr preferRelativeResize="0"/>
          <p:nvPr/>
        </p:nvPicPr>
        <p:blipFill rotWithShape="1">
          <a:blip r:embed="rId5">
            <a:alphaModFix/>
          </a:blip>
          <a:srcRect b="0" l="0" r="0" t="0"/>
          <a:stretch/>
        </p:blipFill>
        <p:spPr>
          <a:xfrm>
            <a:off x="8774755" y="2531055"/>
            <a:ext cx="914400" cy="914400"/>
          </a:xfrm>
          <a:prstGeom prst="rect">
            <a:avLst/>
          </a:prstGeom>
          <a:noFill/>
          <a:ln>
            <a:noFill/>
          </a:ln>
        </p:spPr>
      </p:pic>
      <p:sp>
        <p:nvSpPr>
          <p:cNvPr id="1221" name="Google Shape;1221;g2a3e06661ff_9_1088"/>
          <p:cNvSpPr txBox="1"/>
          <p:nvPr/>
        </p:nvSpPr>
        <p:spPr>
          <a:xfrm>
            <a:off x="8248888" y="2205899"/>
            <a:ext cx="1966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de-DE" sz="2400" u="none" cap="none" strike="noStrike">
                <a:solidFill>
                  <a:srgbClr val="002060"/>
                </a:solidFill>
                <a:latin typeface="Calibri"/>
                <a:ea typeface="Calibri"/>
                <a:cs typeface="Calibri"/>
                <a:sym typeface="Calibri"/>
              </a:rPr>
              <a:t>Sustainability</a:t>
            </a:r>
            <a:endParaRPr b="1" i="0" sz="2400" u="none" cap="none" strike="noStrike">
              <a:solidFill>
                <a:srgbClr val="002060"/>
              </a:solidFill>
              <a:latin typeface="Calibri"/>
              <a:ea typeface="Calibri"/>
              <a:cs typeface="Calibri"/>
              <a:sym typeface="Calibri"/>
            </a:endParaRPr>
          </a:p>
        </p:txBody>
      </p:sp>
      <p:sp>
        <p:nvSpPr>
          <p:cNvPr id="1222" name="Google Shape;1222;g2a3e06661ff_9_1088"/>
          <p:cNvSpPr/>
          <p:nvPr/>
        </p:nvSpPr>
        <p:spPr>
          <a:xfrm>
            <a:off x="8177496" y="3445455"/>
            <a:ext cx="2109000" cy="22590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285750" lvl="0" marL="285750" marR="0" rtl="0" algn="ctr">
              <a:lnSpc>
                <a:spcPct val="100000"/>
              </a:lnSpc>
              <a:spcBef>
                <a:spcPts val="0"/>
              </a:spcBef>
              <a:spcAft>
                <a:spcPts val="0"/>
              </a:spcAft>
              <a:buClr>
                <a:srgbClr val="002060"/>
              </a:buClr>
              <a:buSzPts val="1400"/>
              <a:buFont typeface="Noto Sans Symbols"/>
              <a:buChar char="✔"/>
            </a:pPr>
            <a:r>
              <a:rPr lang="de-DE">
                <a:latin typeface="Calibri"/>
                <a:ea typeface="Calibri"/>
                <a:cs typeface="Calibri"/>
                <a:sym typeface="Calibri"/>
              </a:rPr>
              <a:t>Transition to electric vehicles could be a strategic move and brings tangible benefits in terms of cost, reputation, and long-term operational resilience.</a:t>
            </a:r>
            <a:endParaRPr/>
          </a:p>
        </p:txBody>
      </p:sp>
      <p:sp>
        <p:nvSpPr>
          <p:cNvPr id="1223" name="Google Shape;1223;g2a3e06661ff_9_1088"/>
          <p:cNvSpPr/>
          <p:nvPr/>
        </p:nvSpPr>
        <p:spPr>
          <a:xfrm>
            <a:off x="1488051" y="3445455"/>
            <a:ext cx="2232000" cy="2259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2060"/>
              </a:buClr>
              <a:buSzPts val="1400"/>
              <a:buFont typeface="Noto Sans Symbols"/>
              <a:buChar char="✔"/>
            </a:pPr>
            <a:r>
              <a:rPr b="0" i="0" lang="de-DE" sz="1400" u="none" cap="none" strike="noStrike">
                <a:solidFill>
                  <a:srgbClr val="000000"/>
                </a:solidFill>
                <a:latin typeface="Calibri"/>
                <a:ea typeface="Calibri"/>
                <a:cs typeface="Calibri"/>
                <a:sym typeface="Calibri"/>
              </a:rPr>
              <a:t>There are no savings on journeys from the cross-docking station, so we recommend working without it.</a:t>
            </a:r>
            <a:endParaRPr/>
          </a:p>
          <a:p>
            <a:pPr indent="-285750" lvl="0" marL="285750" marR="0" rtl="0" algn="l">
              <a:lnSpc>
                <a:spcPct val="100000"/>
              </a:lnSpc>
              <a:spcBef>
                <a:spcPts val="0"/>
              </a:spcBef>
              <a:spcAft>
                <a:spcPts val="0"/>
              </a:spcAft>
              <a:buClr>
                <a:srgbClr val="002060"/>
              </a:buClr>
              <a:buSzPts val="1400"/>
              <a:buFont typeface="Noto Sans Symbols"/>
              <a:buChar char="✔"/>
            </a:pPr>
            <a:r>
              <a:rPr b="0" i="0" lang="de-DE" sz="1400" u="none" cap="none" strike="noStrike">
                <a:solidFill>
                  <a:srgbClr val="000000"/>
                </a:solidFill>
                <a:latin typeface="Calibri"/>
                <a:ea typeface="Calibri"/>
                <a:cs typeface="Calibri"/>
                <a:sym typeface="Calibri"/>
              </a:rPr>
              <a:t>Utilize a slightly smaller fleet size for 13 and 24 size trucks for lower costs.</a:t>
            </a:r>
            <a:endParaRPr b="0" i="0" sz="1400" u="none" cap="none" strike="noStrike">
              <a:solidFill>
                <a:srgbClr val="000000"/>
              </a:solidFill>
              <a:latin typeface="Calibri"/>
              <a:ea typeface="Calibri"/>
              <a:cs typeface="Calibri"/>
              <a:sym typeface="Calibri"/>
            </a:endParaRPr>
          </a:p>
        </p:txBody>
      </p:sp>
      <p:sp>
        <p:nvSpPr>
          <p:cNvPr id="1224" name="Google Shape;1224;g2a3e06661ff_9_1088"/>
          <p:cNvSpPr/>
          <p:nvPr/>
        </p:nvSpPr>
        <p:spPr>
          <a:xfrm>
            <a:off x="4802003" y="3445455"/>
            <a:ext cx="2232000" cy="2259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rgbClr val="002060"/>
              </a:buClr>
              <a:buSzPts val="1400"/>
              <a:buFont typeface="Noto Sans Symbols"/>
              <a:buChar char="✔"/>
            </a:pPr>
            <a:r>
              <a:rPr b="0" i="0" lang="de-DE" sz="1400" u="none" cap="none" strike="noStrike">
                <a:solidFill>
                  <a:srgbClr val="000000"/>
                </a:solidFill>
                <a:latin typeface="Calibri"/>
                <a:ea typeface="Calibri"/>
                <a:cs typeface="Calibri"/>
                <a:sym typeface="Calibri"/>
              </a:rPr>
              <a:t>Mix dry with fresh goods after 19:00 if a fresh delivery is planned to the same store.</a:t>
            </a:r>
            <a:endParaRPr b="0" i="0" sz="1400" u="none" cap="none" strike="noStrike">
              <a:solidFill>
                <a:srgbClr val="000000"/>
              </a:solidFill>
              <a:latin typeface="Calibri"/>
              <a:ea typeface="Calibri"/>
              <a:cs typeface="Calibri"/>
              <a:sym typeface="Calibri"/>
            </a:endParaRPr>
          </a:p>
          <a:p>
            <a:pPr indent="-196850" lvl="0" marL="285750" marR="0" rtl="0" algn="l">
              <a:lnSpc>
                <a:spcPct val="100000"/>
              </a:lnSpc>
              <a:spcBef>
                <a:spcPts val="0"/>
              </a:spcBef>
              <a:spcAft>
                <a:spcPts val="0"/>
              </a:spcAft>
              <a:buClr>
                <a:srgbClr val="002060"/>
              </a:buClr>
              <a:buSzPts val="1400"/>
              <a:buFont typeface="Noto Sans Symbols"/>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g2a3700fd81a_0_39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de-DE" sz="2600"/>
              <a:t>How to improve?</a:t>
            </a:r>
            <a:endParaRPr b="1" sz="2600"/>
          </a:p>
        </p:txBody>
      </p:sp>
      <p:sp>
        <p:nvSpPr>
          <p:cNvPr id="1231" name="Google Shape;1231;g2a3700fd81a_0_394"/>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292100" lvl="0" marL="457200" rtl="0" algn="l">
              <a:spcBef>
                <a:spcPts val="1000"/>
              </a:spcBef>
              <a:spcAft>
                <a:spcPts val="0"/>
              </a:spcAft>
              <a:buSzPts val="1000"/>
              <a:buChar char="•"/>
            </a:pPr>
            <a:r>
              <a:rPr lang="de-DE" sz="2000"/>
              <a:t>W</a:t>
            </a:r>
            <a:r>
              <a:rPr lang="de-DE" sz="2000"/>
              <a:t>hen using 2 drivers we should consider if a trip of 11 hours is worth 2 drivers, this option may not be explored enough.</a:t>
            </a:r>
            <a:endParaRPr sz="2000"/>
          </a:p>
          <a:p>
            <a:pPr indent="0" lvl="0" marL="457200" rtl="0" algn="l">
              <a:spcBef>
                <a:spcPts val="1000"/>
              </a:spcBef>
              <a:spcAft>
                <a:spcPts val="0"/>
              </a:spcAft>
              <a:buNone/>
            </a:pPr>
            <a:r>
              <a:t/>
            </a:r>
            <a:endParaRPr sz="2000"/>
          </a:p>
          <a:p>
            <a:pPr indent="-292100" lvl="0" marL="457200" rtl="0" algn="l">
              <a:spcBef>
                <a:spcPts val="1000"/>
              </a:spcBef>
              <a:spcAft>
                <a:spcPts val="0"/>
              </a:spcAft>
              <a:buSzPts val="1000"/>
              <a:buChar char="•"/>
            </a:pPr>
            <a:r>
              <a:rPr lang="de-DE" sz="2000"/>
              <a:t>This is a bottom up approach, there may be better solutions than those generated by our code. However, the produced plans meet the success criteria. </a:t>
            </a:r>
            <a:br>
              <a:rPr lang="de-DE" sz="2000"/>
            </a:br>
            <a:endParaRPr sz="2000"/>
          </a:p>
          <a:p>
            <a:pPr indent="-292100" lvl="0" marL="457200" rtl="0" algn="l">
              <a:spcBef>
                <a:spcPts val="0"/>
              </a:spcBef>
              <a:spcAft>
                <a:spcPts val="0"/>
              </a:spcAft>
              <a:buSzPts val="1000"/>
              <a:buChar char="•"/>
            </a:pPr>
            <a:r>
              <a:rPr lang="de-DE" sz="2000"/>
              <a:t>Costs and savings of cross-docking are just estimates, research into this could be deepened to find the exact impacts. </a:t>
            </a:r>
            <a:endParaRPr sz="2000"/>
          </a:p>
        </p:txBody>
      </p:sp>
      <p:sp>
        <p:nvSpPr>
          <p:cNvPr id="1232" name="Google Shape;1232;g2a3700fd81a_0_39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g2a3e06661ff_12_356"/>
          <p:cNvSpPr txBox="1"/>
          <p:nvPr/>
        </p:nvSpPr>
        <p:spPr>
          <a:xfrm>
            <a:off x="11532996" y="6313518"/>
            <a:ext cx="146700" cy="153900"/>
          </a:xfrm>
          <a:prstGeom prst="rect">
            <a:avLst/>
          </a:prstGeom>
          <a:noFill/>
          <a:ln>
            <a:noFill/>
          </a:ln>
        </p:spPr>
        <p:txBody>
          <a:bodyPr anchorCtr="0" anchor="t" bIns="0" lIns="0" spcFirstLastPara="1" rIns="0" wrap="square" tIns="0">
            <a:spAutoFit/>
          </a:bodyPr>
          <a:lstStyle/>
          <a:p>
            <a:pPr indent="0" lvl="0" marL="38100" marR="0" rtl="0" algn="l">
              <a:lnSpc>
                <a:spcPct val="100000"/>
              </a:lnSpc>
              <a:spcBef>
                <a:spcPts val="0"/>
              </a:spcBef>
              <a:spcAft>
                <a:spcPts val="0"/>
              </a:spcAft>
              <a:buClr>
                <a:srgbClr val="000000"/>
              </a:buClr>
              <a:buSzPts val="1000"/>
              <a:buFont typeface="Arial"/>
              <a:buNone/>
            </a:pPr>
            <a:fld id="{00000000-1234-1234-1234-123412341234}" type="slidenum">
              <a:rPr b="0" i="0" lang="de-DE" sz="1000" u="none" cap="none" strike="noStrike">
                <a:solidFill>
                  <a:srgbClr val="000E62"/>
                </a:solidFill>
                <a:latin typeface="Arial"/>
                <a:ea typeface="Arial"/>
                <a:cs typeface="Arial"/>
                <a:sym typeface="Arial"/>
              </a:rPr>
              <a:t>‹#›</a:t>
            </a:fld>
            <a:endParaRPr b="0" i="0" sz="1000" u="none" cap="none" strike="noStrike">
              <a:solidFill>
                <a:srgbClr val="000000"/>
              </a:solidFill>
              <a:latin typeface="Arial"/>
              <a:ea typeface="Arial"/>
              <a:cs typeface="Arial"/>
              <a:sym typeface="Arial"/>
            </a:endParaRPr>
          </a:p>
        </p:txBody>
      </p:sp>
      <p:sp>
        <p:nvSpPr>
          <p:cNvPr id="1238" name="Google Shape;1238;g2a3e06661ff_12_356"/>
          <p:cNvSpPr txBox="1"/>
          <p:nvPr>
            <p:ph type="title"/>
          </p:nvPr>
        </p:nvSpPr>
        <p:spPr>
          <a:xfrm>
            <a:off x="713028" y="2287142"/>
            <a:ext cx="4507200" cy="935700"/>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95"/>
              </a:spcBef>
              <a:spcAft>
                <a:spcPts val="0"/>
              </a:spcAft>
              <a:buSzPts val="4400"/>
              <a:buNone/>
            </a:pPr>
            <a:r>
              <a:rPr lang="de-DE" sz="6000"/>
              <a:t>Appendix</a:t>
            </a:r>
            <a:endParaRPr sz="60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g2a3700fd81a_0_52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de-DE" sz="2600"/>
              <a:t>Sustainability Strategies - Practical Advice</a:t>
            </a:r>
            <a:endParaRPr b="1" sz="2600"/>
          </a:p>
        </p:txBody>
      </p:sp>
      <p:sp>
        <p:nvSpPr>
          <p:cNvPr id="1245" name="Google Shape;1245;g2a3700fd81a_0_52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1246" name="Google Shape;1246;g2a3700fd81a_0_522"/>
          <p:cNvSpPr/>
          <p:nvPr/>
        </p:nvSpPr>
        <p:spPr>
          <a:xfrm>
            <a:off x="746375" y="1512550"/>
            <a:ext cx="9340200" cy="4843800"/>
          </a:xfrm>
          <a:prstGeom prst="rect">
            <a:avLst/>
          </a:prstGeom>
          <a:noFill/>
          <a:ln cap="flat" cmpd="sng" w="190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t/>
            </a:r>
            <a:endParaRPr sz="13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de-DE" sz="2000">
                <a:solidFill>
                  <a:schemeClr val="dk1"/>
                </a:solidFill>
                <a:latin typeface="Calibri"/>
                <a:ea typeface="Calibri"/>
                <a:cs typeface="Calibri"/>
                <a:sym typeface="Calibri"/>
              </a:rPr>
              <a:t>E</a:t>
            </a:r>
            <a:r>
              <a:rPr lang="de-DE" sz="2000">
                <a:solidFill>
                  <a:schemeClr val="dk1"/>
                </a:solidFill>
                <a:latin typeface="Calibri"/>
                <a:ea typeface="Calibri"/>
                <a:cs typeface="Calibri"/>
                <a:sym typeface="Calibri"/>
              </a:rPr>
              <a:t>lectric Vehicles (EVs):</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de-DE" sz="1300">
                <a:solidFill>
                  <a:schemeClr val="dk1"/>
                </a:solidFill>
                <a:latin typeface="Calibri"/>
                <a:ea typeface="Calibri"/>
                <a:cs typeface="Calibri"/>
                <a:sym typeface="Calibri"/>
              </a:rPr>
              <a:t>An adoption of electric vehicles (EVs) in distribution offers a many advantages, strategically positioning the company for sustainable growth and operational efficiency. Some of the advantages:</a:t>
            </a:r>
            <a:endParaRPr sz="13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latin typeface="Calibri"/>
              <a:ea typeface="Calibri"/>
              <a:cs typeface="Calibri"/>
              <a:sym typeface="Calibri"/>
            </a:endParaRPr>
          </a:p>
          <a:p>
            <a:pPr indent="-311150" lvl="0" marL="457200" rtl="0" algn="l">
              <a:lnSpc>
                <a:spcPct val="115000"/>
              </a:lnSpc>
              <a:spcBef>
                <a:spcPts val="0"/>
              </a:spcBef>
              <a:spcAft>
                <a:spcPts val="0"/>
              </a:spcAft>
              <a:buClr>
                <a:schemeClr val="dk1"/>
              </a:buClr>
              <a:buSzPts val="1300"/>
              <a:buFont typeface="Calibri"/>
              <a:buAutoNum type="arabicPeriod"/>
            </a:pPr>
            <a:r>
              <a:rPr lang="de-DE" sz="1300">
                <a:solidFill>
                  <a:schemeClr val="dk1"/>
                </a:solidFill>
                <a:latin typeface="Calibri"/>
                <a:ea typeface="Calibri"/>
                <a:cs typeface="Calibri"/>
                <a:sym typeface="Calibri"/>
              </a:rPr>
              <a:t>Environmental Responsibility: By reducing emissions, Sonae's use of EVs demonstrates a commitment to environmental responsibility, aligning with global sustainability goals such as the UN:s 2030 Agenda and ensuring compliance with regulatory standards.</a:t>
            </a:r>
            <a:endParaRPr sz="13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latin typeface="Calibri"/>
              <a:ea typeface="Calibri"/>
              <a:cs typeface="Calibri"/>
              <a:sym typeface="Calibri"/>
            </a:endParaRPr>
          </a:p>
          <a:p>
            <a:pPr indent="-311150" lvl="0" marL="457200" rtl="0" algn="l">
              <a:lnSpc>
                <a:spcPct val="115000"/>
              </a:lnSpc>
              <a:spcBef>
                <a:spcPts val="0"/>
              </a:spcBef>
              <a:spcAft>
                <a:spcPts val="0"/>
              </a:spcAft>
              <a:buClr>
                <a:schemeClr val="dk1"/>
              </a:buClr>
              <a:buSzPts val="1300"/>
              <a:buFont typeface="Calibri"/>
              <a:buAutoNum type="arabicPeriod"/>
            </a:pPr>
            <a:r>
              <a:rPr lang="de-DE" sz="1300">
                <a:solidFill>
                  <a:schemeClr val="dk1"/>
                </a:solidFill>
                <a:latin typeface="Calibri"/>
                <a:ea typeface="Calibri"/>
                <a:cs typeface="Calibri"/>
                <a:sym typeface="Calibri"/>
              </a:rPr>
              <a:t>Economical Advantages: Electric vehicles contribute to financial efficiency by offering lower operating and maintenance costs. The initial investment is offset by reduced fuel expenses and maintenance requirements, resulting in long-term financial benefits.</a:t>
            </a:r>
            <a:endParaRPr sz="13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latin typeface="Calibri"/>
              <a:ea typeface="Calibri"/>
              <a:cs typeface="Calibri"/>
              <a:sym typeface="Calibri"/>
            </a:endParaRPr>
          </a:p>
          <a:p>
            <a:pPr indent="-311150" lvl="0" marL="457200" rtl="0" algn="l">
              <a:lnSpc>
                <a:spcPct val="115000"/>
              </a:lnSpc>
              <a:spcBef>
                <a:spcPts val="0"/>
              </a:spcBef>
              <a:spcAft>
                <a:spcPts val="0"/>
              </a:spcAft>
              <a:buClr>
                <a:schemeClr val="dk1"/>
              </a:buClr>
              <a:buSzPts val="1300"/>
              <a:buFont typeface="Calibri"/>
              <a:buAutoNum type="arabicPeriod"/>
            </a:pPr>
            <a:r>
              <a:rPr lang="de-DE" sz="1300">
                <a:solidFill>
                  <a:schemeClr val="dk1"/>
                </a:solidFill>
                <a:latin typeface="Calibri"/>
                <a:ea typeface="Calibri"/>
                <a:cs typeface="Calibri"/>
                <a:sym typeface="Calibri"/>
              </a:rPr>
              <a:t>Government Incentives: Sonae can take advantage of subsidies and incentives provided by the Portuguese government to promote and facilitate the adoption of electric vehicles, further optimizing the economic aspects of the transition.</a:t>
            </a:r>
            <a:endParaRPr sz="13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latin typeface="Calibri"/>
              <a:ea typeface="Calibri"/>
              <a:cs typeface="Calibri"/>
              <a:sym typeface="Calibri"/>
            </a:endParaRPr>
          </a:p>
          <a:p>
            <a:pPr indent="-311150" lvl="0" marL="457200" rtl="0" algn="l">
              <a:lnSpc>
                <a:spcPct val="115000"/>
              </a:lnSpc>
              <a:spcBef>
                <a:spcPts val="0"/>
              </a:spcBef>
              <a:spcAft>
                <a:spcPts val="0"/>
              </a:spcAft>
              <a:buClr>
                <a:schemeClr val="dk1"/>
              </a:buClr>
              <a:buSzPts val="1300"/>
              <a:buFont typeface="Calibri"/>
              <a:buAutoNum type="arabicPeriod"/>
            </a:pPr>
            <a:r>
              <a:rPr lang="de-DE" sz="1300">
                <a:solidFill>
                  <a:schemeClr val="dk1"/>
                </a:solidFill>
                <a:latin typeface="Calibri"/>
                <a:ea typeface="Calibri"/>
                <a:cs typeface="Calibri"/>
                <a:sym typeface="Calibri"/>
              </a:rPr>
              <a:t>Brand Image Enhancement: Operating a fleet of electric vehicles enhances Sonae's brand image. The company becomes synonymous with eco-friendly practices, appealing to environmentally conscious consumers and fostering a positive reputation in the market.</a:t>
            </a:r>
            <a:endParaRPr sz="13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de-DE" sz="1300">
                <a:solidFill>
                  <a:schemeClr val="dk1"/>
                </a:solidFill>
                <a:latin typeface="Calibri"/>
                <a:ea typeface="Calibri"/>
                <a:cs typeface="Calibri"/>
                <a:sym typeface="Calibri"/>
              </a:rPr>
              <a:t>In summary, Sonae's transition to electric vehicles is a strategic move that not only addresses environmental concerns but also brings about tangible benefits in terms of cost, reputation, and long-term operational resilience.</a:t>
            </a:r>
            <a:endParaRPr sz="13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0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2a3e06661ff_5_319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429" name="Google Shape;429;g2a3e06661ff_5_3196"/>
          <p:cNvSpPr/>
          <p:nvPr/>
        </p:nvSpPr>
        <p:spPr>
          <a:xfrm>
            <a:off x="2922725" y="1806395"/>
            <a:ext cx="407700" cy="4212000"/>
          </a:xfrm>
          <a:prstGeom prst="leftBrace">
            <a:avLst>
              <a:gd fmla="val 8333" name="adj1"/>
              <a:gd fmla="val 50000" name="adj2"/>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0" name="Google Shape;430;g2a3e06661ff_5_3196"/>
          <p:cNvSpPr txBox="1"/>
          <p:nvPr/>
        </p:nvSpPr>
        <p:spPr>
          <a:xfrm>
            <a:off x="1086299" y="3575399"/>
            <a:ext cx="17073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de-DE" sz="2000" u="none" cap="none" strike="noStrike">
                <a:solidFill>
                  <a:schemeClr val="dk1"/>
                </a:solidFill>
                <a:latin typeface="Calibri"/>
                <a:ea typeface="Calibri"/>
                <a:cs typeface="Calibri"/>
                <a:sym typeface="Calibri"/>
              </a:rPr>
              <a:t>Minimize total costs</a:t>
            </a:r>
            <a:endParaRPr b="1" i="0" sz="2000" u="none" cap="none" strike="noStrike">
              <a:solidFill>
                <a:srgbClr val="000000"/>
              </a:solidFill>
              <a:latin typeface="Arial"/>
              <a:ea typeface="Arial"/>
              <a:cs typeface="Arial"/>
              <a:sym typeface="Arial"/>
            </a:endParaRPr>
          </a:p>
        </p:txBody>
      </p:sp>
      <p:pic>
        <p:nvPicPr>
          <p:cNvPr descr="Lager Silhouette" id="431" name="Google Shape;431;g2a3e06661ff_5_3196"/>
          <p:cNvPicPr preferRelativeResize="0"/>
          <p:nvPr/>
        </p:nvPicPr>
        <p:blipFill rotWithShape="1">
          <a:blip r:embed="rId3">
            <a:alphaModFix/>
          </a:blip>
          <a:srcRect b="0" l="0" r="0" t="0"/>
          <a:stretch/>
        </p:blipFill>
        <p:spPr>
          <a:xfrm>
            <a:off x="3450527" y="1609884"/>
            <a:ext cx="432000" cy="432000"/>
          </a:xfrm>
          <a:prstGeom prst="rect">
            <a:avLst/>
          </a:prstGeom>
          <a:noFill/>
          <a:ln>
            <a:noFill/>
          </a:ln>
        </p:spPr>
      </p:pic>
      <p:sp>
        <p:nvSpPr>
          <p:cNvPr id="432" name="Google Shape;432;g2a3e06661ff_5_3196"/>
          <p:cNvSpPr/>
          <p:nvPr/>
        </p:nvSpPr>
        <p:spPr>
          <a:xfrm>
            <a:off x="3946210" y="1627884"/>
            <a:ext cx="1296000" cy="396000"/>
          </a:xfrm>
          <a:prstGeom prst="rect">
            <a:avLst/>
          </a:prstGeom>
          <a:noFill/>
          <a:ln cap="flat" cmpd="sng" w="190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de-DE" sz="1200" u="none" cap="none" strike="noStrike">
                <a:solidFill>
                  <a:schemeClr val="dk1"/>
                </a:solidFill>
                <a:latin typeface="Calibri"/>
                <a:ea typeface="Calibri"/>
                <a:cs typeface="Calibri"/>
                <a:sym typeface="Calibri"/>
              </a:rPr>
              <a:t>Warehouse Costs</a:t>
            </a:r>
            <a:endParaRPr b="1" i="0" sz="1200" u="none" cap="none" strike="noStrike">
              <a:solidFill>
                <a:schemeClr val="dk1"/>
              </a:solidFill>
              <a:latin typeface="Calibri"/>
              <a:ea typeface="Calibri"/>
              <a:cs typeface="Calibri"/>
              <a:sym typeface="Calibri"/>
            </a:endParaRPr>
          </a:p>
        </p:txBody>
      </p:sp>
      <p:sp>
        <p:nvSpPr>
          <p:cNvPr id="433" name="Google Shape;433;g2a3e06661ff_5_3196"/>
          <p:cNvSpPr txBox="1"/>
          <p:nvPr/>
        </p:nvSpPr>
        <p:spPr>
          <a:xfrm>
            <a:off x="7152509" y="1591161"/>
            <a:ext cx="840300" cy="2463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de-DE" sz="1000" u="none" cap="none" strike="noStrike">
                <a:solidFill>
                  <a:srgbClr val="C00000"/>
                </a:solidFill>
                <a:latin typeface="Calibri"/>
                <a:ea typeface="Calibri"/>
                <a:cs typeface="Calibri"/>
                <a:sym typeface="Calibri"/>
              </a:rPr>
              <a:t>10€/sqm</a:t>
            </a:r>
            <a:endParaRPr b="1" i="0" sz="1000" u="none" cap="none" strike="noStrike">
              <a:solidFill>
                <a:srgbClr val="C00000"/>
              </a:solidFill>
              <a:latin typeface="Calibri"/>
              <a:ea typeface="Calibri"/>
              <a:cs typeface="Calibri"/>
              <a:sym typeface="Calibri"/>
            </a:endParaRPr>
          </a:p>
        </p:txBody>
      </p:sp>
      <p:cxnSp>
        <p:nvCxnSpPr>
          <p:cNvPr id="434" name="Google Shape;434;g2a3e06661ff_5_3196"/>
          <p:cNvCxnSpPr/>
          <p:nvPr/>
        </p:nvCxnSpPr>
        <p:spPr>
          <a:xfrm>
            <a:off x="5258205" y="1801040"/>
            <a:ext cx="288000" cy="0"/>
          </a:xfrm>
          <a:prstGeom prst="straightConnector1">
            <a:avLst/>
          </a:prstGeom>
          <a:noFill/>
          <a:ln cap="flat" cmpd="sng" w="9525">
            <a:solidFill>
              <a:srgbClr val="C00000"/>
            </a:solidFill>
            <a:prstDash val="solid"/>
            <a:round/>
            <a:headEnd len="sm" w="sm" type="none"/>
            <a:tailEnd len="sm" w="sm" type="none"/>
          </a:ln>
        </p:spPr>
      </p:cxnSp>
      <p:cxnSp>
        <p:nvCxnSpPr>
          <p:cNvPr id="435" name="Google Shape;435;g2a3e06661ff_5_3196"/>
          <p:cNvCxnSpPr/>
          <p:nvPr/>
        </p:nvCxnSpPr>
        <p:spPr>
          <a:xfrm>
            <a:off x="5558488" y="1645884"/>
            <a:ext cx="0" cy="360000"/>
          </a:xfrm>
          <a:prstGeom prst="straightConnector1">
            <a:avLst/>
          </a:prstGeom>
          <a:noFill/>
          <a:ln cap="flat" cmpd="sng" w="9525">
            <a:solidFill>
              <a:srgbClr val="C00000"/>
            </a:solidFill>
            <a:prstDash val="solid"/>
            <a:round/>
            <a:headEnd len="sm" w="sm" type="none"/>
            <a:tailEnd len="sm" w="sm" type="none"/>
          </a:ln>
        </p:spPr>
      </p:cxnSp>
      <p:cxnSp>
        <p:nvCxnSpPr>
          <p:cNvPr id="436" name="Google Shape;436;g2a3e06661ff_5_3196"/>
          <p:cNvCxnSpPr/>
          <p:nvPr/>
        </p:nvCxnSpPr>
        <p:spPr>
          <a:xfrm>
            <a:off x="5558488" y="2009340"/>
            <a:ext cx="321300" cy="0"/>
          </a:xfrm>
          <a:prstGeom prst="straightConnector1">
            <a:avLst/>
          </a:prstGeom>
          <a:noFill/>
          <a:ln cap="flat" cmpd="sng" w="9525">
            <a:solidFill>
              <a:srgbClr val="C00000"/>
            </a:solidFill>
            <a:prstDash val="solid"/>
            <a:round/>
            <a:headEnd len="sm" w="sm" type="none"/>
            <a:tailEnd len="sm" w="sm" type="none"/>
          </a:ln>
        </p:spPr>
      </p:cxnSp>
      <p:cxnSp>
        <p:nvCxnSpPr>
          <p:cNvPr id="437" name="Google Shape;437;g2a3e06661ff_5_3196"/>
          <p:cNvCxnSpPr/>
          <p:nvPr/>
        </p:nvCxnSpPr>
        <p:spPr>
          <a:xfrm>
            <a:off x="5558488" y="1649763"/>
            <a:ext cx="321300" cy="0"/>
          </a:xfrm>
          <a:prstGeom prst="straightConnector1">
            <a:avLst/>
          </a:prstGeom>
          <a:noFill/>
          <a:ln cap="flat" cmpd="sng" w="9525">
            <a:solidFill>
              <a:srgbClr val="C00000"/>
            </a:solidFill>
            <a:prstDash val="solid"/>
            <a:round/>
            <a:headEnd len="sm" w="sm" type="none"/>
            <a:tailEnd len="sm" w="sm" type="none"/>
          </a:ln>
        </p:spPr>
      </p:cxnSp>
      <p:sp>
        <p:nvSpPr>
          <p:cNvPr id="438" name="Google Shape;438;g2a3e06661ff_5_3196"/>
          <p:cNvSpPr/>
          <p:nvPr/>
        </p:nvSpPr>
        <p:spPr>
          <a:xfrm>
            <a:off x="5879763" y="1554402"/>
            <a:ext cx="1272600" cy="252000"/>
          </a:xfrm>
          <a:prstGeom prst="rect">
            <a:avLst/>
          </a:prstGeom>
          <a:noFill/>
          <a:ln cap="flat" cmpd="sng" w="158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de-DE" sz="1050" u="none" cap="none" strike="noStrike">
                <a:solidFill>
                  <a:schemeClr val="dk1"/>
                </a:solidFill>
                <a:latin typeface="Calibri"/>
                <a:ea typeface="Calibri"/>
                <a:cs typeface="Calibri"/>
                <a:sym typeface="Calibri"/>
              </a:rPr>
              <a:t>Space monthly cost</a:t>
            </a:r>
            <a:endParaRPr b="0" i="0" sz="1050" u="none" cap="none" strike="noStrike">
              <a:solidFill>
                <a:schemeClr val="dk1"/>
              </a:solidFill>
              <a:latin typeface="Calibri"/>
              <a:ea typeface="Calibri"/>
              <a:cs typeface="Calibri"/>
              <a:sym typeface="Calibri"/>
            </a:endParaRPr>
          </a:p>
        </p:txBody>
      </p:sp>
      <p:sp>
        <p:nvSpPr>
          <p:cNvPr id="439" name="Google Shape;439;g2a3e06661ff_5_3196"/>
          <p:cNvSpPr/>
          <p:nvPr/>
        </p:nvSpPr>
        <p:spPr>
          <a:xfrm>
            <a:off x="5879762" y="1881881"/>
            <a:ext cx="1272600" cy="252000"/>
          </a:xfrm>
          <a:prstGeom prst="rect">
            <a:avLst/>
          </a:prstGeom>
          <a:noFill/>
          <a:ln cap="flat" cmpd="sng" w="158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de-DE" sz="1050" u="none" cap="none" strike="noStrike">
                <a:solidFill>
                  <a:schemeClr val="dk1"/>
                </a:solidFill>
                <a:latin typeface="Calibri"/>
                <a:ea typeface="Calibri"/>
                <a:cs typeface="Calibri"/>
                <a:sym typeface="Calibri"/>
              </a:rPr>
              <a:t>General expenses</a:t>
            </a:r>
            <a:endParaRPr b="0" i="0" sz="1050" u="none" cap="none" strike="noStrike">
              <a:solidFill>
                <a:schemeClr val="dk1"/>
              </a:solidFill>
              <a:latin typeface="Calibri"/>
              <a:ea typeface="Calibri"/>
              <a:cs typeface="Calibri"/>
              <a:sym typeface="Calibri"/>
            </a:endParaRPr>
          </a:p>
        </p:txBody>
      </p:sp>
      <p:cxnSp>
        <p:nvCxnSpPr>
          <p:cNvPr id="440" name="Google Shape;440;g2a3e06661ff_5_3196"/>
          <p:cNvCxnSpPr/>
          <p:nvPr/>
        </p:nvCxnSpPr>
        <p:spPr>
          <a:xfrm>
            <a:off x="6999417" y="2149769"/>
            <a:ext cx="0" cy="396000"/>
          </a:xfrm>
          <a:prstGeom prst="straightConnector1">
            <a:avLst/>
          </a:prstGeom>
          <a:noFill/>
          <a:ln cap="flat" cmpd="sng" w="9525">
            <a:solidFill>
              <a:srgbClr val="C00000"/>
            </a:solidFill>
            <a:prstDash val="solid"/>
            <a:round/>
            <a:headEnd len="sm" w="sm" type="none"/>
            <a:tailEnd len="sm" w="sm" type="none"/>
          </a:ln>
        </p:spPr>
      </p:cxnSp>
      <p:cxnSp>
        <p:nvCxnSpPr>
          <p:cNvPr id="441" name="Google Shape;441;g2a3e06661ff_5_3196"/>
          <p:cNvCxnSpPr/>
          <p:nvPr/>
        </p:nvCxnSpPr>
        <p:spPr>
          <a:xfrm>
            <a:off x="6999417" y="2276281"/>
            <a:ext cx="321300" cy="0"/>
          </a:xfrm>
          <a:prstGeom prst="straightConnector1">
            <a:avLst/>
          </a:prstGeom>
          <a:noFill/>
          <a:ln cap="flat" cmpd="sng" w="9525">
            <a:solidFill>
              <a:srgbClr val="C00000"/>
            </a:solidFill>
            <a:prstDash val="solid"/>
            <a:round/>
            <a:headEnd len="sm" w="sm" type="none"/>
            <a:tailEnd len="sm" w="sm" type="none"/>
          </a:ln>
        </p:spPr>
      </p:cxnSp>
      <p:sp>
        <p:nvSpPr>
          <p:cNvPr id="442" name="Google Shape;442;g2a3e06661ff_5_3196"/>
          <p:cNvSpPr/>
          <p:nvPr/>
        </p:nvSpPr>
        <p:spPr>
          <a:xfrm>
            <a:off x="7332017" y="2203734"/>
            <a:ext cx="756000" cy="180000"/>
          </a:xfrm>
          <a:prstGeom prst="rect">
            <a:avLst/>
          </a:prstGeom>
          <a:noFill/>
          <a:ln cap="flat" cmpd="sng" w="158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de-DE" sz="1050" u="none" cap="none" strike="noStrike">
                <a:solidFill>
                  <a:schemeClr val="dk1"/>
                </a:solidFill>
                <a:latin typeface="Calibri"/>
                <a:ea typeface="Calibri"/>
                <a:cs typeface="Calibri"/>
                <a:sym typeface="Calibri"/>
              </a:rPr>
              <a:t>Dry areas</a:t>
            </a:r>
            <a:endParaRPr b="0" i="0" sz="1050" u="none" cap="none" strike="noStrike">
              <a:solidFill>
                <a:schemeClr val="dk1"/>
              </a:solidFill>
              <a:latin typeface="Calibri"/>
              <a:ea typeface="Calibri"/>
              <a:cs typeface="Calibri"/>
              <a:sym typeface="Calibri"/>
            </a:endParaRPr>
          </a:p>
        </p:txBody>
      </p:sp>
      <p:sp>
        <p:nvSpPr>
          <p:cNvPr id="443" name="Google Shape;443;g2a3e06661ff_5_3196"/>
          <p:cNvSpPr/>
          <p:nvPr/>
        </p:nvSpPr>
        <p:spPr>
          <a:xfrm>
            <a:off x="7320691" y="2462093"/>
            <a:ext cx="756000" cy="180000"/>
          </a:xfrm>
          <a:prstGeom prst="rect">
            <a:avLst/>
          </a:prstGeom>
          <a:noFill/>
          <a:ln cap="flat" cmpd="sng" w="158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de-DE" sz="1050" u="none" cap="none" strike="noStrike">
                <a:solidFill>
                  <a:schemeClr val="dk1"/>
                </a:solidFill>
                <a:latin typeface="Calibri"/>
                <a:ea typeface="Calibri"/>
                <a:cs typeface="Calibri"/>
                <a:sym typeface="Calibri"/>
              </a:rPr>
              <a:t>Cold areas</a:t>
            </a:r>
            <a:endParaRPr b="0" i="0" sz="1050" u="none" cap="none" strike="noStrike">
              <a:solidFill>
                <a:schemeClr val="dk1"/>
              </a:solidFill>
              <a:latin typeface="Calibri"/>
              <a:ea typeface="Calibri"/>
              <a:cs typeface="Calibri"/>
              <a:sym typeface="Calibri"/>
            </a:endParaRPr>
          </a:p>
        </p:txBody>
      </p:sp>
      <p:cxnSp>
        <p:nvCxnSpPr>
          <p:cNvPr id="444" name="Google Shape;444;g2a3e06661ff_5_3196"/>
          <p:cNvCxnSpPr/>
          <p:nvPr/>
        </p:nvCxnSpPr>
        <p:spPr>
          <a:xfrm>
            <a:off x="6999416" y="2544666"/>
            <a:ext cx="321300" cy="0"/>
          </a:xfrm>
          <a:prstGeom prst="straightConnector1">
            <a:avLst/>
          </a:prstGeom>
          <a:noFill/>
          <a:ln cap="flat" cmpd="sng" w="9525">
            <a:solidFill>
              <a:srgbClr val="C00000"/>
            </a:solidFill>
            <a:prstDash val="solid"/>
            <a:round/>
            <a:headEnd len="sm" w="sm" type="none"/>
            <a:tailEnd len="sm" w="sm" type="none"/>
          </a:ln>
        </p:spPr>
      </p:cxnSp>
      <p:sp>
        <p:nvSpPr>
          <p:cNvPr id="445" name="Google Shape;445;g2a3e06661ff_5_3196"/>
          <p:cNvSpPr txBox="1"/>
          <p:nvPr/>
        </p:nvSpPr>
        <p:spPr>
          <a:xfrm>
            <a:off x="8068669" y="2160755"/>
            <a:ext cx="648000" cy="2538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i="0" lang="de-DE" sz="1050" u="none" cap="none" strike="noStrike">
                <a:solidFill>
                  <a:srgbClr val="C00000"/>
                </a:solidFill>
                <a:latin typeface="Calibri"/>
                <a:ea typeface="Calibri"/>
                <a:cs typeface="Calibri"/>
                <a:sym typeface="Calibri"/>
              </a:rPr>
              <a:t>2€/sqm</a:t>
            </a:r>
            <a:endParaRPr b="1" i="0" sz="1050" u="none" cap="none" strike="noStrike">
              <a:solidFill>
                <a:srgbClr val="C00000"/>
              </a:solidFill>
              <a:latin typeface="Calibri"/>
              <a:ea typeface="Calibri"/>
              <a:cs typeface="Calibri"/>
              <a:sym typeface="Calibri"/>
            </a:endParaRPr>
          </a:p>
        </p:txBody>
      </p:sp>
      <p:sp>
        <p:nvSpPr>
          <p:cNvPr id="446" name="Google Shape;446;g2a3e06661ff_5_3196"/>
          <p:cNvSpPr txBox="1"/>
          <p:nvPr/>
        </p:nvSpPr>
        <p:spPr>
          <a:xfrm>
            <a:off x="8076691" y="2423764"/>
            <a:ext cx="684000" cy="2538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i="0" lang="de-DE" sz="1050" u="none" cap="none" strike="noStrike">
                <a:solidFill>
                  <a:srgbClr val="C00000"/>
                </a:solidFill>
                <a:latin typeface="Calibri"/>
                <a:ea typeface="Calibri"/>
                <a:cs typeface="Calibri"/>
                <a:sym typeface="Calibri"/>
              </a:rPr>
              <a:t>4€/sqm</a:t>
            </a:r>
            <a:endParaRPr b="1" i="0" sz="1050" u="none" cap="none" strike="noStrike">
              <a:solidFill>
                <a:srgbClr val="C00000"/>
              </a:solidFill>
              <a:latin typeface="Calibri"/>
              <a:ea typeface="Calibri"/>
              <a:cs typeface="Calibri"/>
              <a:sym typeface="Calibri"/>
            </a:endParaRPr>
          </a:p>
        </p:txBody>
      </p:sp>
      <p:pic>
        <p:nvPicPr>
          <p:cNvPr descr="Kraftstoff Silhouette" id="447" name="Google Shape;447;g2a3e06661ff_5_3196"/>
          <p:cNvPicPr preferRelativeResize="0"/>
          <p:nvPr/>
        </p:nvPicPr>
        <p:blipFill rotWithShape="1">
          <a:blip r:embed="rId4">
            <a:alphaModFix/>
          </a:blip>
          <a:srcRect b="0" l="0" r="0" t="0"/>
          <a:stretch/>
        </p:blipFill>
        <p:spPr>
          <a:xfrm>
            <a:off x="3459551" y="4485972"/>
            <a:ext cx="432000" cy="432000"/>
          </a:xfrm>
          <a:prstGeom prst="rect">
            <a:avLst/>
          </a:prstGeom>
          <a:noFill/>
          <a:ln>
            <a:noFill/>
          </a:ln>
        </p:spPr>
      </p:pic>
      <p:sp>
        <p:nvSpPr>
          <p:cNvPr id="448" name="Google Shape;448;g2a3e06661ff_5_3196"/>
          <p:cNvSpPr/>
          <p:nvPr/>
        </p:nvSpPr>
        <p:spPr>
          <a:xfrm>
            <a:off x="3946381" y="4503972"/>
            <a:ext cx="1296000" cy="396000"/>
          </a:xfrm>
          <a:prstGeom prst="rect">
            <a:avLst/>
          </a:prstGeom>
          <a:noFill/>
          <a:ln cap="flat" cmpd="sng" w="190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de-DE" sz="1200" u="none" cap="none" strike="noStrike">
                <a:solidFill>
                  <a:schemeClr val="dk1"/>
                </a:solidFill>
                <a:latin typeface="Calibri"/>
                <a:ea typeface="Calibri"/>
                <a:cs typeface="Calibri"/>
                <a:sym typeface="Calibri"/>
              </a:rPr>
              <a:t>Fuel Costs</a:t>
            </a:r>
            <a:endParaRPr b="1" i="0" sz="1200" u="none" cap="none" strike="noStrike">
              <a:solidFill>
                <a:schemeClr val="dk1"/>
              </a:solidFill>
              <a:latin typeface="Calibri"/>
              <a:ea typeface="Calibri"/>
              <a:cs typeface="Calibri"/>
              <a:sym typeface="Calibri"/>
            </a:endParaRPr>
          </a:p>
        </p:txBody>
      </p:sp>
      <p:cxnSp>
        <p:nvCxnSpPr>
          <p:cNvPr id="449" name="Google Shape;449;g2a3e06661ff_5_3196"/>
          <p:cNvCxnSpPr/>
          <p:nvPr/>
        </p:nvCxnSpPr>
        <p:spPr>
          <a:xfrm>
            <a:off x="3141399" y="4701972"/>
            <a:ext cx="216000" cy="0"/>
          </a:xfrm>
          <a:prstGeom prst="straightConnector1">
            <a:avLst/>
          </a:prstGeom>
          <a:noFill/>
          <a:ln cap="flat" cmpd="sng" w="19050">
            <a:solidFill>
              <a:srgbClr val="C00000"/>
            </a:solidFill>
            <a:prstDash val="solid"/>
            <a:round/>
            <a:headEnd len="sm" w="sm" type="none"/>
            <a:tailEnd len="sm" w="sm" type="none"/>
          </a:ln>
        </p:spPr>
      </p:cxnSp>
      <p:cxnSp>
        <p:nvCxnSpPr>
          <p:cNvPr id="450" name="Google Shape;450;g2a3e06661ff_5_3196"/>
          <p:cNvCxnSpPr/>
          <p:nvPr/>
        </p:nvCxnSpPr>
        <p:spPr>
          <a:xfrm>
            <a:off x="5239592" y="4670963"/>
            <a:ext cx="324000" cy="0"/>
          </a:xfrm>
          <a:prstGeom prst="straightConnector1">
            <a:avLst/>
          </a:prstGeom>
          <a:noFill/>
          <a:ln cap="flat" cmpd="sng" w="9525">
            <a:solidFill>
              <a:srgbClr val="C00000"/>
            </a:solidFill>
            <a:prstDash val="solid"/>
            <a:round/>
            <a:headEnd len="sm" w="sm" type="none"/>
            <a:tailEnd len="sm" w="sm" type="none"/>
          </a:ln>
        </p:spPr>
      </p:cxnSp>
      <p:cxnSp>
        <p:nvCxnSpPr>
          <p:cNvPr id="451" name="Google Shape;451;g2a3e06661ff_5_3196"/>
          <p:cNvCxnSpPr/>
          <p:nvPr/>
        </p:nvCxnSpPr>
        <p:spPr>
          <a:xfrm>
            <a:off x="5567512" y="4311974"/>
            <a:ext cx="4200" cy="681600"/>
          </a:xfrm>
          <a:prstGeom prst="straightConnector1">
            <a:avLst/>
          </a:prstGeom>
          <a:noFill/>
          <a:ln cap="flat" cmpd="sng" w="9525">
            <a:solidFill>
              <a:srgbClr val="C00000"/>
            </a:solidFill>
            <a:prstDash val="solid"/>
            <a:round/>
            <a:headEnd len="sm" w="sm" type="none"/>
            <a:tailEnd len="sm" w="sm" type="none"/>
          </a:ln>
        </p:spPr>
      </p:cxnSp>
      <p:cxnSp>
        <p:nvCxnSpPr>
          <p:cNvPr id="452" name="Google Shape;452;g2a3e06661ff_5_3196"/>
          <p:cNvCxnSpPr/>
          <p:nvPr/>
        </p:nvCxnSpPr>
        <p:spPr>
          <a:xfrm>
            <a:off x="5567512" y="4675430"/>
            <a:ext cx="321300" cy="0"/>
          </a:xfrm>
          <a:prstGeom prst="straightConnector1">
            <a:avLst/>
          </a:prstGeom>
          <a:noFill/>
          <a:ln cap="flat" cmpd="sng" w="9525">
            <a:solidFill>
              <a:srgbClr val="C00000"/>
            </a:solidFill>
            <a:prstDash val="solid"/>
            <a:round/>
            <a:headEnd len="sm" w="sm" type="none"/>
            <a:tailEnd len="sm" w="sm" type="none"/>
          </a:ln>
        </p:spPr>
      </p:cxnSp>
      <p:cxnSp>
        <p:nvCxnSpPr>
          <p:cNvPr id="453" name="Google Shape;453;g2a3e06661ff_5_3196"/>
          <p:cNvCxnSpPr/>
          <p:nvPr/>
        </p:nvCxnSpPr>
        <p:spPr>
          <a:xfrm>
            <a:off x="5567512" y="4315853"/>
            <a:ext cx="321300" cy="0"/>
          </a:xfrm>
          <a:prstGeom prst="straightConnector1">
            <a:avLst/>
          </a:prstGeom>
          <a:noFill/>
          <a:ln cap="flat" cmpd="sng" w="9525">
            <a:solidFill>
              <a:srgbClr val="C00000"/>
            </a:solidFill>
            <a:prstDash val="solid"/>
            <a:round/>
            <a:headEnd len="sm" w="sm" type="none"/>
            <a:tailEnd len="sm" w="sm" type="none"/>
          </a:ln>
        </p:spPr>
      </p:cxnSp>
      <p:sp>
        <p:nvSpPr>
          <p:cNvPr id="454" name="Google Shape;454;g2a3e06661ff_5_3196"/>
          <p:cNvSpPr/>
          <p:nvPr/>
        </p:nvSpPr>
        <p:spPr>
          <a:xfrm>
            <a:off x="5888787" y="4220492"/>
            <a:ext cx="1272600" cy="252000"/>
          </a:xfrm>
          <a:prstGeom prst="rect">
            <a:avLst/>
          </a:prstGeom>
          <a:noFill/>
          <a:ln cap="flat" cmpd="sng" w="158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de-DE" sz="1050" u="none" cap="none" strike="noStrike">
                <a:solidFill>
                  <a:schemeClr val="dk1"/>
                </a:solidFill>
                <a:latin typeface="Calibri"/>
                <a:ea typeface="Calibri"/>
                <a:cs typeface="Calibri"/>
                <a:sym typeface="Calibri"/>
              </a:rPr>
              <a:t>R13</a:t>
            </a:r>
            <a:endParaRPr b="0" i="0" sz="1050" u="none" cap="none" strike="noStrike">
              <a:solidFill>
                <a:schemeClr val="dk1"/>
              </a:solidFill>
              <a:latin typeface="Calibri"/>
              <a:ea typeface="Calibri"/>
              <a:cs typeface="Calibri"/>
              <a:sym typeface="Calibri"/>
            </a:endParaRPr>
          </a:p>
        </p:txBody>
      </p:sp>
      <p:sp>
        <p:nvSpPr>
          <p:cNvPr id="455" name="Google Shape;455;g2a3e06661ff_5_3196"/>
          <p:cNvSpPr/>
          <p:nvPr/>
        </p:nvSpPr>
        <p:spPr>
          <a:xfrm>
            <a:off x="5888786" y="4547971"/>
            <a:ext cx="1272600" cy="252000"/>
          </a:xfrm>
          <a:prstGeom prst="rect">
            <a:avLst/>
          </a:prstGeom>
          <a:noFill/>
          <a:ln cap="flat" cmpd="sng" w="158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de-DE" sz="1050" u="none" cap="none" strike="noStrike">
                <a:solidFill>
                  <a:schemeClr val="dk1"/>
                </a:solidFill>
                <a:latin typeface="Calibri"/>
                <a:ea typeface="Calibri"/>
                <a:cs typeface="Calibri"/>
                <a:sym typeface="Calibri"/>
              </a:rPr>
              <a:t>R24</a:t>
            </a:r>
            <a:endParaRPr b="0" i="0" sz="1400" u="none" cap="none" strike="noStrike">
              <a:solidFill>
                <a:srgbClr val="000000"/>
              </a:solidFill>
              <a:latin typeface="Arial"/>
              <a:ea typeface="Arial"/>
              <a:cs typeface="Arial"/>
              <a:sym typeface="Arial"/>
            </a:endParaRPr>
          </a:p>
        </p:txBody>
      </p:sp>
      <p:sp>
        <p:nvSpPr>
          <p:cNvPr id="456" name="Google Shape;456;g2a3e06661ff_5_3196"/>
          <p:cNvSpPr txBox="1"/>
          <p:nvPr/>
        </p:nvSpPr>
        <p:spPr>
          <a:xfrm>
            <a:off x="7205555" y="4220676"/>
            <a:ext cx="840300" cy="2538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i="0" lang="de-DE" sz="1050" u="none" cap="none" strike="noStrike">
                <a:solidFill>
                  <a:srgbClr val="C00000"/>
                </a:solidFill>
                <a:latin typeface="Calibri"/>
                <a:ea typeface="Calibri"/>
                <a:cs typeface="Calibri"/>
                <a:sym typeface="Calibri"/>
              </a:rPr>
              <a:t>0,40€/km</a:t>
            </a:r>
            <a:endParaRPr b="0" i="0" sz="1400" u="none" cap="none" strike="noStrike">
              <a:solidFill>
                <a:srgbClr val="000000"/>
              </a:solidFill>
              <a:latin typeface="Arial"/>
              <a:ea typeface="Arial"/>
              <a:cs typeface="Arial"/>
              <a:sym typeface="Arial"/>
            </a:endParaRPr>
          </a:p>
        </p:txBody>
      </p:sp>
      <p:cxnSp>
        <p:nvCxnSpPr>
          <p:cNvPr id="457" name="Google Shape;457;g2a3e06661ff_5_3196"/>
          <p:cNvCxnSpPr/>
          <p:nvPr/>
        </p:nvCxnSpPr>
        <p:spPr>
          <a:xfrm>
            <a:off x="5567512" y="4995504"/>
            <a:ext cx="321300" cy="0"/>
          </a:xfrm>
          <a:prstGeom prst="straightConnector1">
            <a:avLst/>
          </a:prstGeom>
          <a:noFill/>
          <a:ln cap="flat" cmpd="sng" w="9525">
            <a:solidFill>
              <a:srgbClr val="C00000"/>
            </a:solidFill>
            <a:prstDash val="solid"/>
            <a:round/>
            <a:headEnd len="sm" w="sm" type="none"/>
            <a:tailEnd len="sm" w="sm" type="none"/>
          </a:ln>
        </p:spPr>
      </p:cxnSp>
      <p:sp>
        <p:nvSpPr>
          <p:cNvPr id="458" name="Google Shape;458;g2a3e06661ff_5_3196"/>
          <p:cNvSpPr/>
          <p:nvPr/>
        </p:nvSpPr>
        <p:spPr>
          <a:xfrm>
            <a:off x="5888787" y="4869436"/>
            <a:ext cx="1272600" cy="252000"/>
          </a:xfrm>
          <a:prstGeom prst="rect">
            <a:avLst/>
          </a:prstGeom>
          <a:noFill/>
          <a:ln cap="flat" cmpd="sng" w="158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de-DE" sz="1050" u="none" cap="none" strike="noStrike">
                <a:solidFill>
                  <a:schemeClr val="dk1"/>
                </a:solidFill>
                <a:latin typeface="Calibri"/>
                <a:ea typeface="Calibri"/>
                <a:cs typeface="Calibri"/>
                <a:sym typeface="Calibri"/>
              </a:rPr>
              <a:t>R33</a:t>
            </a:r>
            <a:endParaRPr b="0" i="0" sz="1400" u="none" cap="none" strike="noStrike">
              <a:solidFill>
                <a:srgbClr val="000000"/>
              </a:solidFill>
              <a:latin typeface="Arial"/>
              <a:ea typeface="Arial"/>
              <a:cs typeface="Arial"/>
              <a:sym typeface="Arial"/>
            </a:endParaRPr>
          </a:p>
        </p:txBody>
      </p:sp>
      <p:sp>
        <p:nvSpPr>
          <p:cNvPr id="459" name="Google Shape;459;g2a3e06661ff_5_3196"/>
          <p:cNvSpPr txBox="1"/>
          <p:nvPr/>
        </p:nvSpPr>
        <p:spPr>
          <a:xfrm>
            <a:off x="7205555" y="4541432"/>
            <a:ext cx="1368000" cy="2538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i="0" lang="de-DE" sz="1050" u="none" cap="none" strike="noStrike">
                <a:solidFill>
                  <a:srgbClr val="C00000"/>
                </a:solidFill>
                <a:latin typeface="Calibri"/>
                <a:ea typeface="Calibri"/>
                <a:cs typeface="Calibri"/>
                <a:sym typeface="Calibri"/>
              </a:rPr>
              <a:t>0,45€/km</a:t>
            </a:r>
            <a:endParaRPr b="0" i="0" sz="1400" u="none" cap="none" strike="noStrike">
              <a:solidFill>
                <a:srgbClr val="000000"/>
              </a:solidFill>
              <a:latin typeface="Arial"/>
              <a:ea typeface="Arial"/>
              <a:cs typeface="Arial"/>
              <a:sym typeface="Arial"/>
            </a:endParaRPr>
          </a:p>
        </p:txBody>
      </p:sp>
      <p:sp>
        <p:nvSpPr>
          <p:cNvPr id="460" name="Google Shape;460;g2a3e06661ff_5_3196"/>
          <p:cNvSpPr txBox="1"/>
          <p:nvPr/>
        </p:nvSpPr>
        <p:spPr>
          <a:xfrm>
            <a:off x="7205555" y="4869436"/>
            <a:ext cx="1368000" cy="2538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i="0" lang="de-DE" sz="1050" u="none" cap="none" strike="noStrike">
                <a:solidFill>
                  <a:srgbClr val="C00000"/>
                </a:solidFill>
                <a:latin typeface="Calibri"/>
                <a:ea typeface="Calibri"/>
                <a:cs typeface="Calibri"/>
                <a:sym typeface="Calibri"/>
              </a:rPr>
              <a:t>0,50€/km</a:t>
            </a:r>
            <a:endParaRPr b="1" i="0" sz="1050" u="none" cap="none" strike="noStrike">
              <a:solidFill>
                <a:srgbClr val="C00000"/>
              </a:solidFill>
              <a:latin typeface="Calibri"/>
              <a:ea typeface="Calibri"/>
              <a:cs typeface="Calibri"/>
              <a:sym typeface="Calibri"/>
            </a:endParaRPr>
          </a:p>
        </p:txBody>
      </p:sp>
      <p:sp>
        <p:nvSpPr>
          <p:cNvPr id="461" name="Google Shape;461;g2a3e06661ff_5_3196"/>
          <p:cNvSpPr/>
          <p:nvPr/>
        </p:nvSpPr>
        <p:spPr>
          <a:xfrm>
            <a:off x="3941213" y="3258182"/>
            <a:ext cx="1296000" cy="396000"/>
          </a:xfrm>
          <a:prstGeom prst="rect">
            <a:avLst/>
          </a:prstGeom>
          <a:noFill/>
          <a:ln cap="flat" cmpd="sng" w="190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de-DE" sz="1200" u="none" cap="none" strike="noStrike">
                <a:solidFill>
                  <a:schemeClr val="dk1"/>
                </a:solidFill>
                <a:latin typeface="Calibri"/>
                <a:ea typeface="Calibri"/>
                <a:cs typeface="Calibri"/>
                <a:sym typeface="Calibri"/>
              </a:rPr>
              <a:t>Vehicle Costs</a:t>
            </a:r>
            <a:endParaRPr b="1" i="0" sz="1200" u="none" cap="none" strike="noStrike">
              <a:solidFill>
                <a:schemeClr val="dk1"/>
              </a:solidFill>
              <a:latin typeface="Calibri"/>
              <a:ea typeface="Calibri"/>
              <a:cs typeface="Calibri"/>
              <a:sym typeface="Calibri"/>
            </a:endParaRPr>
          </a:p>
        </p:txBody>
      </p:sp>
      <p:cxnSp>
        <p:nvCxnSpPr>
          <p:cNvPr id="462" name="Google Shape;462;g2a3e06661ff_5_3196"/>
          <p:cNvCxnSpPr/>
          <p:nvPr/>
        </p:nvCxnSpPr>
        <p:spPr>
          <a:xfrm>
            <a:off x="3127184" y="3496555"/>
            <a:ext cx="216000" cy="0"/>
          </a:xfrm>
          <a:prstGeom prst="straightConnector1">
            <a:avLst/>
          </a:prstGeom>
          <a:noFill/>
          <a:ln cap="flat" cmpd="sng" w="19050">
            <a:solidFill>
              <a:srgbClr val="C00000"/>
            </a:solidFill>
            <a:prstDash val="solid"/>
            <a:round/>
            <a:headEnd len="sm" w="sm" type="none"/>
            <a:tailEnd len="sm" w="sm" type="none"/>
          </a:ln>
        </p:spPr>
      </p:cxnSp>
      <p:cxnSp>
        <p:nvCxnSpPr>
          <p:cNvPr id="463" name="Google Shape;463;g2a3e06661ff_5_3196"/>
          <p:cNvCxnSpPr/>
          <p:nvPr/>
        </p:nvCxnSpPr>
        <p:spPr>
          <a:xfrm>
            <a:off x="5233112" y="3437266"/>
            <a:ext cx="324000" cy="0"/>
          </a:xfrm>
          <a:prstGeom prst="straightConnector1">
            <a:avLst/>
          </a:prstGeom>
          <a:noFill/>
          <a:ln cap="flat" cmpd="sng" w="9525">
            <a:solidFill>
              <a:srgbClr val="C00000"/>
            </a:solidFill>
            <a:prstDash val="solid"/>
            <a:round/>
            <a:headEnd len="sm" w="sm" type="none"/>
            <a:tailEnd len="sm" w="sm" type="none"/>
          </a:ln>
        </p:spPr>
      </p:cxnSp>
      <p:cxnSp>
        <p:nvCxnSpPr>
          <p:cNvPr id="464" name="Google Shape;464;g2a3e06661ff_5_3196"/>
          <p:cNvCxnSpPr/>
          <p:nvPr/>
        </p:nvCxnSpPr>
        <p:spPr>
          <a:xfrm>
            <a:off x="5564788" y="3443751"/>
            <a:ext cx="321300" cy="0"/>
          </a:xfrm>
          <a:prstGeom prst="straightConnector1">
            <a:avLst/>
          </a:prstGeom>
          <a:noFill/>
          <a:ln cap="flat" cmpd="sng" w="9525">
            <a:solidFill>
              <a:srgbClr val="C00000"/>
            </a:solidFill>
            <a:prstDash val="solid"/>
            <a:round/>
            <a:headEnd len="sm" w="sm" type="none"/>
            <a:tailEnd len="sm" w="sm" type="none"/>
          </a:ln>
        </p:spPr>
      </p:cxnSp>
      <p:cxnSp>
        <p:nvCxnSpPr>
          <p:cNvPr id="465" name="Google Shape;465;g2a3e06661ff_5_3196"/>
          <p:cNvCxnSpPr/>
          <p:nvPr/>
        </p:nvCxnSpPr>
        <p:spPr>
          <a:xfrm>
            <a:off x="5567488" y="3174462"/>
            <a:ext cx="321300" cy="0"/>
          </a:xfrm>
          <a:prstGeom prst="straightConnector1">
            <a:avLst/>
          </a:prstGeom>
          <a:noFill/>
          <a:ln cap="flat" cmpd="sng" w="9525">
            <a:solidFill>
              <a:srgbClr val="C00000"/>
            </a:solidFill>
            <a:prstDash val="solid"/>
            <a:round/>
            <a:headEnd len="sm" w="sm" type="none"/>
            <a:tailEnd len="sm" w="sm" type="none"/>
          </a:ln>
        </p:spPr>
      </p:cxnSp>
      <p:sp>
        <p:nvSpPr>
          <p:cNvPr id="466" name="Google Shape;466;g2a3e06661ff_5_3196"/>
          <p:cNvSpPr/>
          <p:nvPr/>
        </p:nvSpPr>
        <p:spPr>
          <a:xfrm>
            <a:off x="5886063" y="3107211"/>
            <a:ext cx="1272600" cy="252000"/>
          </a:xfrm>
          <a:prstGeom prst="rect">
            <a:avLst/>
          </a:prstGeom>
          <a:noFill/>
          <a:ln cap="flat" cmpd="sng" w="158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de-DE" sz="1050" u="none" cap="none" strike="noStrike">
                <a:solidFill>
                  <a:schemeClr val="dk1"/>
                </a:solidFill>
                <a:latin typeface="Calibri"/>
                <a:ea typeface="Calibri"/>
                <a:cs typeface="Calibri"/>
                <a:sym typeface="Calibri"/>
              </a:rPr>
              <a:t>R13</a:t>
            </a:r>
            <a:endParaRPr b="0" i="0" sz="1400" u="none" cap="none" strike="noStrike">
              <a:solidFill>
                <a:srgbClr val="000000"/>
              </a:solidFill>
              <a:latin typeface="Arial"/>
              <a:ea typeface="Arial"/>
              <a:cs typeface="Arial"/>
              <a:sym typeface="Arial"/>
            </a:endParaRPr>
          </a:p>
        </p:txBody>
      </p:sp>
      <p:sp>
        <p:nvSpPr>
          <p:cNvPr id="467" name="Google Shape;467;g2a3e06661ff_5_3196"/>
          <p:cNvSpPr/>
          <p:nvPr/>
        </p:nvSpPr>
        <p:spPr>
          <a:xfrm>
            <a:off x="5886062" y="3316292"/>
            <a:ext cx="1272600" cy="252000"/>
          </a:xfrm>
          <a:prstGeom prst="rect">
            <a:avLst/>
          </a:prstGeom>
          <a:noFill/>
          <a:ln cap="flat" cmpd="sng" w="158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de-DE" sz="1050" u="none" cap="none" strike="noStrike">
                <a:solidFill>
                  <a:schemeClr val="dk1"/>
                </a:solidFill>
                <a:latin typeface="Calibri"/>
                <a:ea typeface="Calibri"/>
                <a:cs typeface="Calibri"/>
                <a:sym typeface="Calibri"/>
              </a:rPr>
              <a:t>SR24</a:t>
            </a:r>
            <a:endParaRPr b="0" i="0" sz="1400" u="none" cap="none" strike="noStrike">
              <a:solidFill>
                <a:srgbClr val="000000"/>
              </a:solidFill>
              <a:latin typeface="Arial"/>
              <a:ea typeface="Arial"/>
              <a:cs typeface="Arial"/>
              <a:sym typeface="Arial"/>
            </a:endParaRPr>
          </a:p>
        </p:txBody>
      </p:sp>
      <p:sp>
        <p:nvSpPr>
          <p:cNvPr id="468" name="Google Shape;468;g2a3e06661ff_5_3196"/>
          <p:cNvSpPr txBox="1"/>
          <p:nvPr/>
        </p:nvSpPr>
        <p:spPr>
          <a:xfrm>
            <a:off x="7202831" y="3084314"/>
            <a:ext cx="840300" cy="2538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i="0" lang="de-DE" sz="1050" u="none" cap="none" strike="noStrike">
                <a:solidFill>
                  <a:srgbClr val="C00000"/>
                </a:solidFill>
                <a:latin typeface="Calibri"/>
                <a:ea typeface="Calibri"/>
                <a:cs typeface="Calibri"/>
                <a:sym typeface="Calibri"/>
              </a:rPr>
              <a:t>95€/day</a:t>
            </a:r>
            <a:endParaRPr b="1" i="0" sz="1050" u="none" cap="none" strike="noStrike">
              <a:solidFill>
                <a:srgbClr val="C00000"/>
              </a:solidFill>
              <a:latin typeface="Calibri"/>
              <a:ea typeface="Calibri"/>
              <a:cs typeface="Calibri"/>
              <a:sym typeface="Calibri"/>
            </a:endParaRPr>
          </a:p>
        </p:txBody>
      </p:sp>
      <p:sp>
        <p:nvSpPr>
          <p:cNvPr id="469" name="Google Shape;469;g2a3e06661ff_5_3196"/>
          <p:cNvSpPr txBox="1"/>
          <p:nvPr/>
        </p:nvSpPr>
        <p:spPr>
          <a:xfrm>
            <a:off x="7202831" y="3339249"/>
            <a:ext cx="1368000" cy="2538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i="0" lang="de-DE" sz="1050" u="none" cap="none" strike="noStrike">
                <a:solidFill>
                  <a:srgbClr val="C00000"/>
                </a:solidFill>
                <a:latin typeface="Calibri"/>
                <a:ea typeface="Calibri"/>
                <a:cs typeface="Calibri"/>
                <a:sym typeface="Calibri"/>
              </a:rPr>
              <a:t>110€/day</a:t>
            </a:r>
            <a:endParaRPr b="1" i="0" sz="1050" u="none" cap="none" strike="noStrike">
              <a:solidFill>
                <a:srgbClr val="C00000"/>
              </a:solidFill>
              <a:latin typeface="Calibri"/>
              <a:ea typeface="Calibri"/>
              <a:cs typeface="Calibri"/>
              <a:sym typeface="Calibri"/>
            </a:endParaRPr>
          </a:p>
        </p:txBody>
      </p:sp>
      <p:pic>
        <p:nvPicPr>
          <p:cNvPr descr="LKW Silhouette" id="470" name="Google Shape;470;g2a3e06661ff_5_3196"/>
          <p:cNvPicPr preferRelativeResize="0"/>
          <p:nvPr/>
        </p:nvPicPr>
        <p:blipFill rotWithShape="1">
          <a:blip r:embed="rId5">
            <a:alphaModFix/>
          </a:blip>
          <a:srcRect b="0" l="0" r="0" t="0"/>
          <a:stretch/>
        </p:blipFill>
        <p:spPr>
          <a:xfrm>
            <a:off x="3450527" y="3280555"/>
            <a:ext cx="432000" cy="432000"/>
          </a:xfrm>
          <a:prstGeom prst="rect">
            <a:avLst/>
          </a:prstGeom>
          <a:noFill/>
          <a:ln>
            <a:noFill/>
          </a:ln>
        </p:spPr>
      </p:pic>
      <p:cxnSp>
        <p:nvCxnSpPr>
          <p:cNvPr id="471" name="Google Shape;471;g2a3e06661ff_5_3196"/>
          <p:cNvCxnSpPr/>
          <p:nvPr/>
        </p:nvCxnSpPr>
        <p:spPr>
          <a:xfrm>
            <a:off x="5564787" y="3746611"/>
            <a:ext cx="324000" cy="0"/>
          </a:xfrm>
          <a:prstGeom prst="straightConnector1">
            <a:avLst/>
          </a:prstGeom>
          <a:noFill/>
          <a:ln cap="flat" cmpd="sng" w="9525">
            <a:solidFill>
              <a:srgbClr val="C00000"/>
            </a:solidFill>
            <a:prstDash val="solid"/>
            <a:round/>
            <a:headEnd len="sm" w="sm" type="none"/>
            <a:tailEnd len="sm" w="sm" type="none"/>
          </a:ln>
        </p:spPr>
      </p:cxnSp>
      <p:sp>
        <p:nvSpPr>
          <p:cNvPr id="472" name="Google Shape;472;g2a3e06661ff_5_3196"/>
          <p:cNvSpPr/>
          <p:nvPr/>
        </p:nvSpPr>
        <p:spPr>
          <a:xfrm>
            <a:off x="5886062" y="3619152"/>
            <a:ext cx="1272600" cy="252000"/>
          </a:xfrm>
          <a:prstGeom prst="rect">
            <a:avLst/>
          </a:prstGeom>
          <a:noFill/>
          <a:ln cap="flat" cmpd="sng" w="158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de-DE" sz="1050" u="none" cap="none" strike="noStrike">
                <a:solidFill>
                  <a:schemeClr val="dk1"/>
                </a:solidFill>
                <a:latin typeface="Calibri"/>
                <a:ea typeface="Calibri"/>
                <a:cs typeface="Calibri"/>
                <a:sym typeface="Calibri"/>
              </a:rPr>
              <a:t>SR33</a:t>
            </a:r>
            <a:endParaRPr b="0" i="0" sz="1400" u="none" cap="none" strike="noStrike">
              <a:solidFill>
                <a:srgbClr val="000000"/>
              </a:solidFill>
              <a:latin typeface="Arial"/>
              <a:ea typeface="Arial"/>
              <a:cs typeface="Arial"/>
              <a:sym typeface="Arial"/>
            </a:endParaRPr>
          </a:p>
        </p:txBody>
      </p:sp>
      <p:sp>
        <p:nvSpPr>
          <p:cNvPr id="473" name="Google Shape;473;g2a3e06661ff_5_3196"/>
          <p:cNvSpPr txBox="1"/>
          <p:nvPr/>
        </p:nvSpPr>
        <p:spPr>
          <a:xfrm>
            <a:off x="7202831" y="3627361"/>
            <a:ext cx="1368000" cy="2538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i="0" lang="de-DE" sz="1050" u="none" cap="none" strike="noStrike">
                <a:solidFill>
                  <a:srgbClr val="C00000"/>
                </a:solidFill>
                <a:latin typeface="Calibri"/>
                <a:ea typeface="Calibri"/>
                <a:cs typeface="Calibri"/>
                <a:sym typeface="Calibri"/>
              </a:rPr>
              <a:t>110€/day</a:t>
            </a:r>
            <a:endParaRPr b="1" i="0" sz="1050" u="none" cap="none" strike="noStrike">
              <a:solidFill>
                <a:srgbClr val="C00000"/>
              </a:solidFill>
              <a:latin typeface="Calibri"/>
              <a:ea typeface="Calibri"/>
              <a:cs typeface="Calibri"/>
              <a:sym typeface="Calibri"/>
            </a:endParaRPr>
          </a:p>
        </p:txBody>
      </p:sp>
      <p:pic>
        <p:nvPicPr>
          <p:cNvPr descr="Lenkrad Silhouette" id="474" name="Google Shape;474;g2a3e06661ff_5_3196"/>
          <p:cNvPicPr preferRelativeResize="0"/>
          <p:nvPr/>
        </p:nvPicPr>
        <p:blipFill rotWithShape="1">
          <a:blip r:embed="rId6">
            <a:alphaModFix/>
          </a:blip>
          <a:srcRect b="0" l="0" r="0" t="0"/>
          <a:stretch/>
        </p:blipFill>
        <p:spPr>
          <a:xfrm>
            <a:off x="3450527" y="5745987"/>
            <a:ext cx="432000" cy="432000"/>
          </a:xfrm>
          <a:prstGeom prst="rect">
            <a:avLst/>
          </a:prstGeom>
          <a:noFill/>
          <a:ln>
            <a:noFill/>
          </a:ln>
        </p:spPr>
      </p:pic>
      <p:sp>
        <p:nvSpPr>
          <p:cNvPr id="475" name="Google Shape;475;g2a3e06661ff_5_3196"/>
          <p:cNvSpPr/>
          <p:nvPr/>
        </p:nvSpPr>
        <p:spPr>
          <a:xfrm>
            <a:off x="3926174" y="5791988"/>
            <a:ext cx="1296000" cy="396000"/>
          </a:xfrm>
          <a:prstGeom prst="rect">
            <a:avLst/>
          </a:prstGeom>
          <a:noFill/>
          <a:ln cap="flat" cmpd="sng" w="190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de-DE" sz="1200" u="none" cap="none" strike="noStrike">
                <a:solidFill>
                  <a:schemeClr val="dk1"/>
                </a:solidFill>
                <a:latin typeface="Calibri"/>
                <a:ea typeface="Calibri"/>
                <a:cs typeface="Calibri"/>
                <a:sym typeface="Calibri"/>
              </a:rPr>
              <a:t>Driver Costs</a:t>
            </a:r>
            <a:endParaRPr b="1" i="0" sz="1200" u="none" cap="none" strike="noStrike">
              <a:solidFill>
                <a:schemeClr val="dk1"/>
              </a:solidFill>
              <a:latin typeface="Calibri"/>
              <a:ea typeface="Calibri"/>
              <a:cs typeface="Calibri"/>
              <a:sym typeface="Calibri"/>
            </a:endParaRPr>
          </a:p>
        </p:txBody>
      </p:sp>
      <p:cxnSp>
        <p:nvCxnSpPr>
          <p:cNvPr id="476" name="Google Shape;476;g2a3e06661ff_5_3196"/>
          <p:cNvCxnSpPr/>
          <p:nvPr/>
        </p:nvCxnSpPr>
        <p:spPr>
          <a:xfrm>
            <a:off x="5212463" y="5976682"/>
            <a:ext cx="360000" cy="0"/>
          </a:xfrm>
          <a:prstGeom prst="straightConnector1">
            <a:avLst/>
          </a:prstGeom>
          <a:noFill/>
          <a:ln cap="flat" cmpd="sng" w="9525">
            <a:solidFill>
              <a:srgbClr val="C00000"/>
            </a:solidFill>
            <a:prstDash val="solid"/>
            <a:round/>
            <a:headEnd len="sm" w="sm" type="none"/>
            <a:tailEnd len="sm" w="sm" type="none"/>
          </a:ln>
        </p:spPr>
      </p:cxnSp>
      <p:cxnSp>
        <p:nvCxnSpPr>
          <p:cNvPr id="477" name="Google Shape;477;g2a3e06661ff_5_3196"/>
          <p:cNvCxnSpPr/>
          <p:nvPr/>
        </p:nvCxnSpPr>
        <p:spPr>
          <a:xfrm>
            <a:off x="5554580" y="5599990"/>
            <a:ext cx="0" cy="704400"/>
          </a:xfrm>
          <a:prstGeom prst="straightConnector1">
            <a:avLst/>
          </a:prstGeom>
          <a:noFill/>
          <a:ln cap="flat" cmpd="sng" w="9525">
            <a:solidFill>
              <a:srgbClr val="C00000"/>
            </a:solidFill>
            <a:prstDash val="solid"/>
            <a:round/>
            <a:headEnd len="sm" w="sm" type="none"/>
            <a:tailEnd len="sm" w="sm" type="none"/>
          </a:ln>
        </p:spPr>
      </p:cxnSp>
      <p:cxnSp>
        <p:nvCxnSpPr>
          <p:cNvPr id="478" name="Google Shape;478;g2a3e06661ff_5_3196"/>
          <p:cNvCxnSpPr/>
          <p:nvPr/>
        </p:nvCxnSpPr>
        <p:spPr>
          <a:xfrm>
            <a:off x="5554580" y="5974666"/>
            <a:ext cx="321300" cy="0"/>
          </a:xfrm>
          <a:prstGeom prst="straightConnector1">
            <a:avLst/>
          </a:prstGeom>
          <a:noFill/>
          <a:ln cap="flat" cmpd="sng" w="9525">
            <a:solidFill>
              <a:srgbClr val="C00000"/>
            </a:solidFill>
            <a:prstDash val="solid"/>
            <a:round/>
            <a:headEnd len="sm" w="sm" type="none"/>
            <a:tailEnd len="sm" w="sm" type="none"/>
          </a:ln>
        </p:spPr>
      </p:cxnSp>
      <p:cxnSp>
        <p:nvCxnSpPr>
          <p:cNvPr id="479" name="Google Shape;479;g2a3e06661ff_5_3196"/>
          <p:cNvCxnSpPr/>
          <p:nvPr/>
        </p:nvCxnSpPr>
        <p:spPr>
          <a:xfrm>
            <a:off x="5554580" y="5603869"/>
            <a:ext cx="321300" cy="0"/>
          </a:xfrm>
          <a:prstGeom prst="straightConnector1">
            <a:avLst/>
          </a:prstGeom>
          <a:noFill/>
          <a:ln cap="flat" cmpd="sng" w="9525">
            <a:solidFill>
              <a:srgbClr val="C00000"/>
            </a:solidFill>
            <a:prstDash val="solid"/>
            <a:round/>
            <a:headEnd len="sm" w="sm" type="none"/>
            <a:tailEnd len="sm" w="sm" type="none"/>
          </a:ln>
        </p:spPr>
      </p:cxnSp>
      <p:sp>
        <p:nvSpPr>
          <p:cNvPr id="480" name="Google Shape;480;g2a3e06661ff_5_3196"/>
          <p:cNvSpPr/>
          <p:nvPr/>
        </p:nvSpPr>
        <p:spPr>
          <a:xfrm>
            <a:off x="5875855" y="5508508"/>
            <a:ext cx="1272600" cy="252000"/>
          </a:xfrm>
          <a:prstGeom prst="rect">
            <a:avLst/>
          </a:prstGeom>
          <a:noFill/>
          <a:ln cap="flat" cmpd="sng" w="158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de-DE" sz="1050" u="none" cap="none" strike="noStrike">
                <a:solidFill>
                  <a:schemeClr val="dk1"/>
                </a:solidFill>
                <a:latin typeface="Calibri"/>
                <a:ea typeface="Calibri"/>
                <a:cs typeface="Calibri"/>
                <a:sym typeface="Calibri"/>
              </a:rPr>
              <a:t>R13</a:t>
            </a:r>
            <a:endParaRPr b="0" i="0" sz="1050" u="none" cap="none" strike="noStrike">
              <a:solidFill>
                <a:schemeClr val="dk1"/>
              </a:solidFill>
              <a:latin typeface="Calibri"/>
              <a:ea typeface="Calibri"/>
              <a:cs typeface="Calibri"/>
              <a:sym typeface="Calibri"/>
            </a:endParaRPr>
          </a:p>
        </p:txBody>
      </p:sp>
      <p:sp>
        <p:nvSpPr>
          <p:cNvPr id="481" name="Google Shape;481;g2a3e06661ff_5_3196"/>
          <p:cNvSpPr/>
          <p:nvPr/>
        </p:nvSpPr>
        <p:spPr>
          <a:xfrm>
            <a:off x="5875854" y="5835987"/>
            <a:ext cx="1272600" cy="252000"/>
          </a:xfrm>
          <a:prstGeom prst="rect">
            <a:avLst/>
          </a:prstGeom>
          <a:noFill/>
          <a:ln cap="flat" cmpd="sng" w="158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de-DE" sz="1050" u="none" cap="none" strike="noStrike">
                <a:solidFill>
                  <a:schemeClr val="dk1"/>
                </a:solidFill>
                <a:latin typeface="Calibri"/>
                <a:ea typeface="Calibri"/>
                <a:cs typeface="Calibri"/>
                <a:sym typeface="Calibri"/>
              </a:rPr>
              <a:t>R24</a:t>
            </a:r>
            <a:endParaRPr b="0" i="0" sz="1400" u="none" cap="none" strike="noStrike">
              <a:solidFill>
                <a:srgbClr val="000000"/>
              </a:solidFill>
              <a:latin typeface="Arial"/>
              <a:ea typeface="Arial"/>
              <a:cs typeface="Arial"/>
              <a:sym typeface="Arial"/>
            </a:endParaRPr>
          </a:p>
        </p:txBody>
      </p:sp>
      <p:sp>
        <p:nvSpPr>
          <p:cNvPr id="482" name="Google Shape;482;g2a3e06661ff_5_3196"/>
          <p:cNvSpPr txBox="1"/>
          <p:nvPr/>
        </p:nvSpPr>
        <p:spPr>
          <a:xfrm>
            <a:off x="7192623" y="5508692"/>
            <a:ext cx="840300" cy="2538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i="0" lang="de-DE" sz="1050" u="none" cap="none" strike="noStrike">
                <a:solidFill>
                  <a:srgbClr val="C00000"/>
                </a:solidFill>
                <a:latin typeface="Calibri"/>
                <a:ea typeface="Calibri"/>
                <a:cs typeface="Calibri"/>
                <a:sym typeface="Calibri"/>
              </a:rPr>
              <a:t>11€/h</a:t>
            </a:r>
            <a:endParaRPr b="0" i="0" sz="1400" u="none" cap="none" strike="noStrike">
              <a:solidFill>
                <a:srgbClr val="000000"/>
              </a:solidFill>
              <a:latin typeface="Arial"/>
              <a:ea typeface="Arial"/>
              <a:cs typeface="Arial"/>
              <a:sym typeface="Arial"/>
            </a:endParaRPr>
          </a:p>
        </p:txBody>
      </p:sp>
      <p:cxnSp>
        <p:nvCxnSpPr>
          <p:cNvPr id="483" name="Google Shape;483;g2a3e06661ff_5_3196"/>
          <p:cNvCxnSpPr/>
          <p:nvPr/>
        </p:nvCxnSpPr>
        <p:spPr>
          <a:xfrm>
            <a:off x="5554580" y="6295205"/>
            <a:ext cx="321300" cy="0"/>
          </a:xfrm>
          <a:prstGeom prst="straightConnector1">
            <a:avLst/>
          </a:prstGeom>
          <a:noFill/>
          <a:ln cap="flat" cmpd="sng" w="9525">
            <a:solidFill>
              <a:srgbClr val="C00000"/>
            </a:solidFill>
            <a:prstDash val="solid"/>
            <a:round/>
            <a:headEnd len="sm" w="sm" type="none"/>
            <a:tailEnd len="sm" w="sm" type="none"/>
          </a:ln>
        </p:spPr>
      </p:cxnSp>
      <p:sp>
        <p:nvSpPr>
          <p:cNvPr id="484" name="Google Shape;484;g2a3e06661ff_5_3196"/>
          <p:cNvSpPr/>
          <p:nvPr/>
        </p:nvSpPr>
        <p:spPr>
          <a:xfrm>
            <a:off x="5875854" y="6179722"/>
            <a:ext cx="1272600" cy="252000"/>
          </a:xfrm>
          <a:prstGeom prst="rect">
            <a:avLst/>
          </a:prstGeom>
          <a:noFill/>
          <a:ln cap="flat" cmpd="sng" w="158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de-DE" sz="1050" u="none" cap="none" strike="noStrike">
                <a:solidFill>
                  <a:schemeClr val="dk1"/>
                </a:solidFill>
                <a:latin typeface="Calibri"/>
                <a:ea typeface="Calibri"/>
                <a:cs typeface="Calibri"/>
                <a:sym typeface="Calibri"/>
              </a:rPr>
              <a:t>R33</a:t>
            </a:r>
            <a:endParaRPr b="0" i="0" sz="1400" u="none" cap="none" strike="noStrike">
              <a:solidFill>
                <a:srgbClr val="000000"/>
              </a:solidFill>
              <a:latin typeface="Arial"/>
              <a:ea typeface="Arial"/>
              <a:cs typeface="Arial"/>
              <a:sym typeface="Arial"/>
            </a:endParaRPr>
          </a:p>
        </p:txBody>
      </p:sp>
      <p:sp>
        <p:nvSpPr>
          <p:cNvPr id="485" name="Google Shape;485;g2a3e06661ff_5_3196"/>
          <p:cNvSpPr txBox="1"/>
          <p:nvPr/>
        </p:nvSpPr>
        <p:spPr>
          <a:xfrm>
            <a:off x="7192623" y="5844196"/>
            <a:ext cx="1368000" cy="2538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i="0" lang="de-DE" sz="1050" u="none" cap="none" strike="noStrike">
                <a:solidFill>
                  <a:srgbClr val="C00000"/>
                </a:solidFill>
                <a:latin typeface="Calibri"/>
                <a:ea typeface="Calibri"/>
                <a:cs typeface="Calibri"/>
                <a:sym typeface="Calibri"/>
              </a:rPr>
              <a:t>11€/h</a:t>
            </a:r>
            <a:endParaRPr b="1" i="0" sz="1050" u="none" cap="none" strike="noStrike">
              <a:solidFill>
                <a:srgbClr val="C00000"/>
              </a:solidFill>
              <a:latin typeface="Calibri"/>
              <a:ea typeface="Calibri"/>
              <a:cs typeface="Calibri"/>
              <a:sym typeface="Calibri"/>
            </a:endParaRPr>
          </a:p>
        </p:txBody>
      </p:sp>
      <p:sp>
        <p:nvSpPr>
          <p:cNvPr id="486" name="Google Shape;486;g2a3e06661ff_5_3196"/>
          <p:cNvSpPr txBox="1"/>
          <p:nvPr/>
        </p:nvSpPr>
        <p:spPr>
          <a:xfrm>
            <a:off x="7192622" y="6193570"/>
            <a:ext cx="1368000" cy="2538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i="0" lang="de-DE" sz="1050" u="none" cap="none" strike="noStrike">
                <a:solidFill>
                  <a:srgbClr val="C00000"/>
                </a:solidFill>
                <a:latin typeface="Calibri"/>
                <a:ea typeface="Calibri"/>
                <a:cs typeface="Calibri"/>
                <a:sym typeface="Calibri"/>
              </a:rPr>
              <a:t>11€/h</a:t>
            </a:r>
            <a:endParaRPr b="1" i="0" sz="1050" u="none" cap="none" strike="noStrike">
              <a:solidFill>
                <a:srgbClr val="C00000"/>
              </a:solidFill>
              <a:latin typeface="Calibri"/>
              <a:ea typeface="Calibri"/>
              <a:cs typeface="Calibri"/>
              <a:sym typeface="Calibri"/>
            </a:endParaRPr>
          </a:p>
        </p:txBody>
      </p:sp>
      <p:sp>
        <p:nvSpPr>
          <p:cNvPr id="487" name="Google Shape;487;g2a3e06661ff_5_3196"/>
          <p:cNvSpPr txBox="1"/>
          <p:nvPr/>
        </p:nvSpPr>
        <p:spPr>
          <a:xfrm>
            <a:off x="838200" y="136525"/>
            <a:ext cx="95163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600"/>
              <a:buFont typeface="Calibri"/>
              <a:buNone/>
            </a:pPr>
            <a:r>
              <a:rPr b="1" i="0" lang="de-DE" sz="2600" u="none" cap="none" strike="noStrike">
                <a:solidFill>
                  <a:schemeClr val="dk1"/>
                </a:solidFill>
                <a:latin typeface="Calibri"/>
                <a:ea typeface="Calibri"/>
                <a:cs typeface="Calibri"/>
                <a:sym typeface="Calibri"/>
              </a:rPr>
              <a:t>To minimize total costs, we must optimize key cost drivers in logistics</a:t>
            </a:r>
            <a:endParaRPr b="0" i="0" sz="4400" u="none" cap="none" strike="noStrike">
              <a:solidFill>
                <a:schemeClr val="dk1"/>
              </a:solidFill>
              <a:latin typeface="Calibri"/>
              <a:ea typeface="Calibri"/>
              <a:cs typeface="Calibri"/>
              <a:sym typeface="Calibri"/>
            </a:endParaRPr>
          </a:p>
        </p:txBody>
      </p:sp>
      <p:cxnSp>
        <p:nvCxnSpPr>
          <p:cNvPr id="488" name="Google Shape;488;g2a3e06661ff_5_3196"/>
          <p:cNvCxnSpPr/>
          <p:nvPr/>
        </p:nvCxnSpPr>
        <p:spPr>
          <a:xfrm>
            <a:off x="5564450" y="3189250"/>
            <a:ext cx="2400" cy="565200"/>
          </a:xfrm>
          <a:prstGeom prst="straightConnector1">
            <a:avLst/>
          </a:prstGeom>
          <a:noFill/>
          <a:ln cap="flat" cmpd="sng" w="9525">
            <a:solidFill>
              <a:srgbClr val="C00000"/>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2a3e06661ff_9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de-DE" sz="2600"/>
              <a:t>There are 3 aspects related to vehicles that need to be considered</a:t>
            </a:r>
            <a:endParaRPr b="1" sz="2600"/>
          </a:p>
        </p:txBody>
      </p:sp>
      <p:sp>
        <p:nvSpPr>
          <p:cNvPr id="495" name="Google Shape;495;g2a3e06661ff_9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496" name="Google Shape;496;g2a3e06661ff_9_0"/>
          <p:cNvSpPr txBox="1"/>
          <p:nvPr/>
        </p:nvSpPr>
        <p:spPr>
          <a:xfrm>
            <a:off x="838200" y="1690825"/>
            <a:ext cx="6684000" cy="1015800"/>
          </a:xfrm>
          <a:prstGeom prst="rect">
            <a:avLst/>
          </a:prstGeom>
          <a:noFill/>
          <a:ln>
            <a:noFill/>
          </a:ln>
        </p:spPr>
        <p:txBody>
          <a:bodyPr anchorCtr="0" anchor="t" bIns="91425" lIns="91425" spcFirstLastPara="1" rIns="91425" wrap="square" tIns="91425">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de-DE" sz="1800" u="none" cap="none" strike="noStrike">
                <a:solidFill>
                  <a:schemeClr val="dk1"/>
                </a:solidFill>
                <a:latin typeface="Calibri"/>
                <a:ea typeface="Calibri"/>
                <a:cs typeface="Calibri"/>
                <a:sym typeface="Calibri"/>
              </a:rPr>
              <a:t>Pallet capacity</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800"/>
              <a:buFont typeface="Arial"/>
              <a:buChar char="•"/>
            </a:pPr>
            <a:r>
              <a:rPr b="0" i="0" lang="de-DE" sz="1800" u="none" cap="none" strike="noStrike">
                <a:solidFill>
                  <a:schemeClr val="dk1"/>
                </a:solidFill>
                <a:latin typeface="Calibri"/>
                <a:ea typeface="Calibri"/>
                <a:cs typeface="Calibri"/>
                <a:sym typeface="Calibri"/>
              </a:rPr>
              <a:t>Fuel costs </a:t>
            </a:r>
            <a:endParaRPr/>
          </a:p>
          <a:p>
            <a:pPr indent="-285750" lvl="0" marL="285750" marR="0" rtl="0" algn="l">
              <a:lnSpc>
                <a:spcPct val="100000"/>
              </a:lnSpc>
              <a:spcBef>
                <a:spcPts val="0"/>
              </a:spcBef>
              <a:spcAft>
                <a:spcPts val="0"/>
              </a:spcAft>
              <a:buClr>
                <a:srgbClr val="000000"/>
              </a:buClr>
              <a:buSzPts val="1800"/>
              <a:buFont typeface="Arial"/>
              <a:buChar char="•"/>
            </a:pPr>
            <a:r>
              <a:rPr b="0" i="0" lang="de-DE" sz="1800" u="none" cap="none" strike="noStrike">
                <a:solidFill>
                  <a:schemeClr val="dk1"/>
                </a:solidFill>
                <a:latin typeface="Calibri"/>
                <a:ea typeface="Calibri"/>
                <a:cs typeface="Calibri"/>
                <a:sym typeface="Calibri"/>
              </a:rPr>
              <a:t>Maintenance costs</a:t>
            </a:r>
            <a:endParaRPr b="0" i="0" sz="1800" u="none" cap="none" strike="noStrike">
              <a:solidFill>
                <a:schemeClr val="dk1"/>
              </a:solidFill>
              <a:latin typeface="Calibri"/>
              <a:ea typeface="Calibri"/>
              <a:cs typeface="Calibri"/>
              <a:sym typeface="Calibri"/>
            </a:endParaRPr>
          </a:p>
        </p:txBody>
      </p:sp>
      <p:sp>
        <p:nvSpPr>
          <p:cNvPr id="497" name="Google Shape;497;g2a3e06661ff_9_0"/>
          <p:cNvSpPr/>
          <p:nvPr/>
        </p:nvSpPr>
        <p:spPr>
          <a:xfrm>
            <a:off x="964761" y="4291619"/>
            <a:ext cx="2700000" cy="1512000"/>
          </a:xfrm>
          <a:prstGeom prst="roundRect">
            <a:avLst>
              <a:gd fmla="val 16667" name="adj"/>
            </a:avLst>
          </a:prstGeom>
          <a:solidFill>
            <a:schemeClr val="lt2"/>
          </a:solidFill>
          <a:ln cap="flat" cmpd="sng" w="9525">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lt2"/>
              </a:highlight>
              <a:latin typeface="Calibri"/>
              <a:ea typeface="Calibri"/>
              <a:cs typeface="Calibri"/>
              <a:sym typeface="Calibri"/>
            </a:endParaRPr>
          </a:p>
        </p:txBody>
      </p:sp>
      <p:sp>
        <p:nvSpPr>
          <p:cNvPr id="498" name="Google Shape;498;g2a3e06661ff_9_0"/>
          <p:cNvSpPr/>
          <p:nvPr/>
        </p:nvSpPr>
        <p:spPr>
          <a:xfrm>
            <a:off x="4599185" y="4291619"/>
            <a:ext cx="2700000" cy="1512000"/>
          </a:xfrm>
          <a:prstGeom prst="roundRect">
            <a:avLst>
              <a:gd fmla="val 16667" name="adj"/>
            </a:avLst>
          </a:prstGeom>
          <a:solidFill>
            <a:schemeClr val="lt2"/>
          </a:solidFill>
          <a:ln cap="flat" cmpd="sng" w="9525">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de-DE" sz="1400" u="none" cap="none" strike="noStrike">
                <a:solidFill>
                  <a:schemeClr val="dk1"/>
                </a:solidFill>
                <a:latin typeface="Calibri"/>
                <a:ea typeface="Calibri"/>
                <a:cs typeface="Calibri"/>
                <a:sym typeface="Calibri"/>
              </a:rPr>
              <a:t>Pallet capacity: 24</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de-DE" sz="1400" u="none" cap="none" strike="noStrike">
                <a:solidFill>
                  <a:schemeClr val="dk1"/>
                </a:solidFill>
                <a:latin typeface="Calibri"/>
                <a:ea typeface="Calibri"/>
                <a:cs typeface="Calibri"/>
                <a:sym typeface="Calibri"/>
              </a:rPr>
              <a:t>Fuel costs: 0,45€/km</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de-DE" sz="1400" u="none" cap="none" strike="noStrike">
                <a:solidFill>
                  <a:schemeClr val="dk1"/>
                </a:solidFill>
                <a:latin typeface="Calibri"/>
                <a:ea typeface="Calibri"/>
                <a:cs typeface="Calibri"/>
                <a:sym typeface="Calibri"/>
              </a:rPr>
              <a:t>Maintenance costs: 110€/day</a:t>
            </a:r>
            <a:endParaRPr b="0" i="0" sz="1400" u="none" cap="none" strike="noStrike">
              <a:solidFill>
                <a:srgbClr val="000000"/>
              </a:solidFill>
              <a:latin typeface="Calibri"/>
              <a:ea typeface="Calibri"/>
              <a:cs typeface="Calibri"/>
              <a:sym typeface="Calibri"/>
            </a:endParaRPr>
          </a:p>
        </p:txBody>
      </p:sp>
      <p:sp>
        <p:nvSpPr>
          <p:cNvPr id="499" name="Google Shape;499;g2a3e06661ff_9_0"/>
          <p:cNvSpPr/>
          <p:nvPr/>
        </p:nvSpPr>
        <p:spPr>
          <a:xfrm>
            <a:off x="8233609" y="4291619"/>
            <a:ext cx="2700000" cy="1512000"/>
          </a:xfrm>
          <a:prstGeom prst="roundRect">
            <a:avLst>
              <a:gd fmla="val 16667" name="adj"/>
            </a:avLst>
          </a:prstGeom>
          <a:solidFill>
            <a:schemeClr val="lt2"/>
          </a:solidFill>
          <a:ln cap="flat" cmpd="sng" w="9525">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de-DE" sz="1400" u="none" cap="none" strike="noStrike">
                <a:solidFill>
                  <a:schemeClr val="dk1"/>
                </a:solidFill>
                <a:latin typeface="Calibri"/>
                <a:ea typeface="Calibri"/>
                <a:cs typeface="Calibri"/>
                <a:sym typeface="Calibri"/>
              </a:rPr>
              <a:t>Pallet capacity: 33</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de-DE" sz="1400" u="none" cap="none" strike="noStrike">
                <a:solidFill>
                  <a:schemeClr val="dk1"/>
                </a:solidFill>
                <a:latin typeface="Calibri"/>
                <a:ea typeface="Calibri"/>
                <a:cs typeface="Calibri"/>
                <a:sym typeface="Calibri"/>
              </a:rPr>
              <a:t>Fuel costs: 0,50€/km</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de-DE" sz="1400" u="none" cap="none" strike="noStrike">
                <a:solidFill>
                  <a:schemeClr val="dk1"/>
                </a:solidFill>
                <a:latin typeface="Calibri"/>
                <a:ea typeface="Calibri"/>
                <a:cs typeface="Calibri"/>
                <a:sym typeface="Calibri"/>
              </a:rPr>
              <a:t>Maintenance costs: 110€/day</a:t>
            </a:r>
            <a:endParaRPr b="0" i="0" sz="1400" u="none" cap="none" strike="noStrike">
              <a:solidFill>
                <a:srgbClr val="000000"/>
              </a:solidFill>
              <a:latin typeface="Calibri"/>
              <a:ea typeface="Calibri"/>
              <a:cs typeface="Calibri"/>
              <a:sym typeface="Calibri"/>
            </a:endParaRPr>
          </a:p>
        </p:txBody>
      </p:sp>
      <p:sp>
        <p:nvSpPr>
          <p:cNvPr id="500" name="Google Shape;500;g2a3e06661ff_9_0"/>
          <p:cNvSpPr txBox="1"/>
          <p:nvPr/>
        </p:nvSpPr>
        <p:spPr>
          <a:xfrm>
            <a:off x="1020111" y="4416569"/>
            <a:ext cx="25893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de-DE" sz="1400" u="none" cap="none" strike="noStrike">
                <a:solidFill>
                  <a:schemeClr val="dk1"/>
                </a:solidFill>
                <a:highlight>
                  <a:schemeClr val="lt2"/>
                </a:highlight>
                <a:latin typeface="Calibri"/>
                <a:ea typeface="Calibri"/>
                <a:cs typeface="Calibri"/>
                <a:sym typeface="Calibri"/>
              </a:rPr>
              <a:t>Pallet capacity: 13</a:t>
            </a:r>
            <a:endParaRPr b="0" i="0" sz="1400" u="none" cap="none" strike="noStrike">
              <a:solidFill>
                <a:schemeClr val="dk1"/>
              </a:solidFill>
              <a:highlight>
                <a:schemeClr val="lt2"/>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chemeClr val="lt2"/>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de-DE" sz="1400" u="none" cap="none" strike="noStrike">
                <a:solidFill>
                  <a:schemeClr val="dk1"/>
                </a:solidFill>
                <a:highlight>
                  <a:schemeClr val="lt2"/>
                </a:highlight>
                <a:latin typeface="Calibri"/>
                <a:ea typeface="Calibri"/>
                <a:cs typeface="Calibri"/>
                <a:sym typeface="Calibri"/>
              </a:rPr>
              <a:t>Fuel costs: 0,40€/km</a:t>
            </a:r>
            <a:endParaRPr b="0" i="0" sz="1400" u="none" cap="none" strike="noStrike">
              <a:solidFill>
                <a:schemeClr val="dk1"/>
              </a:solidFill>
              <a:highlight>
                <a:schemeClr val="lt2"/>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chemeClr val="lt2"/>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de-DE" sz="1400" u="none" cap="none" strike="noStrike">
                <a:solidFill>
                  <a:schemeClr val="dk1"/>
                </a:solidFill>
                <a:highlight>
                  <a:schemeClr val="lt2"/>
                </a:highlight>
                <a:latin typeface="Calibri"/>
                <a:ea typeface="Calibri"/>
                <a:cs typeface="Calibri"/>
                <a:sym typeface="Calibri"/>
              </a:rPr>
              <a:t>Maintenance costs: 95€/day</a:t>
            </a:r>
            <a:endParaRPr b="0" i="0" sz="1400" u="none" cap="none" strike="noStrike">
              <a:solidFill>
                <a:schemeClr val="dk1"/>
              </a:solidFill>
              <a:highlight>
                <a:schemeClr val="lt2"/>
              </a:highlight>
              <a:latin typeface="Calibri"/>
              <a:ea typeface="Calibri"/>
              <a:cs typeface="Calibri"/>
              <a:sym typeface="Calibri"/>
            </a:endParaRPr>
          </a:p>
        </p:txBody>
      </p:sp>
      <p:sp>
        <p:nvSpPr>
          <p:cNvPr id="501" name="Google Shape;501;g2a3e06661ff_9_0"/>
          <p:cNvSpPr txBox="1"/>
          <p:nvPr/>
        </p:nvSpPr>
        <p:spPr>
          <a:xfrm>
            <a:off x="1476781" y="2760372"/>
            <a:ext cx="6684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de-DE" sz="1800" u="none" cap="none" strike="noStrike">
                <a:solidFill>
                  <a:schemeClr val="dk1"/>
                </a:solidFill>
                <a:latin typeface="Calibri"/>
                <a:ea typeface="Calibri"/>
                <a:cs typeface="Calibri"/>
                <a:sym typeface="Calibri"/>
              </a:rPr>
              <a:t>Driver costs are 11€/h for all vehicles</a:t>
            </a:r>
            <a:endParaRPr b="0" i="0" sz="1800" u="none" cap="none" strike="noStrike">
              <a:solidFill>
                <a:schemeClr val="dk1"/>
              </a:solidFill>
              <a:latin typeface="Calibri"/>
              <a:ea typeface="Calibri"/>
              <a:cs typeface="Calibri"/>
              <a:sym typeface="Calibri"/>
            </a:endParaRPr>
          </a:p>
        </p:txBody>
      </p:sp>
      <p:pic>
        <p:nvPicPr>
          <p:cNvPr descr="Ein Bild, das Fahrzeug, Transport, Text, Kleintransporter enthält.&#10;&#10;Automatisch generierte Beschreibung" id="502" name="Google Shape;502;g2a3e06661ff_9_0"/>
          <p:cNvPicPr preferRelativeResize="0"/>
          <p:nvPr/>
        </p:nvPicPr>
        <p:blipFill rotWithShape="1">
          <a:blip r:embed="rId3">
            <a:alphaModFix/>
          </a:blip>
          <a:srcRect b="0" l="0" r="0" t="0"/>
          <a:stretch/>
        </p:blipFill>
        <p:spPr>
          <a:xfrm>
            <a:off x="1713134" y="3572669"/>
            <a:ext cx="1203253" cy="612000"/>
          </a:xfrm>
          <a:prstGeom prst="rect">
            <a:avLst/>
          </a:prstGeom>
          <a:noFill/>
          <a:ln>
            <a:noFill/>
          </a:ln>
        </p:spPr>
      </p:pic>
      <p:pic>
        <p:nvPicPr>
          <p:cNvPr descr="Ein Bild, das Rad, Transport, Lastwagen, Fahrzeug enthält.&#10;&#10;Automatisch generierte Beschreibung" id="503" name="Google Shape;503;g2a3e06661ff_9_0"/>
          <p:cNvPicPr preferRelativeResize="0"/>
          <p:nvPr/>
        </p:nvPicPr>
        <p:blipFill rotWithShape="1">
          <a:blip r:embed="rId4">
            <a:alphaModFix/>
          </a:blip>
          <a:srcRect b="0" l="0" r="0" t="0"/>
          <a:stretch/>
        </p:blipFill>
        <p:spPr>
          <a:xfrm>
            <a:off x="5094184" y="3572669"/>
            <a:ext cx="1710001" cy="612000"/>
          </a:xfrm>
          <a:prstGeom prst="rect">
            <a:avLst/>
          </a:prstGeom>
          <a:noFill/>
          <a:ln>
            <a:noFill/>
          </a:ln>
        </p:spPr>
      </p:pic>
      <p:pic>
        <p:nvPicPr>
          <p:cNvPr descr="Ein Bild, das Transport, Rad, Fahrzeug, Lastwagen enthält.&#10;&#10;Automatisch generierte Beschreibung" id="504" name="Google Shape;504;g2a3e06661ff_9_0"/>
          <p:cNvPicPr preferRelativeResize="0"/>
          <p:nvPr/>
        </p:nvPicPr>
        <p:blipFill rotWithShape="1">
          <a:blip r:embed="rId5">
            <a:alphaModFix/>
          </a:blip>
          <a:srcRect b="0" l="0" r="0" t="0"/>
          <a:stretch/>
        </p:blipFill>
        <p:spPr>
          <a:xfrm>
            <a:off x="8622509" y="3572669"/>
            <a:ext cx="1922199" cy="612000"/>
          </a:xfrm>
          <a:prstGeom prst="rect">
            <a:avLst/>
          </a:prstGeom>
          <a:noFill/>
          <a:ln>
            <a:noFill/>
          </a:ln>
        </p:spPr>
      </p:pic>
      <p:pic>
        <p:nvPicPr>
          <p:cNvPr descr="Pfeil Kreis Silhouette" id="505" name="Google Shape;505;g2a3e06661ff_9_0"/>
          <p:cNvPicPr preferRelativeResize="0"/>
          <p:nvPr/>
        </p:nvPicPr>
        <p:blipFill rotWithShape="1">
          <a:blip r:embed="rId6">
            <a:alphaModFix/>
          </a:blip>
          <a:srcRect b="0" l="0" r="0" t="0"/>
          <a:stretch/>
        </p:blipFill>
        <p:spPr>
          <a:xfrm>
            <a:off x="964761" y="2706457"/>
            <a:ext cx="612000" cy="612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enutzerdefiniertes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2023-11-10T14:21:31Z</dcterms:created>
  <dc:creator>Judith Geißler</dc:creator>
</cp:coreProperties>
</file>